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61" r:id="rId2"/>
    <p:sldId id="286" r:id="rId3"/>
    <p:sldId id="258" r:id="rId4"/>
    <p:sldId id="259" r:id="rId5"/>
    <p:sldId id="260" r:id="rId6"/>
    <p:sldId id="262" r:id="rId7"/>
    <p:sldId id="266" r:id="rId8"/>
    <p:sldId id="264" r:id="rId9"/>
    <p:sldId id="284" r:id="rId10"/>
    <p:sldId id="274" r:id="rId11"/>
    <p:sldId id="280" r:id="rId12"/>
    <p:sldId id="277" r:id="rId13"/>
    <p:sldId id="265" r:id="rId14"/>
    <p:sldId id="263" r:id="rId15"/>
    <p:sldId id="279" r:id="rId16"/>
    <p:sldId id="273" r:id="rId17"/>
    <p:sldId id="283" r:id="rId18"/>
    <p:sldId id="270" r:id="rId19"/>
    <p:sldId id="276" r:id="rId20"/>
    <p:sldId id="267" r:id="rId21"/>
    <p:sldId id="268" r:id="rId22"/>
    <p:sldId id="28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188" autoAdjust="0"/>
  </p:normalViewPr>
  <p:slideViewPr>
    <p:cSldViewPr>
      <p:cViewPr>
        <p:scale>
          <a:sx n="100" d="100"/>
          <a:sy n="100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87FC82-16B6-4B99-9E81-04B2BC5326E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EC7CDC-95C0-408C-8682-210F006A2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790A6-D288-4C94-9BF9-49BF4268C25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EC1FC-F213-41C8-A5E1-6B3AB434A7E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5947-6580-4F11-A452-B172DAB43E6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3377-F515-4AA3-9F60-24F01ADB2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E84E-9FE4-4457-86B7-4D95238B4900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ED481-C197-44EE-8B11-C7AA86B5E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314-6BB6-4AB0-B192-5106BE7F754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F2E3-DFA6-4554-99D6-8143DD17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109C6-8C72-4BA4-A03B-4096E87F448E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43E3-C549-453B-88B5-7D6643D0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7B34-077D-47F5-A618-B66B1551BC8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45A7-4B09-4CF5-B2F5-7993F460A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FFF3-4233-49AB-A944-86D3A133B8F0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F360A-5D64-46B7-8430-6837BB7A4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3198D-1037-483B-9D58-FFD00875E38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0845-0E8C-40C6-9D67-A78FEB5E6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4EB9-720A-4121-BF81-AE311342F91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ECB0-3AD1-428A-B4C4-7551B0E8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B97B-FE33-4F77-9864-F79EA5E8B80A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4E08-7B72-46BD-9660-E833EB949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0AE-7D88-4C64-AA2B-C749D1DDE689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67DC-4DE1-444A-9C36-6F7EEE21B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3262-FF22-494D-AB35-131D55B0DC0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2CFF-B83E-4FD2-8E2C-B9A902F0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3C33B-BD9D-4D9D-9842-111A74E34B5B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F83EA-FC19-471D-BF3B-0C926700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77" r:id="rId5"/>
    <p:sldLayoutId id="2147483778" r:id="rId6"/>
    <p:sldLayoutId id="2147483782" r:id="rId7"/>
    <p:sldLayoutId id="2147483783" r:id="rId8"/>
    <p:sldLayoutId id="2147483784" r:id="rId9"/>
    <p:sldLayoutId id="2147483779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88" y="620713"/>
            <a:ext cx="8640762" cy="3990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          </a:t>
            </a:r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200" b="1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Подготовила: Платонова А.Г.</a:t>
            </a:r>
          </a:p>
          <a:p>
            <a:pPr algn="ctr"/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200" b="1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Город Ярославль</a:t>
            </a:r>
          </a:p>
          <a:p>
            <a:pPr algn="ctr"/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3200" b="1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МДОУ № 229</a:t>
            </a:r>
            <a:endParaRPr lang="ru-RU" sz="3200" b="1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0" y="981075"/>
            <a:ext cx="8928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ndara" pitchFamily="34" charset="0"/>
              </a:rPr>
              <a:t> </a:t>
            </a:r>
          </a:p>
          <a:p>
            <a:endParaRPr lang="ru-RU">
              <a:latin typeface="Candara" pitchFamily="34" charset="0"/>
            </a:endParaRPr>
          </a:p>
          <a:p>
            <a:endParaRPr lang="ru-RU">
              <a:latin typeface="Candara" pitchFamily="34" charset="0"/>
            </a:endParaRPr>
          </a:p>
          <a:p>
            <a:r>
              <a:rPr lang="ru-RU">
                <a:latin typeface="Candara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813" y="404813"/>
            <a:ext cx="70564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Моделирование из блоков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Дьенеша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(Использование плоскостного варианта блоков.)</a:t>
            </a:r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7755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1294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827088" y="4762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ndara" pitchFamily="34" charset="0"/>
              </a:rPr>
              <a:t>Схемы на составление линейного алгоритма по трём свойствам</a:t>
            </a:r>
            <a:r>
              <a:rPr lang="en-US" sz="2400" b="1" i="1">
                <a:latin typeface="Candara" pitchFamily="34" charset="0"/>
              </a:rPr>
              <a:t>:</a:t>
            </a:r>
            <a:r>
              <a:rPr lang="ru-RU" sz="2400" b="1" i="1">
                <a:latin typeface="Candara" pitchFamily="34" charset="0"/>
              </a:rPr>
              <a:t> по форме, цвету и размеру.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6423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68313" y="549275"/>
            <a:ext cx="25209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6436B"/>
                </a:solidFill>
                <a:latin typeface="Candara" pitchFamily="34" charset="0"/>
              </a:rPr>
              <a:t>      Усложняем.</a:t>
            </a:r>
          </a:p>
          <a:p>
            <a:r>
              <a:rPr lang="ru-RU" i="1">
                <a:solidFill>
                  <a:srgbClr val="06436B"/>
                </a:solidFill>
                <a:latin typeface="Candara" pitchFamily="34" charset="0"/>
              </a:rPr>
              <a:t>Второй набор карточек-отрицаний</a:t>
            </a:r>
            <a:r>
              <a:rPr lang="en-US" i="1">
                <a:solidFill>
                  <a:srgbClr val="06436B"/>
                </a:solidFill>
                <a:latin typeface="Candara" pitchFamily="34" charset="0"/>
              </a:rPr>
              <a:t>:</a:t>
            </a:r>
            <a:r>
              <a:rPr lang="ru-RU" i="1">
                <a:solidFill>
                  <a:srgbClr val="06436B"/>
                </a:solidFill>
                <a:latin typeface="Candara" pitchFamily="34" charset="0"/>
              </a:rPr>
              <a:t> те же карточки, но знаки перечёркнуты. Например, перечёркнутая красная клякса означает, что фигурка не красная. А, значит, она может быть жёлтой или синей. Перечёркнутый треугольник означает не треугольную фигурку, а круглую, квадратную или прямоугольную и т.д.</a:t>
            </a:r>
          </a:p>
        </p:txBody>
      </p:sp>
      <p:pic>
        <p:nvPicPr>
          <p:cNvPr id="2662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916113"/>
            <a:ext cx="5616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63938" y="404813"/>
            <a:ext cx="5184775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Карточки с отрицанием свойств становятся мостиком к словесно-логическому мышлению.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163" y="981075"/>
            <a:ext cx="3384550" cy="5584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3.  «Загадки».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Для этой игры понадобятся карточки-загадки, на которых нарисованы 2 свойства фигуры. В пустое «окошко» ребёнок должен положить подходящую фигуру.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«Цепочка».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Выкладываем цепочку, чтобы рядом были фигуры одинакового цвета и размера, но разной формы (одинакового размера, но разного цвета) 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5. Все фигуры складываются в мешочек. Попросите ребёнка на ощупь достать все круглые блоки (все большие или все толстые).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89743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4813"/>
            <a:ext cx="4537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57563"/>
            <a:ext cx="45370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57563"/>
            <a:ext cx="4105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4213" y="620713"/>
            <a:ext cx="360045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Игры                 на составление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линейного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алгоритма 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0645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750" y="333375"/>
            <a:ext cx="82089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« Украсим    ёлку    бусами 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95288" y="476250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6436B"/>
                </a:solidFill>
                <a:latin typeface="Candara" pitchFamily="34" charset="0"/>
              </a:rPr>
              <a:t>                              </a:t>
            </a:r>
            <a:r>
              <a:rPr lang="ru-RU" sz="3200" b="1" i="1">
                <a:solidFill>
                  <a:srgbClr val="06436B"/>
                </a:solidFill>
              </a:rPr>
              <a:t>   </a:t>
            </a:r>
            <a:r>
              <a:rPr lang="ru-RU" sz="3200" b="1" i="1">
                <a:solidFill>
                  <a:srgbClr val="06436B"/>
                </a:solidFill>
                <a:latin typeface="Candara" pitchFamily="34" charset="0"/>
              </a:rPr>
              <a:t> Игры с </a:t>
            </a:r>
            <a:r>
              <a:rPr lang="ru-RU" sz="3200" b="1" i="1">
                <a:solidFill>
                  <a:srgbClr val="06436B"/>
                </a:solidFill>
              </a:rPr>
              <a:t>  </a:t>
            </a:r>
          </a:p>
          <a:p>
            <a:r>
              <a:rPr lang="ru-RU" sz="3200" b="1" i="1">
                <a:solidFill>
                  <a:srgbClr val="06436B"/>
                </a:solidFill>
              </a:rPr>
              <a:t>          </a:t>
            </a:r>
            <a:r>
              <a:rPr lang="ru-RU" sz="3200" b="1" i="1">
                <a:solidFill>
                  <a:srgbClr val="06436B"/>
                </a:solidFill>
                <a:latin typeface="Candara" pitchFamily="34" charset="0"/>
              </a:rPr>
              <a:t>               </a:t>
            </a:r>
            <a:r>
              <a:rPr lang="ru-RU" sz="3200" b="1" i="1">
                <a:solidFill>
                  <a:srgbClr val="06436B"/>
                </a:solidFill>
              </a:rPr>
              <a:t>   </a:t>
            </a:r>
            <a:r>
              <a:rPr lang="ru-RU" sz="3200" b="1" i="1">
                <a:solidFill>
                  <a:srgbClr val="06436B"/>
                </a:solidFill>
                <a:latin typeface="Candara" pitchFamily="34" charset="0"/>
              </a:rPr>
              <a:t>обручами.</a:t>
            </a:r>
          </a:p>
        </p:txBody>
      </p:sp>
      <p:pic>
        <p:nvPicPr>
          <p:cNvPr id="307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844675"/>
            <a:ext cx="33845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92150"/>
            <a:ext cx="450056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692150"/>
            <a:ext cx="439261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4663" y="220663"/>
            <a:ext cx="8201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                      Для среднего возраста (4,5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446405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908050"/>
            <a:ext cx="410368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95513" y="292100"/>
            <a:ext cx="6480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Игры  для  старшего  возраста.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38138"/>
            <a:ext cx="8229600" cy="3235325"/>
          </a:xfrm>
        </p:spPr>
        <p:txBody>
          <a:bodyPr/>
          <a:lstStyle/>
          <a:p>
            <a:r>
              <a:rPr lang="ru-RU" sz="32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Использование блоков Дьенеша </a:t>
            </a:r>
            <a:br>
              <a:rPr lang="ru-RU" sz="32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 целью развития логико-математических представлений </a:t>
            </a:r>
            <a:br>
              <a:rPr lang="ru-RU" sz="32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200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 детей дошкольного возраста.</a:t>
            </a:r>
            <a:r>
              <a:rPr lang="ru-RU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b="1" smtClean="0">
                <a:solidFill>
                  <a:srgbClr val="0643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b="1" smtClean="0">
              <a:solidFill>
                <a:srgbClr val="0643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403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81300"/>
            <a:ext cx="61928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4213" y="476250"/>
            <a:ext cx="777557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                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В помощь педагогу.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В помощь педагогу выпущены альбомы со схемами и заданиями по  возрастам.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                              Для малышей «2-3 года».</a:t>
            </a:r>
          </a:p>
        </p:txBody>
      </p:sp>
      <p:pic>
        <p:nvPicPr>
          <p:cNvPr id="3379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05038"/>
            <a:ext cx="77755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6423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350" y="292100"/>
            <a:ext cx="74898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Развивающий материал для детей  2 - 4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773238"/>
            <a:ext cx="65516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388" y="1562100"/>
            <a:ext cx="2016125" cy="3935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сюжетно-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дидакти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ческие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игры.   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900113" y="333375"/>
            <a:ext cx="79200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6436B"/>
                </a:solidFill>
                <a:latin typeface="Candara" pitchFamily="34" charset="0"/>
              </a:rPr>
              <a:t>Демонстрационный  материал,  конспекты занятий, </a:t>
            </a:r>
            <a:endParaRPr lang="ru-RU" sz="2800" b="1" i="1">
              <a:solidFill>
                <a:srgbClr val="06436B"/>
              </a:solidFill>
            </a:endParaRPr>
          </a:p>
          <a:p>
            <a:r>
              <a:rPr lang="ru-RU" sz="2800" b="1" i="1">
                <a:solidFill>
                  <a:srgbClr val="06436B"/>
                </a:solidFill>
                <a:latin typeface="Candara" pitchFamily="34" charset="0"/>
              </a:rPr>
              <a:t>диагностика  для  детей  4-7  лет,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76475"/>
            <a:ext cx="9007475" cy="3014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162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Логические блоки придумал венгерский</a:t>
            </a:r>
          </a:p>
          <a:p>
            <a:pPr algn="ctr">
              <a:defRPr/>
            </a:pPr>
            <a:r>
              <a:rPr lang="ru-RU" sz="3200" b="1">
                <a:solidFill>
                  <a:srgbClr val="0162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математик, психолог и педагог </a:t>
            </a:r>
            <a:endParaRPr lang="ru-RU" sz="3200" b="1">
              <a:solidFill>
                <a:srgbClr val="01629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>
                <a:solidFill>
                  <a:srgbClr val="0162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Золтан</a:t>
            </a:r>
            <a:r>
              <a:rPr lang="ru-RU" sz="3200" b="1">
                <a:solidFill>
                  <a:srgbClr val="01629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200" b="1">
                <a:solidFill>
                  <a:srgbClr val="0162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Пан Дьенеш (1916-2014).</a:t>
            </a:r>
            <a:endParaRPr lang="ru-RU" sz="3200">
              <a:latin typeface="Candara" pitchFamily="34" charset="0"/>
            </a:endParaRPr>
          </a:p>
          <a:p>
            <a:pPr algn="ctr">
              <a:defRPr/>
            </a:pPr>
            <a:endParaRPr lang="ru-RU" sz="2400">
              <a:solidFill>
                <a:srgbClr val="2862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r>
              <a:rPr lang="ru-RU" sz="2400" b="1">
                <a:solidFill>
                  <a:srgbClr val="052E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Автор игрового подхода к развитию детей,</a:t>
            </a:r>
            <a:r>
              <a:rPr lang="ru-RU" sz="2400">
                <a:latin typeface="Candara" pitchFamily="34" charset="0"/>
              </a:rPr>
              <a:t> </a:t>
            </a:r>
            <a:r>
              <a:rPr lang="ru-RU" sz="2400" b="1">
                <a:solidFill>
                  <a:srgbClr val="052E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идея которого</a:t>
            </a:r>
          </a:p>
          <a:p>
            <a:pPr algn="ctr">
              <a:defRPr/>
            </a:pPr>
            <a:r>
              <a:rPr lang="ru-RU" sz="2400" b="1">
                <a:solidFill>
                  <a:srgbClr val="052E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заключается в освоении детьми математики посредством</a:t>
            </a:r>
          </a:p>
          <a:p>
            <a:pPr algn="ctr">
              <a:defRPr/>
            </a:pPr>
            <a:r>
              <a:rPr lang="ru-RU" sz="2400" b="1">
                <a:solidFill>
                  <a:srgbClr val="052E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увлекательных логических игр.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149725"/>
            <a:ext cx="43926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0825" y="333375"/>
            <a:ext cx="8569325" cy="4830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                   Логические блоки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Дьенеша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представляют собой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набор из 48 геометрических фигур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а) четырёх форм (круги, треугольники, квадраты, прямоугольники)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б) трёх цветов (красные, синие, жёлтые)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в) двух размеров (большие и маленькие)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;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г) двух видов толщины (толстые и тонкие).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                  В наборе нет ни одной одинаковой фигуры.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Каждая геометрическая фигура характеризуется четырьмя признаками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формой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цветом,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размером,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 толщиной.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395288" y="1557338"/>
            <a:ext cx="8353425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6436B"/>
                </a:solidFill>
                <a:latin typeface="Candara" pitchFamily="34" charset="0"/>
              </a:rPr>
              <a:t>   Логические блоки Дьенеша</a:t>
            </a:r>
            <a:endParaRPr lang="ru-RU" sz="2000" b="1">
              <a:solidFill>
                <a:srgbClr val="06436B"/>
              </a:solidFill>
            </a:endParaRPr>
          </a:p>
          <a:p>
            <a:endParaRPr lang="ru-RU" sz="2000" b="1">
              <a:solidFill>
                <a:srgbClr val="06436B"/>
              </a:solidFill>
            </a:endParaRPr>
          </a:p>
          <a:p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в доступной форме знакомят детей с цветами, формами, размерами, толщиной предметов, начальными знаниями по математике и основами информатики. </a:t>
            </a:r>
            <a:endParaRPr lang="ru-RU" sz="1600">
              <a:solidFill>
                <a:srgbClr val="06436B"/>
              </a:solidFill>
            </a:endParaRPr>
          </a:p>
          <a:p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Этому всему ребёнок научится, играя и выполняя различные манипуляции с блоками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: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 выкладывание, разбиение, перестроение по заданному образцу и т.д.</a:t>
            </a:r>
          </a:p>
          <a:p>
            <a:endParaRPr lang="ru-RU">
              <a:solidFill>
                <a:srgbClr val="06436B"/>
              </a:solidFill>
              <a:latin typeface="Candara" pitchFamily="34" charset="0"/>
            </a:endParaRPr>
          </a:p>
          <a:p>
            <a:pPr algn="ctr"/>
            <a:r>
              <a:rPr lang="ru-RU" sz="2000" b="1">
                <a:solidFill>
                  <a:srgbClr val="06436B"/>
                </a:solidFill>
                <a:latin typeface="Candara" pitchFamily="34" charset="0"/>
              </a:rPr>
              <a:t>Набор развивает</a:t>
            </a:r>
            <a:r>
              <a:rPr lang="en-US" sz="2000" b="1">
                <a:solidFill>
                  <a:srgbClr val="06436B"/>
                </a:solidFill>
                <a:latin typeface="Candara" pitchFamily="34" charset="0"/>
              </a:rPr>
              <a:t>:</a:t>
            </a:r>
            <a:endParaRPr lang="ru-RU" sz="2000" b="1">
              <a:solidFill>
                <a:srgbClr val="06436B"/>
              </a:solidFill>
            </a:endParaRPr>
          </a:p>
          <a:p>
            <a:endParaRPr lang="ru-RU" sz="2000" b="1">
              <a:solidFill>
                <a:srgbClr val="06436B"/>
              </a:solidFill>
            </a:endParaRPr>
          </a:p>
          <a:p>
            <a:r>
              <a:rPr lang="ru-RU" sz="1600" b="1">
                <a:solidFill>
                  <a:srgbClr val="06436B"/>
                </a:solidFill>
                <a:latin typeface="Candara" pitchFamily="34" charset="0"/>
              </a:rPr>
              <a:t>-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творческий  потенциал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;</a:t>
            </a:r>
            <a:endParaRPr lang="ru-RU" sz="1600">
              <a:solidFill>
                <a:srgbClr val="06436B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ru-RU" sz="1600">
                <a:solidFill>
                  <a:srgbClr val="06436B"/>
                </a:solidFill>
              </a:rPr>
              <a:t>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логическое мышление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;</a:t>
            </a:r>
            <a:endParaRPr lang="ru-RU" sz="1600">
              <a:solidFill>
                <a:srgbClr val="06436B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ru-RU" sz="1600">
                <a:solidFill>
                  <a:srgbClr val="06436B"/>
                </a:solidFill>
              </a:rPr>
              <a:t>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мыслительные операции (классификация, сравнение, анализ, обобщение)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;</a:t>
            </a:r>
            <a:endParaRPr lang="ru-RU" sz="1600">
              <a:solidFill>
                <a:srgbClr val="06436B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ru-RU" sz="1600">
                <a:solidFill>
                  <a:srgbClr val="06436B"/>
                </a:solidFill>
              </a:rPr>
              <a:t>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познавательные процессы (ощущение, восприятие, внимание, память, </a:t>
            </a:r>
            <a:r>
              <a:rPr lang="ru-RU" sz="1600">
                <a:solidFill>
                  <a:srgbClr val="06436B"/>
                </a:solidFill>
              </a:rPr>
              <a:t> </a:t>
            </a:r>
          </a:p>
          <a:p>
            <a:r>
              <a:rPr lang="ru-RU" sz="1600">
                <a:solidFill>
                  <a:srgbClr val="06436B"/>
                </a:solidFill>
              </a:rPr>
              <a:t> 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воображение)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;</a:t>
            </a:r>
            <a:endParaRPr lang="ru-RU" sz="1600">
              <a:solidFill>
                <a:srgbClr val="06436B"/>
              </a:solidFill>
              <a:latin typeface="Candara" pitchFamily="34" charset="0"/>
            </a:endParaRPr>
          </a:p>
          <a:p>
            <a:pPr>
              <a:buFontTx/>
              <a:buChar char="-"/>
            </a:pPr>
            <a:r>
              <a:rPr lang="ru-RU" sz="1600">
                <a:solidFill>
                  <a:srgbClr val="06436B"/>
                </a:solidFill>
              </a:rPr>
              <a:t>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мелкую моторику.</a:t>
            </a:r>
          </a:p>
          <a:p>
            <a:pPr>
              <a:buFontTx/>
              <a:buChar char="-"/>
            </a:pPr>
            <a:endParaRPr lang="ru-RU" sz="1600">
              <a:solidFill>
                <a:srgbClr val="06436B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34575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6436B"/>
                </a:solidFill>
                <a:latin typeface="Candara" pitchFamily="34" charset="0"/>
              </a:rPr>
              <a:t>         Первый этап. </a:t>
            </a:r>
            <a:endParaRPr lang="ru-RU" sz="2400" b="1" i="1">
              <a:solidFill>
                <a:srgbClr val="06436B"/>
              </a:solidFill>
            </a:endParaRPr>
          </a:p>
          <a:p>
            <a:endParaRPr lang="ru-RU" sz="2400" b="1" i="1">
              <a:solidFill>
                <a:srgbClr val="06436B"/>
              </a:solidFill>
            </a:endParaRPr>
          </a:p>
          <a:p>
            <a:r>
              <a:rPr lang="ru-RU" sz="2400" b="1" i="1">
                <a:solidFill>
                  <a:srgbClr val="06436B"/>
                </a:solidFill>
                <a:latin typeface="Candara" pitchFamily="34" charset="0"/>
              </a:rPr>
              <a:t> 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Прежде чем приступить к играм и упражнениям, предоставьте детям возможность самостоятельно познакомиться с логическими блоками. Пусть они используют их по своему усмотрению в разных видах деятельности. В процессе разнообразных манипуляций с блоками дети устанавливают, что они имеют различную форму, цвет, размер, толщину. После такого самостоятельного знакомства можно перейти к играм и упражнениям.</a:t>
            </a:r>
          </a:p>
          <a:p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В зависимости от возраста можно использовать не весь комплект, а какую-то его часть</a:t>
            </a:r>
            <a:r>
              <a:rPr lang="en-US" sz="1600">
                <a:solidFill>
                  <a:srgbClr val="06436B"/>
                </a:solidFill>
                <a:latin typeface="Candara" pitchFamily="34" charset="0"/>
              </a:rPr>
              <a:t>:</a:t>
            </a:r>
            <a:r>
              <a:rPr lang="ru-RU" sz="1600">
                <a:solidFill>
                  <a:srgbClr val="06436B"/>
                </a:solidFill>
                <a:latin typeface="Candara" pitchFamily="34" charset="0"/>
              </a:rPr>
              <a:t> сначала блоки разные по форме, цвету, но одинаковые по размеру и толщине (12 штук),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851275" y="1196975"/>
            <a:ext cx="47529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2"/>
                </a:solidFill>
                <a:latin typeface="Candara" pitchFamily="34" charset="0"/>
              </a:rPr>
              <a:t>затем разные по форме, цвету и размеру, но одинаковые по толщине (24 штуки) и в конце – полный комплект фигур (48 штук). Это важно, т.к. чем разнообразнее материал, тем сложнее абстрагировать одни свойства от других, а значит, и сравнивать, и классифицировать, и обобщать.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73213"/>
            <a:ext cx="78486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00113" y="188913"/>
            <a:ext cx="81359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 Наряду с логическими блоками в работе применяются карточки, на которых условно   обозначены свойства блоков.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620713"/>
            <a:ext cx="8353425" cy="3051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atin typeface="+mn-lt"/>
                <a:cs typeface="+mn-cs"/>
              </a:rPr>
              <a:t>                        Начинаем с простого.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Для первого знакомства с карточками используйте следующие упражнения</a:t>
            </a:r>
            <a:r>
              <a:rPr lang="en-US" i="1" dirty="0">
                <a:latin typeface="+mn-lt"/>
                <a:cs typeface="+mn-cs"/>
              </a:rPr>
              <a:t>:</a:t>
            </a:r>
            <a:endParaRPr lang="ru-RU" i="1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i="1" dirty="0">
                <a:latin typeface="+mn-lt"/>
                <a:cs typeface="+mn-cs"/>
              </a:rPr>
              <a:t>Нужно выбрать все фигуры, соответствующие данному знаку (разложить по коробкам со значками).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i="1" dirty="0">
                <a:latin typeface="+mn-lt"/>
                <a:cs typeface="+mn-cs"/>
              </a:rPr>
              <a:t>«Какой фигуры не хватает».   Квадрат разделите на  9 частей. В 8-ми из них определённые значки. Ребёнок должен понять и объяснить, какой фигуры не хватает. В квадрате может быть указан один или два признака фигурки.</a:t>
            </a:r>
          </a:p>
        </p:txBody>
      </p:sp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429000"/>
            <a:ext cx="46085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1036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62642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23850" y="404813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6436B"/>
                </a:solidFill>
                <a:latin typeface="Candara" pitchFamily="34" charset="0"/>
              </a:rPr>
              <a:t>  </a:t>
            </a:r>
            <a:r>
              <a:rPr lang="ru-RU" sz="2800" b="1" i="1">
                <a:solidFill>
                  <a:srgbClr val="06436B"/>
                </a:solidFill>
                <a:latin typeface="Candara" pitchFamily="34" charset="0"/>
              </a:rPr>
              <a:t>Классификация блоков по двум свойствам</a:t>
            </a:r>
            <a:r>
              <a:rPr lang="en-US" sz="2800" b="1" i="1">
                <a:solidFill>
                  <a:srgbClr val="06436B"/>
                </a:solidFill>
                <a:latin typeface="Candara" pitchFamily="34" charset="0"/>
              </a:rPr>
              <a:t>:</a:t>
            </a:r>
            <a:endParaRPr lang="ru-RU" sz="2800" b="1" i="1">
              <a:solidFill>
                <a:srgbClr val="06436B"/>
              </a:solidFill>
              <a:latin typeface="Candar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5463" y="1196975"/>
            <a:ext cx="2017712" cy="4646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Карточки – свойства помогают детям перейти от наглядно-образного к наглядно-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схематичес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-кому мышлению.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95288" y="404813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i="1">
              <a:solidFill>
                <a:srgbClr val="06436B"/>
              </a:solidFill>
            </a:endParaRPr>
          </a:p>
          <a:p>
            <a:r>
              <a:rPr lang="ru-RU" sz="2400" b="1" i="1">
                <a:solidFill>
                  <a:srgbClr val="06436B"/>
                </a:solidFill>
                <a:latin typeface="Candara" pitchFamily="34" charset="0"/>
              </a:rPr>
              <a:t>1. размер и форма,  2. размер и цвет,  3. цвет и форма.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845</TotalTime>
  <Words>574</Words>
  <Application>Microsoft Office PowerPoint</Application>
  <PresentationFormat>Экран (4:3)</PresentationFormat>
  <Paragraphs>102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Candara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Использование блоков Дьенеша  с целью развития логико-математических представлений  у детей дошкольного возраста.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</dc:creator>
  <cp:lastModifiedBy>Алексей-Анастасия</cp:lastModifiedBy>
  <cp:revision>82</cp:revision>
  <dcterms:created xsi:type="dcterms:W3CDTF">2017-04-23T10:38:59Z</dcterms:created>
  <dcterms:modified xsi:type="dcterms:W3CDTF">2018-03-28T17:40:59Z</dcterms:modified>
</cp:coreProperties>
</file>