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5" r:id="rId4"/>
    <p:sldId id="259" r:id="rId5"/>
    <p:sldId id="258" r:id="rId6"/>
    <p:sldId id="260" r:id="rId7"/>
    <p:sldId id="266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9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3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7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1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3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8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2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6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D6E5-3C1E-4359-BFF0-5AA12D5ABF7F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C741F-0281-424E-A7E1-F71BB9E5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2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5" y="3822039"/>
            <a:ext cx="3457257" cy="25929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9481" y="2259665"/>
            <a:ext cx="9144000" cy="8615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1192" y="3071813"/>
            <a:ext cx="8127189" cy="67728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«Где зарыты наши деньги?»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81" y="3916444"/>
            <a:ext cx="3810000" cy="28575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4796" y="106523"/>
            <a:ext cx="9879979" cy="6836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общего и профессионального образования Свердловской области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Екатеринбургский автомобильно-дорожный колледж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7837" y="5646856"/>
            <a:ext cx="3542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DejaVu Sans"/>
              </a:rPr>
              <a:t>Цикина Марина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DejaVu Sans"/>
              </a:rPr>
              <a:t>Георгиевна</a:t>
            </a:r>
            <a:endParaRPr lang="ru-RU" b="1" i="1" dirty="0"/>
          </a:p>
          <a:p>
            <a:pPr algn="r">
              <a:lnSpc>
                <a:spcPct val="100000"/>
              </a:lnSpc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DejaVu Sans"/>
              </a:rPr>
              <a:t>преподаватель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DejaVu Sans"/>
              </a:rPr>
              <a:t>математики</a:t>
            </a:r>
          </a:p>
          <a:p>
            <a:pPr algn="r">
              <a:lnSpc>
                <a:spcPct val="100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2016 г.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5291" y="1398998"/>
            <a:ext cx="103773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Приложение 11 </a:t>
            </a:r>
          </a:p>
          <a:p>
            <a:pPr indent="45720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 методическим рекомендациям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проведению практических занятий</a:t>
            </a:r>
          </a:p>
          <a:p>
            <a:pPr lvl="0" algn="r"/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4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981" y="777720"/>
            <a:ext cx="2810106" cy="77229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257" y="1691811"/>
            <a:ext cx="9977554" cy="44302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1. Площадь участка, ограниченного прямыми 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2. Площадь участка с учетом особенностей местности 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3. Теорема о среднем в интегральном исчислении 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приближенного вычисления определенного интеграла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 Математические методы в профессиональных задачах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0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1" y="151461"/>
            <a:ext cx="12132544" cy="16103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Задаются координаты объектов.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затрат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материалы по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участка твердым покрытием.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между заданными объектами (масштаб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1:100)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218" y="2788183"/>
            <a:ext cx="3950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объектов: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(1; 5)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(3; 9)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(5; 5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993666" y="1765007"/>
            <a:ext cx="3921699" cy="5092993"/>
            <a:chOff x="5162900" y="1773914"/>
            <a:chExt cx="3921699" cy="509299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162900" y="1773914"/>
              <a:ext cx="3921699" cy="5092993"/>
              <a:chOff x="4962634" y="1115550"/>
              <a:chExt cx="3921699" cy="5092993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5308600" y="1219200"/>
                <a:ext cx="3575733" cy="4562155"/>
                <a:chOff x="5308600" y="1219200"/>
                <a:chExt cx="3575733" cy="4562155"/>
              </a:xfrm>
            </p:grpSpPr>
            <p:cxnSp>
              <p:nvCxnSpPr>
                <p:cNvPr id="9" name="Прямая со стрелкой 8"/>
                <p:cNvCxnSpPr/>
                <p:nvPr/>
              </p:nvCxnSpPr>
              <p:spPr>
                <a:xfrm flipV="1">
                  <a:off x="5308600" y="1219200"/>
                  <a:ext cx="0" cy="455930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 стрелкой 9"/>
                <p:cNvCxnSpPr/>
                <p:nvPr/>
              </p:nvCxnSpPr>
              <p:spPr>
                <a:xfrm>
                  <a:off x="5308600" y="5778500"/>
                  <a:ext cx="3575733" cy="285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8528519" y="5839211"/>
                <a:ext cx="315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62634" y="1115550"/>
                <a:ext cx="315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334849" y="4591288"/>
              <a:ext cx="337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48666" y="4591289"/>
              <a:ext cx="337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60923" y="2212315"/>
              <a:ext cx="337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8188568" y="4658271"/>
              <a:ext cx="99429" cy="77983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6128224" y="4667101"/>
              <a:ext cx="99429" cy="77983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7130371" y="2749446"/>
              <a:ext cx="99429" cy="77983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30642" y="4565145"/>
              <a:ext cx="29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25393" y="6440629"/>
              <a:ext cx="29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83887" y="6466021"/>
              <a:ext cx="29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10760" y="2602239"/>
              <a:ext cx="29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0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20" y="159319"/>
            <a:ext cx="309818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1.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офисе …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48" y="4732819"/>
            <a:ext cx="2905067" cy="25971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9309"/>
            <a:ext cx="1919761" cy="2333658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5812502" y="1672370"/>
            <a:ext cx="1008645" cy="1906068"/>
          </a:xfrm>
          <a:prstGeom prst="line">
            <a:avLst/>
          </a:prstGeom>
          <a:ln w="444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811786" y="1672370"/>
            <a:ext cx="1082514" cy="1926176"/>
          </a:xfrm>
          <a:prstGeom prst="line">
            <a:avLst/>
          </a:prstGeom>
          <a:ln w="444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803142" y="3581503"/>
            <a:ext cx="2091156" cy="6988"/>
          </a:xfrm>
          <a:prstGeom prst="line">
            <a:avLst/>
          </a:prstGeom>
          <a:ln w="444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62342" y="3396745"/>
            <a:ext cx="29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7093" y="5323029"/>
            <a:ext cx="29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15587" y="5348421"/>
            <a:ext cx="29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842460" y="1484639"/>
            <a:ext cx="29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5154440" y="1669305"/>
            <a:ext cx="2765259" cy="3672116"/>
            <a:chOff x="5299241" y="2126493"/>
            <a:chExt cx="2765259" cy="3672116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8064500" y="4058710"/>
              <a:ext cx="0" cy="1739899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957303" y="4035625"/>
              <a:ext cx="0" cy="1739899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H="1" flipV="1">
              <a:off x="5328001" y="2126493"/>
              <a:ext cx="1628585" cy="885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5299241" y="4035625"/>
              <a:ext cx="658062" cy="2974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6965948" y="2190977"/>
              <a:ext cx="27573" cy="3607632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4794600" y="643614"/>
            <a:ext cx="3921699" cy="5092993"/>
            <a:chOff x="4962634" y="1115550"/>
            <a:chExt cx="3921699" cy="5092993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5308600" y="1219200"/>
              <a:ext cx="3575733" cy="4562155"/>
              <a:chOff x="5308600" y="1219200"/>
              <a:chExt cx="3575733" cy="4562155"/>
            </a:xfrm>
          </p:grpSpPr>
          <p:cxnSp>
            <p:nvCxnSpPr>
              <p:cNvPr id="13" name="Прямая со стрелкой 12"/>
              <p:cNvCxnSpPr/>
              <p:nvPr/>
            </p:nvCxnSpPr>
            <p:spPr>
              <a:xfrm flipV="1">
                <a:off x="5308600" y="1219200"/>
                <a:ext cx="0" cy="45593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5308600" y="5778500"/>
                <a:ext cx="3575733" cy="28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8528519" y="5839211"/>
              <a:ext cx="315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62634" y="1115550"/>
              <a:ext cx="315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966549" y="3473688"/>
            <a:ext cx="33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380366" y="3473689"/>
            <a:ext cx="33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49224" y="1097814"/>
            <a:ext cx="33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93" name="Блок-схема: узел 92"/>
          <p:cNvSpPr/>
          <p:nvPr/>
        </p:nvSpPr>
        <p:spPr>
          <a:xfrm>
            <a:off x="7820268" y="3540671"/>
            <a:ext cx="99429" cy="77983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Блок-схема: узел 101"/>
          <p:cNvSpPr/>
          <p:nvPr/>
        </p:nvSpPr>
        <p:spPr>
          <a:xfrm>
            <a:off x="5759924" y="3549501"/>
            <a:ext cx="99429" cy="77983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лок-схема: узел 104"/>
          <p:cNvSpPr/>
          <p:nvPr/>
        </p:nvSpPr>
        <p:spPr>
          <a:xfrm>
            <a:off x="6762071" y="1631846"/>
            <a:ext cx="99429" cy="77983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572416" y="1591624"/>
            <a:ext cx="31260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координаты объектов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(1; 5)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(3; 9)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(5; 5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88884" y="5348421"/>
            <a:ext cx="29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9083831" y="406349"/>
          <a:ext cx="1962713" cy="121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5" imgW="685800" imgH="583920" progId="Equation.3">
                  <p:embed/>
                </p:oleObj>
              </mc:Choice>
              <mc:Fallback>
                <p:oleObj name="Формула" r:id="rId5" imgW="685800" imgH="583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3831" y="406349"/>
                        <a:ext cx="1962713" cy="12159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006348" y="2852496"/>
            <a:ext cx="3008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норме расхода для твердого покрытия 0,125 т/м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 т.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асфальтового бетона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19418" y="4951776"/>
            <a:ext cx="280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материалов составила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26012" y="1784555"/>
            <a:ext cx="2989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масштаба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?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6" y="4102138"/>
            <a:ext cx="3126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1:100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2416" y="1575223"/>
            <a:ext cx="31260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координаты объектов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(1; 5)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(3; 9)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(5; 5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33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304" y="105254"/>
            <a:ext cx="4893527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местности …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7048189" y="1070690"/>
            <a:ext cx="4722383" cy="4940993"/>
            <a:chOff x="4967049" y="1219200"/>
            <a:chExt cx="4722383" cy="494099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957303" y="2129558"/>
              <a:ext cx="1008645" cy="1906068"/>
            </a:xfrm>
            <a:prstGeom prst="line">
              <a:avLst/>
            </a:prstGeom>
            <a:ln w="444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6956587" y="2129558"/>
              <a:ext cx="1082514" cy="1926176"/>
            </a:xfrm>
            <a:prstGeom prst="line">
              <a:avLst/>
            </a:prstGeom>
            <a:ln w="444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947943" y="4038691"/>
              <a:ext cx="2091156" cy="6988"/>
            </a:xfrm>
            <a:prstGeom prst="line">
              <a:avLst/>
            </a:prstGeom>
            <a:ln w="444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801894" y="5765469"/>
              <a:ext cx="29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60388" y="5790861"/>
              <a:ext cx="29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5957303" y="4035625"/>
              <a:ext cx="2107197" cy="1762984"/>
              <a:chOff x="5957303" y="4035625"/>
              <a:chExt cx="2107197" cy="1762984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8064500" y="4058710"/>
                <a:ext cx="0" cy="1739899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957303" y="4035625"/>
                <a:ext cx="0" cy="1739899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/>
          </p:nvGrpSpPr>
          <p:grpSpPr>
            <a:xfrm>
              <a:off x="4967049" y="1219200"/>
              <a:ext cx="4722383" cy="4915601"/>
              <a:chOff x="4967049" y="1219200"/>
              <a:chExt cx="4722383" cy="4915601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5308600" y="1219200"/>
                <a:ext cx="4380832" cy="4571661"/>
                <a:chOff x="5308600" y="1219200"/>
                <a:chExt cx="4380832" cy="4571661"/>
              </a:xfrm>
            </p:grpSpPr>
            <p:cxnSp>
              <p:nvCxnSpPr>
                <p:cNvPr id="31" name="Прямая со стрелкой 30"/>
                <p:cNvCxnSpPr/>
                <p:nvPr/>
              </p:nvCxnSpPr>
              <p:spPr>
                <a:xfrm flipV="1">
                  <a:off x="5308600" y="1219200"/>
                  <a:ext cx="0" cy="455930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 стрелкой 31"/>
                <p:cNvCxnSpPr/>
                <p:nvPr/>
              </p:nvCxnSpPr>
              <p:spPr>
                <a:xfrm>
                  <a:off x="5308600" y="5778500"/>
                  <a:ext cx="4380832" cy="1236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>
                <a:off x="9315841" y="5765469"/>
                <a:ext cx="315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967049" y="1265865"/>
                <a:ext cx="315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8111350" y="3930876"/>
              <a:ext cx="337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25167" y="3930877"/>
              <a:ext cx="337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9079" y="1541718"/>
              <a:ext cx="337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7965069" y="3997859"/>
              <a:ext cx="99429" cy="77983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5904725" y="4006689"/>
              <a:ext cx="99429" cy="77983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6906872" y="2089034"/>
              <a:ext cx="99429" cy="77983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33685" y="5790861"/>
              <a:ext cx="29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ru-RU" dirty="0"/>
            </a:p>
          </p:txBody>
        </p:sp>
      </p:grpSp>
      <p:pic>
        <p:nvPicPr>
          <p:cNvPr id="41" name="Объект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7" y="4059470"/>
            <a:ext cx="2292101" cy="2599495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7369176" y="3912456"/>
            <a:ext cx="658062" cy="297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7363683" y="1982568"/>
            <a:ext cx="1628585" cy="88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92449" y="1848589"/>
            <a:ext cx="29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84394" y="3757527"/>
            <a:ext cx="29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7369" y="530942"/>
            <a:ext cx="272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f(x)=-x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+6x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7620" y="1483735"/>
            <a:ext cx="665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Участок приобретает криволинейный характер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228" y="1904393"/>
            <a:ext cx="545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Формула Ньютона-Лейбница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967390"/>
              </p:ext>
            </p:extLst>
          </p:nvPr>
        </p:nvGraphicFramePr>
        <p:xfrm>
          <a:off x="642277" y="2330133"/>
          <a:ext cx="4119439" cy="81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Формула" r:id="rId4" imgW="2006280" imgH="482400" progId="Equation.3">
                  <p:embed/>
                </p:oleObj>
              </mc:Choice>
              <mc:Fallback>
                <p:oleObj name="Формула" r:id="rId4" imgW="200628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77" y="2330133"/>
                        <a:ext cx="4119439" cy="814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6362"/>
              </p:ext>
            </p:extLst>
          </p:nvPr>
        </p:nvGraphicFramePr>
        <p:xfrm>
          <a:off x="211143" y="3249165"/>
          <a:ext cx="6696178" cy="70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Формула" r:id="rId6" imgW="5054400" imgH="469800" progId="Equation.3">
                  <p:embed/>
                </p:oleObj>
              </mc:Choice>
              <mc:Fallback>
                <p:oleObj name="Формула" r:id="rId6" imgW="505440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43" y="3249165"/>
                        <a:ext cx="6696178" cy="701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509050" y="4059974"/>
            <a:ext cx="1749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</a:t>
            </a:r>
            <a:r>
              <a:rPr lang="en-US" sz="2200" b="1" baseline="-25000" dirty="0" smtClean="0"/>
              <a:t>KACBL</a:t>
            </a:r>
            <a:r>
              <a:rPr lang="en-US" sz="2200" b="1" dirty="0" smtClean="0">
                <a:sym typeface="Symbol" panose="05050102010706020507" pitchFamily="18" charset="2"/>
              </a:rPr>
              <a:t></a:t>
            </a:r>
            <a:r>
              <a:rPr lang="en-US" sz="2200" b="1" dirty="0" smtClean="0"/>
              <a:t>31 </a:t>
            </a:r>
            <a:r>
              <a:rPr lang="ru-RU" sz="2200" b="1" dirty="0" smtClean="0"/>
              <a:t>ед</a:t>
            </a:r>
            <a:r>
              <a:rPr lang="ru-RU" sz="2200" b="1" baseline="30000" dirty="0" smtClean="0"/>
              <a:t>2</a:t>
            </a:r>
            <a:endParaRPr lang="ru-RU" sz="2200" b="1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4552256" y="4060882"/>
            <a:ext cx="2136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</a:t>
            </a:r>
            <a:r>
              <a:rPr lang="en-US" sz="2200" b="1" baseline="-25000" dirty="0" smtClean="0"/>
              <a:t>KABL</a:t>
            </a:r>
            <a:r>
              <a:rPr lang="en-US" sz="2200" b="1" dirty="0" smtClean="0"/>
              <a:t>=4·5=20 </a:t>
            </a:r>
            <a:r>
              <a:rPr lang="ru-RU" sz="2200" b="1" dirty="0" smtClean="0"/>
              <a:t>ед</a:t>
            </a:r>
            <a:r>
              <a:rPr lang="ru-RU" sz="2200" b="1" baseline="30000" dirty="0" smtClean="0"/>
              <a:t>2</a:t>
            </a:r>
            <a:r>
              <a:rPr lang="en-US" sz="2200" b="1" baseline="30000" dirty="0" smtClean="0"/>
              <a:t> </a:t>
            </a:r>
            <a:endParaRPr lang="ru-RU" sz="2200" b="1" baseline="30000" dirty="0"/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48292"/>
              </p:ext>
            </p:extLst>
          </p:nvPr>
        </p:nvGraphicFramePr>
        <p:xfrm>
          <a:off x="3571269" y="4547341"/>
          <a:ext cx="2330245" cy="383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Уравнение" r:id="rId8" imgW="1282680" imgH="203040" progId="Equation.3">
                  <p:embed/>
                </p:oleObj>
              </mc:Choice>
              <mc:Fallback>
                <p:oleObj name="Уравнение" r:id="rId8" imgW="12826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269" y="4547341"/>
                        <a:ext cx="2330245" cy="383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161820" y="5202446"/>
            <a:ext cx="3701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учётом  масштаба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м</a:t>
            </a:r>
            <a:r>
              <a:rPr lang="ru-RU" sz="2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01997" y="5724524"/>
            <a:ext cx="4439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материалов составила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руб.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194677" y="1872390"/>
            <a:ext cx="3759967" cy="3853084"/>
            <a:chOff x="7194677" y="1872390"/>
            <a:chExt cx="3759967" cy="385308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194677" y="1872390"/>
              <a:ext cx="3759967" cy="3853084"/>
              <a:chOff x="7194677" y="1872390"/>
              <a:chExt cx="3759967" cy="3853084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7194677" y="1872390"/>
                <a:ext cx="3759967" cy="3819952"/>
                <a:chOff x="648333" y="2360684"/>
                <a:chExt cx="3759967" cy="3819952"/>
              </a:xfrm>
            </p:grpSpPr>
            <p:grpSp>
              <p:nvGrpSpPr>
                <p:cNvPr id="47" name="Группа 46"/>
                <p:cNvGrpSpPr/>
                <p:nvPr/>
              </p:nvGrpSpPr>
              <p:grpSpPr>
                <a:xfrm>
                  <a:off x="648333" y="2360684"/>
                  <a:ext cx="3759967" cy="3819952"/>
                  <a:chOff x="648333" y="2360684"/>
                  <a:chExt cx="3759967" cy="3819952"/>
                </a:xfrm>
                <a:solidFill>
                  <a:schemeClr val="accent6">
                    <a:lumMod val="20000"/>
                    <a:lumOff val="80000"/>
                  </a:schemeClr>
                </a:solidFill>
              </p:grpSpPr>
              <p:sp>
                <p:nvSpPr>
                  <p:cNvPr id="45" name="Дуга 44"/>
                  <p:cNvSpPr/>
                  <p:nvPr/>
                </p:nvSpPr>
                <p:spPr>
                  <a:xfrm rot="21411210">
                    <a:off x="648333" y="2379786"/>
                    <a:ext cx="2935279" cy="3800850"/>
                  </a:xfrm>
                  <a:prstGeom prst="arc">
                    <a:avLst>
                      <a:gd name="adj1" fmla="val 17186849"/>
                      <a:gd name="adj2" fmla="val 496982"/>
                    </a:avLst>
                  </a:prstGeom>
                  <a:grpFill/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Дуга 45"/>
                  <p:cNvSpPr/>
                  <p:nvPr/>
                </p:nvSpPr>
                <p:spPr>
                  <a:xfrm rot="188790" flipH="1">
                    <a:off x="1473021" y="2360684"/>
                    <a:ext cx="2935279" cy="3800850"/>
                  </a:xfrm>
                  <a:prstGeom prst="arc">
                    <a:avLst>
                      <a:gd name="adj1" fmla="val 17186849"/>
                      <a:gd name="adj2" fmla="val 496982"/>
                    </a:avLst>
                  </a:prstGeom>
                  <a:grpFill/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flipH="1" flipV="1">
                  <a:off x="1454929" y="4374800"/>
                  <a:ext cx="2125634" cy="5219"/>
                </a:xfrm>
                <a:prstGeom prst="lin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444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TextBox 2"/>
              <p:cNvSpPr txBox="1"/>
              <p:nvPr/>
            </p:nvSpPr>
            <p:spPr>
              <a:xfrm>
                <a:off x="7969132" y="5140699"/>
                <a:ext cx="3676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</a:t>
                </a:r>
                <a:endParaRPr lang="ru-RU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0075822" y="5140699"/>
                <a:ext cx="4671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endParaRPr lang="ru-RU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8046626" y="5627014"/>
              <a:ext cx="2073613" cy="0"/>
            </a:xfrm>
            <a:prstGeom prst="line">
              <a:avLst/>
            </a:prstGeom>
            <a:ln w="444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8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8" grpId="0"/>
      <p:bldP spid="59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669" y="212589"/>
            <a:ext cx="3533078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3.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как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" y="4452337"/>
            <a:ext cx="2812473" cy="223044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 l="23217" r="26636"/>
          <a:stretch>
            <a:fillRect/>
          </a:stretch>
        </p:blipFill>
        <p:spPr>
          <a:xfrm>
            <a:off x="10598727" y="4779659"/>
            <a:ext cx="1593273" cy="182671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815523" y="810885"/>
            <a:ext cx="4755145" cy="4957145"/>
            <a:chOff x="473246" y="1552891"/>
            <a:chExt cx="4755145" cy="495714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73246" y="1552891"/>
              <a:ext cx="4755145" cy="4957145"/>
              <a:chOff x="4934287" y="1219200"/>
              <a:chExt cx="4755145" cy="4957145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 flipV="1">
                <a:off x="5957303" y="2129558"/>
                <a:ext cx="1008645" cy="1906068"/>
              </a:xfrm>
              <a:prstGeom prst="line">
                <a:avLst/>
              </a:prstGeom>
              <a:ln w="444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 flipV="1">
                <a:off x="6956587" y="2129558"/>
                <a:ext cx="1082514" cy="1926176"/>
              </a:xfrm>
              <a:prstGeom prst="line">
                <a:avLst/>
              </a:prstGeom>
              <a:ln w="444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5947943" y="4038691"/>
                <a:ext cx="2091156" cy="6988"/>
              </a:xfrm>
              <a:prstGeom prst="line">
                <a:avLst/>
              </a:prstGeom>
              <a:ln w="444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801894" y="5765469"/>
                <a:ext cx="29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61665" y="5767132"/>
                <a:ext cx="29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7" name="Прямая соединительная линия 26"/>
              <p:cNvCxnSpPr>
                <a:endCxn id="11" idx="0"/>
              </p:cNvCxnSpPr>
              <p:nvPr/>
            </p:nvCxnSpPr>
            <p:spPr>
              <a:xfrm>
                <a:off x="8053026" y="2470992"/>
                <a:ext cx="54688" cy="3296140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Группа 13"/>
              <p:cNvGrpSpPr/>
              <p:nvPr/>
            </p:nvGrpSpPr>
            <p:grpSpPr>
              <a:xfrm>
                <a:off x="4934287" y="1219200"/>
                <a:ext cx="4755145" cy="4957145"/>
                <a:chOff x="4934287" y="1219200"/>
                <a:chExt cx="4755145" cy="4957145"/>
              </a:xfrm>
            </p:grpSpPr>
            <p:grpSp>
              <p:nvGrpSpPr>
                <p:cNvPr id="22" name="Группа 21"/>
                <p:cNvGrpSpPr/>
                <p:nvPr/>
              </p:nvGrpSpPr>
              <p:grpSpPr>
                <a:xfrm>
                  <a:off x="5308600" y="1219200"/>
                  <a:ext cx="4380832" cy="4571661"/>
                  <a:chOff x="5308600" y="1219200"/>
                  <a:chExt cx="4380832" cy="4571661"/>
                </a:xfrm>
              </p:grpSpPr>
              <p:cxnSp>
                <p:nvCxnSpPr>
                  <p:cNvPr id="25" name="Прямая со стрелкой 24"/>
                  <p:cNvCxnSpPr/>
                  <p:nvPr/>
                </p:nvCxnSpPr>
                <p:spPr>
                  <a:xfrm flipV="1">
                    <a:off x="5308600" y="1219200"/>
                    <a:ext cx="0" cy="455930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>
                    <a:off x="5308600" y="5778500"/>
                    <a:ext cx="4380832" cy="123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9282165" y="5807013"/>
                  <a:ext cx="3154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934287" y="1224469"/>
                  <a:ext cx="3154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8111350" y="3930876"/>
                <a:ext cx="337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25167" y="3930877"/>
                <a:ext cx="337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02054" y="1593801"/>
                <a:ext cx="337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</a:p>
            </p:txBody>
          </p:sp>
          <p:sp>
            <p:nvSpPr>
              <p:cNvPr id="18" name="Блок-схема: узел 17"/>
              <p:cNvSpPr/>
              <p:nvPr/>
            </p:nvSpPr>
            <p:spPr>
              <a:xfrm>
                <a:off x="7965069" y="3997859"/>
                <a:ext cx="99429" cy="77983"/>
              </a:xfrm>
              <a:prstGeom prst="flowChartConnec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5904725" y="4006689"/>
                <a:ext cx="99429" cy="77983"/>
              </a:xfrm>
              <a:prstGeom prst="flowChartConnec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узел 19"/>
              <p:cNvSpPr/>
              <p:nvPr/>
            </p:nvSpPr>
            <p:spPr>
              <a:xfrm>
                <a:off x="6906872" y="2089034"/>
                <a:ext cx="99429" cy="77983"/>
              </a:xfrm>
              <a:prstGeom prst="flowChartConnector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648333" y="2360684"/>
              <a:ext cx="3759967" cy="3819952"/>
              <a:chOff x="648333" y="2360684"/>
              <a:chExt cx="3759967" cy="3819952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648333" y="2360684"/>
                <a:ext cx="3759967" cy="3819952"/>
                <a:chOff x="648333" y="2360684"/>
                <a:chExt cx="3759967" cy="3819952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35" name="Дуга 34"/>
                <p:cNvSpPr/>
                <p:nvPr/>
              </p:nvSpPr>
              <p:spPr>
                <a:xfrm rot="21411210">
                  <a:off x="648333" y="2379786"/>
                  <a:ext cx="2935279" cy="3800850"/>
                </a:xfrm>
                <a:prstGeom prst="arc">
                  <a:avLst>
                    <a:gd name="adj1" fmla="val 17186849"/>
                    <a:gd name="adj2" fmla="val 496982"/>
                  </a:avLst>
                </a:prstGeom>
                <a:grp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Дуга 35"/>
                <p:cNvSpPr/>
                <p:nvPr/>
              </p:nvSpPr>
              <p:spPr>
                <a:xfrm rot="188790" flipH="1">
                  <a:off x="1473021" y="2360684"/>
                  <a:ext cx="2935279" cy="3800850"/>
                </a:xfrm>
                <a:prstGeom prst="arc">
                  <a:avLst>
                    <a:gd name="adj1" fmla="val 17186849"/>
                    <a:gd name="adj2" fmla="val 496982"/>
                  </a:avLst>
                </a:prstGeom>
                <a:grpFill/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34" name="Прямая соединительная линия 33"/>
              <p:cNvCxnSpPr/>
              <p:nvPr/>
            </p:nvCxnSpPr>
            <p:spPr>
              <a:xfrm flipH="1" flipV="1">
                <a:off x="1453089" y="4386816"/>
                <a:ext cx="2125634" cy="5219"/>
              </a:xfrm>
              <a:prstGeom prst="lin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444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7242045" y="5382895"/>
            <a:ext cx="36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330169" y="2126463"/>
            <a:ext cx="39180" cy="328840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21857" y="2104992"/>
            <a:ext cx="2095906" cy="23841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777215" y="2103559"/>
            <a:ext cx="54688" cy="329614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732942" y="412642"/>
            <a:ext cx="2750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f(x)=-x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+6x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520" y="1516747"/>
            <a:ext cx="613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о среднем: если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непрерывна на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[a; b]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найдется такое значение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этого промежутка, что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545328"/>
              </p:ext>
            </p:extLst>
          </p:nvPr>
        </p:nvGraphicFramePr>
        <p:xfrm>
          <a:off x="219732" y="2611498"/>
          <a:ext cx="5708424" cy="103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Формула" r:id="rId5" imgW="3111480" imgH="482400" progId="Equation.3">
                  <p:embed/>
                </p:oleObj>
              </mc:Choice>
              <mc:Fallback>
                <p:oleObj name="Формула" r:id="rId5" imgW="311148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32" y="2611498"/>
                        <a:ext cx="5708424" cy="1033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938661"/>
              </p:ext>
            </p:extLst>
          </p:nvPr>
        </p:nvGraphicFramePr>
        <p:xfrm>
          <a:off x="521830" y="3538205"/>
          <a:ext cx="4950016" cy="976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Формула" r:id="rId7" imgW="2489040" imgH="469800" progId="Equation.3">
                  <p:embed/>
                </p:oleObj>
              </mc:Choice>
              <mc:Fallback>
                <p:oleObj name="Формула" r:id="rId7" imgW="248904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30" y="3538205"/>
                        <a:ext cx="4950016" cy="976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031459" y="4624006"/>
            <a:ext cx="317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=32 </a:t>
            </a:r>
            <a:r>
              <a:rPr lang="ru-RU" sz="2000" b="1" dirty="0" smtClean="0"/>
              <a:t>ед</a:t>
            </a:r>
            <a:r>
              <a:rPr lang="ru-RU" sz="2000" b="1" baseline="30000" dirty="0" smtClean="0"/>
              <a:t>2</a:t>
            </a:r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=20 </a:t>
            </a:r>
            <a:r>
              <a:rPr lang="ru-RU" sz="2000" b="1" dirty="0" smtClean="0"/>
              <a:t>ед</a:t>
            </a:r>
            <a:r>
              <a:rPr lang="ru-RU" sz="2000" b="1" baseline="30000" dirty="0" smtClean="0"/>
              <a:t>2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 </a:t>
            </a:r>
            <a:r>
              <a:rPr lang="ru-RU" sz="2000" b="1" dirty="0" smtClean="0"/>
              <a:t>               </a:t>
            </a:r>
            <a:r>
              <a:rPr lang="el-GR" sz="2000" b="1" dirty="0" smtClean="0"/>
              <a:t>Δ</a:t>
            </a:r>
            <a:r>
              <a:rPr lang="en-US" sz="2000" b="1" dirty="0" smtClean="0"/>
              <a:t>S=12</a:t>
            </a:r>
            <a:r>
              <a:rPr lang="ru-RU" sz="2000" b="1" dirty="0" smtClean="0"/>
              <a:t>ед</a:t>
            </a:r>
            <a:r>
              <a:rPr lang="ru-RU" sz="2000" b="1" baseline="30000" dirty="0" smtClean="0"/>
              <a:t>2</a:t>
            </a:r>
            <a:endParaRPr lang="ru-RU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114503" y="1297859"/>
            <a:ext cx="26940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масштаба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м</a:t>
            </a:r>
            <a:r>
              <a:rPr lang="ru-RU" sz="2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затрат составила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руб.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50" y="5752227"/>
            <a:ext cx="7664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среднем применяется только для быстрой качественной оценки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интеграла,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неприемлемо в ответственных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расчетах.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0854" y="911368"/>
            <a:ext cx="5183459" cy="66078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трапеций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8939" y="2687444"/>
            <a:ext cx="6188928" cy="34457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геометрического смысла определенного интеграла следует,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криволинейной трапеции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суммой площадей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прямоугольных трапеций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формулы трапеций зависит от принимаемого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разбиений.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/>
          <a:stretch/>
        </p:blipFill>
        <p:spPr>
          <a:xfrm>
            <a:off x="5117033" y="1691878"/>
            <a:ext cx="7074967" cy="931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427811" y="2003151"/>
            <a:ext cx="5058589" cy="359069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2928" y="86917"/>
            <a:ext cx="12032165" cy="760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Приближенные методы вычисления определенного интеграла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91" y="2661923"/>
            <a:ext cx="3289609" cy="24672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129" y="64754"/>
            <a:ext cx="8446671" cy="382007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Геодезические изыскания и проектирование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69" y="497988"/>
            <a:ext cx="6582420" cy="54347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953"/>
            <a:ext cx="2370643" cy="235717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53805" y="6152278"/>
            <a:ext cx="9757317" cy="559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Выпрямление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путем разбиения на малые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прямолинейные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сегменты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965" y="532393"/>
            <a:ext cx="5495693" cy="23446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выполненную работу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36" y="3263748"/>
            <a:ext cx="3135152" cy="31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318</Words>
  <Application>Microsoft Office PowerPoint</Application>
  <PresentationFormat>Широкоэкранный</PresentationFormat>
  <Paragraphs>100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DejaVu Sans</vt:lpstr>
      <vt:lpstr>Symbol</vt:lpstr>
      <vt:lpstr>Times New Roman</vt:lpstr>
      <vt:lpstr>Тема Office</vt:lpstr>
      <vt:lpstr>Формула</vt:lpstr>
      <vt:lpstr>Уравнение</vt:lpstr>
      <vt:lpstr>Математический квест</vt:lpstr>
      <vt:lpstr>Содержание</vt:lpstr>
      <vt:lpstr>Задаются координаты объектов.  Рассчитать стоимость затрат на материалы по благоустройству участка твердым покрытием.  Участок расположен между заданными объектами (масштаб 1:100)</vt:lpstr>
      <vt:lpstr>Этап 1.  В офисе …</vt:lpstr>
      <vt:lpstr>Этап 2.  На местности …</vt:lpstr>
      <vt:lpstr>Этап 3.  А как еще ?</vt:lpstr>
      <vt:lpstr>Формула трапеций</vt:lpstr>
      <vt:lpstr>Геодезические изыскания и проектирование</vt:lpstr>
      <vt:lpstr>Спасибо  за выполненную работу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квест</dc:title>
  <dc:creator>Марина</dc:creator>
  <cp:lastModifiedBy>Марина</cp:lastModifiedBy>
  <cp:revision>61</cp:revision>
  <dcterms:created xsi:type="dcterms:W3CDTF">2016-10-16T04:42:49Z</dcterms:created>
  <dcterms:modified xsi:type="dcterms:W3CDTF">2018-03-25T21:46:00Z</dcterms:modified>
</cp:coreProperties>
</file>