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20" r:id="rId2"/>
  </p:sldMasterIdLst>
  <p:notesMasterIdLst>
    <p:notesMasterId r:id="rId23"/>
  </p:notesMasterIdLst>
  <p:sldIdLst>
    <p:sldId id="256" r:id="rId3"/>
    <p:sldId id="257" r:id="rId4"/>
    <p:sldId id="281" r:id="rId5"/>
    <p:sldId id="282" r:id="rId6"/>
    <p:sldId id="284" r:id="rId7"/>
    <p:sldId id="259" r:id="rId8"/>
    <p:sldId id="271" r:id="rId9"/>
    <p:sldId id="285" r:id="rId10"/>
    <p:sldId id="286" r:id="rId11"/>
    <p:sldId id="283" r:id="rId12"/>
    <p:sldId id="287" r:id="rId13"/>
    <p:sldId id="288" r:id="rId14"/>
    <p:sldId id="280" r:id="rId15"/>
    <p:sldId id="266" r:id="rId16"/>
    <p:sldId id="290" r:id="rId17"/>
    <p:sldId id="264" r:id="rId18"/>
    <p:sldId id="265" r:id="rId19"/>
    <p:sldId id="262" r:id="rId20"/>
    <p:sldId id="279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33" autoAdjust="0"/>
  </p:normalViewPr>
  <p:slideViewPr>
    <p:cSldViewPr>
      <p:cViewPr varScale="1">
        <p:scale>
          <a:sx n="62" d="100"/>
          <a:sy n="62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AD5C-E74C-4425-B9FD-39E429A520EB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78233-0C5E-45AD-8FED-24F3AAFD1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55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46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97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11187" y="260350"/>
            <a:ext cx="7993380" cy="1008380"/>
          </a:xfrm>
          <a:custGeom>
            <a:avLst/>
            <a:gdLst/>
            <a:ahLst/>
            <a:cxnLst/>
            <a:rect l="l" t="t" r="r" b="b"/>
            <a:pathLst>
              <a:path w="7993380" h="1008380">
                <a:moveTo>
                  <a:pt x="7825041" y="0"/>
                </a:moveTo>
                <a:lnTo>
                  <a:pt x="168008" y="0"/>
                </a:lnTo>
                <a:lnTo>
                  <a:pt x="123345" y="5998"/>
                </a:lnTo>
                <a:lnTo>
                  <a:pt x="83212" y="22930"/>
                </a:lnTo>
                <a:lnTo>
                  <a:pt x="49209" y="49196"/>
                </a:lnTo>
                <a:lnTo>
                  <a:pt x="22938" y="83199"/>
                </a:lnTo>
                <a:lnTo>
                  <a:pt x="6001" y="123339"/>
                </a:lnTo>
                <a:lnTo>
                  <a:pt x="0" y="168021"/>
                </a:lnTo>
                <a:lnTo>
                  <a:pt x="0" y="840104"/>
                </a:lnTo>
                <a:lnTo>
                  <a:pt x="6001" y="884741"/>
                </a:lnTo>
                <a:lnTo>
                  <a:pt x="22938" y="924870"/>
                </a:lnTo>
                <a:lnTo>
                  <a:pt x="49209" y="958881"/>
                </a:lnTo>
                <a:lnTo>
                  <a:pt x="83212" y="985167"/>
                </a:lnTo>
                <a:lnTo>
                  <a:pt x="123345" y="1002118"/>
                </a:lnTo>
                <a:lnTo>
                  <a:pt x="168008" y="1008126"/>
                </a:lnTo>
                <a:lnTo>
                  <a:pt x="7825041" y="1008126"/>
                </a:lnTo>
                <a:lnTo>
                  <a:pt x="7869722" y="1002118"/>
                </a:lnTo>
                <a:lnTo>
                  <a:pt x="7909863" y="985167"/>
                </a:lnTo>
                <a:lnTo>
                  <a:pt x="7943865" y="958881"/>
                </a:lnTo>
                <a:lnTo>
                  <a:pt x="7970131" y="924870"/>
                </a:lnTo>
                <a:lnTo>
                  <a:pt x="7987063" y="884741"/>
                </a:lnTo>
                <a:lnTo>
                  <a:pt x="7993062" y="840104"/>
                </a:lnTo>
                <a:lnTo>
                  <a:pt x="7993062" y="168021"/>
                </a:lnTo>
                <a:lnTo>
                  <a:pt x="7987063" y="123339"/>
                </a:lnTo>
                <a:lnTo>
                  <a:pt x="7970131" y="83199"/>
                </a:lnTo>
                <a:lnTo>
                  <a:pt x="7943865" y="49196"/>
                </a:lnTo>
                <a:lnTo>
                  <a:pt x="7909863" y="22930"/>
                </a:lnTo>
                <a:lnTo>
                  <a:pt x="7869722" y="5998"/>
                </a:lnTo>
                <a:lnTo>
                  <a:pt x="7825041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11187" y="260350"/>
            <a:ext cx="7993380" cy="1008380"/>
          </a:xfrm>
          <a:custGeom>
            <a:avLst/>
            <a:gdLst/>
            <a:ahLst/>
            <a:cxnLst/>
            <a:rect l="l" t="t" r="r" b="b"/>
            <a:pathLst>
              <a:path w="7993380" h="1008380">
                <a:moveTo>
                  <a:pt x="0" y="168021"/>
                </a:moveTo>
                <a:lnTo>
                  <a:pt x="6001" y="123339"/>
                </a:lnTo>
                <a:lnTo>
                  <a:pt x="22938" y="83199"/>
                </a:lnTo>
                <a:lnTo>
                  <a:pt x="49209" y="49196"/>
                </a:lnTo>
                <a:lnTo>
                  <a:pt x="83212" y="22930"/>
                </a:lnTo>
                <a:lnTo>
                  <a:pt x="123345" y="5998"/>
                </a:lnTo>
                <a:lnTo>
                  <a:pt x="168008" y="0"/>
                </a:lnTo>
                <a:lnTo>
                  <a:pt x="7825041" y="0"/>
                </a:lnTo>
                <a:lnTo>
                  <a:pt x="7869722" y="5998"/>
                </a:lnTo>
                <a:lnTo>
                  <a:pt x="7909863" y="22930"/>
                </a:lnTo>
                <a:lnTo>
                  <a:pt x="7943865" y="49196"/>
                </a:lnTo>
                <a:lnTo>
                  <a:pt x="7970131" y="83199"/>
                </a:lnTo>
                <a:lnTo>
                  <a:pt x="7987063" y="123339"/>
                </a:lnTo>
                <a:lnTo>
                  <a:pt x="7993062" y="168021"/>
                </a:lnTo>
                <a:lnTo>
                  <a:pt x="7993062" y="840104"/>
                </a:lnTo>
                <a:lnTo>
                  <a:pt x="7987063" y="884741"/>
                </a:lnTo>
                <a:lnTo>
                  <a:pt x="7970131" y="924870"/>
                </a:lnTo>
                <a:lnTo>
                  <a:pt x="7943865" y="958881"/>
                </a:lnTo>
                <a:lnTo>
                  <a:pt x="7909863" y="985167"/>
                </a:lnTo>
                <a:lnTo>
                  <a:pt x="7869722" y="1002118"/>
                </a:lnTo>
                <a:lnTo>
                  <a:pt x="7825041" y="1008126"/>
                </a:lnTo>
                <a:lnTo>
                  <a:pt x="168008" y="1008126"/>
                </a:lnTo>
                <a:lnTo>
                  <a:pt x="123345" y="1002118"/>
                </a:lnTo>
                <a:lnTo>
                  <a:pt x="83212" y="985167"/>
                </a:lnTo>
                <a:lnTo>
                  <a:pt x="49209" y="958881"/>
                </a:lnTo>
                <a:lnTo>
                  <a:pt x="22938" y="924870"/>
                </a:lnTo>
                <a:lnTo>
                  <a:pt x="6001" y="884741"/>
                </a:lnTo>
                <a:lnTo>
                  <a:pt x="0" y="840104"/>
                </a:lnTo>
                <a:lnTo>
                  <a:pt x="0" y="16802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2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09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2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5538" y="218059"/>
            <a:ext cx="7392923" cy="1291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1159002"/>
            <a:ext cx="8148955" cy="286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8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o.ru/wp-content/uploads/2014/02/Metod_rec_POOP-FGOS-DO.pdf" TargetMode="External"/><Relationship Id="rId2" Type="http://schemas.openxmlformats.org/officeDocument/2006/relationships/hyperlink" Target="http://www.firo.ru/wp-content/uploads/2014/02/OOP_fin_02-09-201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PUkgNbIBEY&amp;index=3&amp;list=W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356992"/>
            <a:ext cx="4568552" cy="280831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Проект представила: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Горождина</a:t>
            </a:r>
            <a:r>
              <a:rPr lang="ru-RU" dirty="0" smtClean="0">
                <a:solidFill>
                  <a:schemeClr val="tx1"/>
                </a:solidFill>
              </a:rPr>
              <a:t> И.Г.,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старший воспитатель МБДОУ «Детский сад № 46» </a:t>
            </a:r>
            <a:r>
              <a:rPr lang="ru-RU" dirty="0" err="1" smtClean="0">
                <a:solidFill>
                  <a:schemeClr val="tx1"/>
                </a:solidFill>
              </a:rPr>
              <a:t>г.о</a:t>
            </a:r>
            <a:r>
              <a:rPr lang="ru-RU" dirty="0" smtClean="0">
                <a:solidFill>
                  <a:schemeClr val="tx1"/>
                </a:solidFill>
              </a:rPr>
              <a:t>. Самара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</a:t>
            </a:r>
            <a:r>
              <a:rPr lang="ru-RU" b="1" dirty="0" smtClean="0">
                <a:solidFill>
                  <a:schemeClr val="tx1"/>
                </a:solidFill>
              </a:rPr>
              <a:t>труктура </a:t>
            </a:r>
            <a:r>
              <a:rPr lang="ru-RU" b="1" dirty="0" smtClean="0">
                <a:solidFill>
                  <a:schemeClr val="tx1"/>
                </a:solidFill>
              </a:rPr>
              <a:t>рабочей программы </a:t>
            </a:r>
            <a:r>
              <a:rPr lang="ru-RU" b="1" dirty="0" smtClean="0">
                <a:solidFill>
                  <a:schemeClr val="tx1"/>
                </a:solidFill>
              </a:rPr>
              <a:t>воспитателя </a:t>
            </a:r>
            <a:r>
              <a:rPr lang="ru-RU" b="1" dirty="0" smtClean="0">
                <a:solidFill>
                  <a:schemeClr val="tx1"/>
                </a:solidFill>
              </a:rPr>
              <a:t>дошкольного 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object 4"/>
          <p:cNvSpPr/>
          <p:nvPr/>
        </p:nvSpPr>
        <p:spPr>
          <a:xfrm>
            <a:off x="107504" y="116632"/>
            <a:ext cx="1296000" cy="126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669820"/>
              </p:ext>
            </p:extLst>
          </p:nvPr>
        </p:nvGraphicFramePr>
        <p:xfrm>
          <a:off x="316673" y="1859742"/>
          <a:ext cx="8585302" cy="3254760"/>
        </p:xfrm>
        <a:graphic>
          <a:graphicData uri="http://schemas.openxmlformats.org/drawingml/2006/table">
            <a:tbl>
              <a:tblPr firstRow="1" firstCol="1" bandRow="1"/>
              <a:tblGrid>
                <a:gridCol w="2005031"/>
                <a:gridCol w="6580271"/>
              </a:tblGrid>
              <a:tr h="381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 недели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Формы работы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Беседы, разыгрывание ситуаций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Ознакомление с новой сюжетно-ролевой игрой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Дидактические игры по конструированию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Игры на развитие движений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Самостоятельная деятельность детей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727338"/>
            <a:ext cx="836927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2.1.3. Содержание и формы совместной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образовательной деятельности в ходе режимных моментов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88640"/>
            <a:ext cx="853244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152625"/>
              </p:ext>
            </p:extLst>
          </p:nvPr>
        </p:nvGraphicFramePr>
        <p:xfrm>
          <a:off x="277104" y="2060848"/>
          <a:ext cx="8687385" cy="4367775"/>
        </p:xfrm>
        <a:graphic>
          <a:graphicData uri="http://schemas.openxmlformats.org/drawingml/2006/table">
            <a:tbl>
              <a:tblPr firstRow="1" firstCol="1" bandRow="1"/>
              <a:tblGrid>
                <a:gridCol w="856576"/>
                <a:gridCol w="771440"/>
                <a:gridCol w="877425"/>
                <a:gridCol w="929551"/>
                <a:gridCol w="929551"/>
                <a:gridCol w="933026"/>
                <a:gridCol w="960824"/>
                <a:gridCol w="960824"/>
                <a:gridCol w="922600"/>
                <a:gridCol w="545568"/>
              </a:tblGrid>
              <a:tr h="2198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Виды деятельности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8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Двигательная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Познавательно-исследователь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Коммуникатив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Восприятие художественной литературы и фольклора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Изобразительная (рисование, лепка, аппликация)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Конструирование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Самообслужива-ние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элемен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-тарный бытовой труд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Игровая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2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Взаимодействие с семьями воспитанников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907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развивающей предметно-пространственной среды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628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Итоговое мероприятие.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6044" y="1370882"/>
            <a:ext cx="83164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«……………………………………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Дата: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598607"/>
              </p:ext>
            </p:extLst>
          </p:nvPr>
        </p:nvGraphicFramePr>
        <p:xfrm>
          <a:off x="467544" y="2492896"/>
          <a:ext cx="8568951" cy="2088232"/>
        </p:xfrm>
        <a:graphic>
          <a:graphicData uri="http://schemas.openxmlformats.org/drawingml/2006/table">
            <a:tbl>
              <a:tblPr firstRow="1" firstCol="1" bandRow="1"/>
              <a:tblGrid>
                <a:gridCol w="1746920"/>
                <a:gridCol w="2918995"/>
                <a:gridCol w="3903036"/>
              </a:tblGrid>
              <a:tr h="522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4576" y="620688"/>
            <a:ext cx="814109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2.2. Часть, формируемая участниками образовательных отношений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2.2.1. Перспективное тематическое планирование занятий с воспитанниками по формированию экологической культуры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2.2.2.	Сложившиеся традиции группы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84043732"/>
              </p:ext>
            </p:extLst>
          </p:nvPr>
        </p:nvGraphicFramePr>
        <p:xfrm>
          <a:off x="755576" y="2636912"/>
          <a:ext cx="7272808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1482680"/>
                <a:gridCol w="579012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Праздник «День знаний»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 сентября)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«День воспитателя» (27 сентября)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Осенний праздник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«День матери» (27 ноября)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Новогодний праздник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«День защитника Отечества» (23 февраля)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«Масленица»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Праздник, посвященный 8 Марта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«Международный день птиц» (1 апреля)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«День смеха» (1 апреля)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«День космонавтики» (12 апреля)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«Международный день земли» (22 апреля)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«День Победы» (9 мая)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«Международный день защиты детей» (1 июня)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«День России» (12 июня)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Июль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Август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2000" y="1727727"/>
            <a:ext cx="717032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Праздники, которые по традиции мы отмечаем в группе: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2.3. План взаимодействия с родителями воспитанников на год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12975551"/>
              </p:ext>
            </p:extLst>
          </p:nvPr>
        </p:nvGraphicFramePr>
        <p:xfrm>
          <a:off x="749149" y="2998587"/>
          <a:ext cx="7855299" cy="17373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6467"/>
                <a:gridCol w="2945901"/>
                <a:gridCol w="1728192"/>
                <a:gridCol w="1296144"/>
                <a:gridCol w="1518595"/>
              </a:tblGrid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</a:rPr>
                        <a:t>Формы взаимодействия, темы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</a:rPr>
                        <a:t>Сроки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</a:rPr>
                        <a:t>Ответственный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</a:rPr>
                        <a:t>Отметка о выполнении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36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36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36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5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975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III. Организационный раздел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975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975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3.1. Обязательная часть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975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975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3.1.1. Режим дня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Режим дня на основной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и теплый периоды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58324"/>
              </p:ext>
            </p:extLst>
          </p:nvPr>
        </p:nvGraphicFramePr>
        <p:xfrm>
          <a:off x="611560" y="2492897"/>
          <a:ext cx="8064896" cy="4160214"/>
        </p:xfrm>
        <a:graphic>
          <a:graphicData uri="http://schemas.openxmlformats.org/drawingml/2006/table">
            <a:tbl>
              <a:tblPr firstRow="1" firstCol="1" bandRow="1"/>
              <a:tblGrid>
                <a:gridCol w="5173289"/>
                <a:gridCol w="2891607"/>
              </a:tblGrid>
              <a:tr h="248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Режимные моменты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Старшая группа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(5 – 6 лет)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52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Утренний прием детей, игры, самостоятельная деятельность детей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7.00 –  8.20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Утренняя гимнастика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8.20 – 8.30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Беседы с детьми, чтение художественной литературы, наблюдение в природном уголке, самостоятельная деятельность и др.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8.30 – 8.40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к завтраку. Завтрак.  Подготовка к НОД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8.40 – 9.00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Непосредственно образовательная деятельность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9.00 – 9.20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9.35 –  9.55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Игры, самостоятельная деятельность детей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9.55 –10.30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ко второму завтраку, второй завтрак 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10.30 – 10.40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к прогулке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10.40 – 10.50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Прогулка (наблюдение, игра, индивидуальная работа, самостоятельная деятельность)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10.50 – 12.10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Возвращение с прогулки, гигиенические процедуры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12.10 – 12.20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к обеду, обед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12.20 –12.50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Дневной сон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12.50 – 15.00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Постепенный подъём, гимнастика пробуждения. Воздушные и  водные закаливающие процедуры. Подготовка к полднику, самостоятельная деятельность детей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15.00 – 15.30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Полдник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15.30 – 15.40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деятельность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15.40 – 16.05.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игровая и художественная деятельность детей, досуги, индивидуальная работа с детьми, игры, общение, чтение литературы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16.05 – 16.25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к прогулке, прогулка (самостоятельная деятельность, игра)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16.25 –18.20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Возвращение с прогулки, игры,  самостоятельная деятельность детей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18.20 – 18.30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к ужину, ужин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18.30 – 18.50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деятельность детей, уход детей домой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18.50 – 19.00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29" marR="54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7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3.1.2. Расписание организованной образовательной деятельности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25307707"/>
              </p:ext>
            </p:extLst>
          </p:nvPr>
        </p:nvGraphicFramePr>
        <p:xfrm>
          <a:off x="749149" y="2998587"/>
          <a:ext cx="7772400" cy="134644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54480"/>
                <a:gridCol w="1757888"/>
                <a:gridCol w="1728192"/>
                <a:gridCol w="1296144"/>
                <a:gridCol w="1435696"/>
              </a:tblGrid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</a:rPr>
                        <a:t>Изобразительная деятельность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</a:rPr>
                        <a:t>Познавательно-исследовательская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</a:rPr>
                        <a:t>Коммуникативная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</a:rPr>
                        <a:t>Музыкальная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</a:rPr>
                        <a:t>Двигательная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раза в неделю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раза в неделю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раз в неделю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раза в неделю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раза в неделю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929779"/>
              </p:ext>
            </p:extLst>
          </p:nvPr>
        </p:nvGraphicFramePr>
        <p:xfrm>
          <a:off x="755576" y="5013176"/>
          <a:ext cx="7772400" cy="1280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54480"/>
                <a:gridCol w="1757888"/>
                <a:gridCol w="1351072"/>
                <a:gridCol w="1554480"/>
                <a:gridCol w="1554480"/>
              </a:tblGrid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</a:rPr>
                        <a:t>Познавательное развитие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</a:rPr>
                        <a:t>Социально-коммуникативное развитие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</a:rPr>
                        <a:t>Речевое развитие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</a:rPr>
                        <a:t>Художественно-эстетическое развитие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</a:rPr>
                        <a:t>Физическое развитие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36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26611" y="454977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или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65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3.1.3. Модель двигательного режима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98994499"/>
              </p:ext>
            </p:extLst>
          </p:nvPr>
        </p:nvGraphicFramePr>
        <p:xfrm>
          <a:off x="179512" y="1196752"/>
          <a:ext cx="8784975" cy="53986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76064"/>
                <a:gridCol w="2372542"/>
                <a:gridCol w="5836369"/>
              </a:tblGrid>
              <a:tr h="98807">
                <a:tc>
                  <a:txBody>
                    <a:bodyPr/>
                    <a:lstStyle/>
                    <a:p>
                      <a:pPr marL="6604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Компоненты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Особенности организации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59">
                <a:tc gridSpan="3">
                  <a:txBody>
                    <a:bodyPr/>
                    <a:lstStyle/>
                    <a:p>
                      <a:pPr marL="146558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Физкультурно - оздоровительная деятельность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807">
                <a:tc>
                  <a:txBody>
                    <a:bodyPr/>
                    <a:lstStyle/>
                    <a:p>
                      <a:pPr marL="6604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Утренняя гимнастика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Ежедневно (с мая по сентябрь на воздухе). Длительность 10-15 мин.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57">
                <a:tc>
                  <a:txBody>
                    <a:bodyPr/>
                    <a:lstStyle/>
                    <a:p>
                      <a:pPr marL="6604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279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Оздоровительный бег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Ежедневно во время утренней гимнастики.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Длительность 5-10 мин.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57">
                <a:tc>
                  <a:txBody>
                    <a:bodyPr/>
                    <a:lstStyle/>
                    <a:p>
                      <a:pPr marL="6604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Физкульминутка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385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Ежедневно, в образовательной деятельности, во взаимосвязи с темой, длительность 2-3 мин.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86">
                <a:tc>
                  <a:txBody>
                    <a:bodyPr/>
                    <a:lstStyle/>
                    <a:p>
                      <a:pPr marL="6604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447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Подвижные игры на прогулке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4413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Ежедневно во время прогулки. Воспитатель проводит игры, с интенсивной двигательной активностью, игры средней подвижности и игры малой подвижности.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86">
                <a:tc>
                  <a:txBody>
                    <a:bodyPr/>
                    <a:lstStyle/>
                    <a:p>
                      <a:pPr marL="6604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784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Индивидуальная работа по развитию движений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Ежедневно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время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прогулки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03">
                <a:tc>
                  <a:txBody>
                    <a:bodyPr/>
                    <a:lstStyle/>
                    <a:p>
                      <a:pPr marL="6604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274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Гимнастика после дневного сна в сочетании с воздушными ваннами и самомассажем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203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Ежедневно, по мере пробуждения 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подъѐма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детей.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Длительность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10-20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86">
                <a:tc>
                  <a:txBody>
                    <a:bodyPr/>
                    <a:lstStyle/>
                    <a:p>
                      <a:pPr marL="6604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993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Ходьба и пробежка по массажным дорожкам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 часть гимнастики после дневного сна, сочетать с воздушными ваннами, каждый день по 5 мин.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82">
                <a:tc gridSpan="3">
                  <a:txBody>
                    <a:bodyPr/>
                    <a:lstStyle/>
                    <a:p>
                      <a:pPr marL="142875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Непосредственно образовательная деятельность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257">
                <a:tc>
                  <a:txBody>
                    <a:bodyPr/>
                    <a:lstStyle/>
                    <a:p>
                      <a:pPr marL="6604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448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физической культуре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4165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Три раза в неделю. Третье - на воздухе (старший дошкольный возраст) в конце прогулки.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59">
                <a:tc gridSpan="3">
                  <a:txBody>
                    <a:bodyPr/>
                    <a:lstStyle/>
                    <a:p>
                      <a:pPr marL="1965960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886">
                <a:tc>
                  <a:txBody>
                    <a:bodyPr/>
                    <a:lstStyle/>
                    <a:p>
                      <a:pPr marL="6604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328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двигательная деятельность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4095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Ежедневно, под руководством воспитателя, в помещении и на воздухе.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Продолжительность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зависит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индивидуальных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особенностей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детей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59">
                <a:tc gridSpan="3">
                  <a:txBody>
                    <a:bodyPr/>
                    <a:lstStyle/>
                    <a:p>
                      <a:pPr marL="46482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Совместная физкультурно-оздоровительная работа с семьями воспитанников.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143">
                <a:tc>
                  <a:txBody>
                    <a:bodyPr/>
                    <a:lstStyle/>
                    <a:p>
                      <a:pPr marL="6604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1149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родителей в физкультурно – оздоровительных, массовых мероприятиях д/с.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2495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 время подготовки и проведения физкультурных досугов, праздников, дней здоровья, прогулок - походов, посещения открытых занятий во время дня открытых дверей для родителей.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9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3.1.4. Методическое обеспечение, необходимое для реализации рабочей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33304500"/>
              </p:ext>
            </p:extLst>
          </p:nvPr>
        </p:nvGraphicFramePr>
        <p:xfrm>
          <a:off x="683568" y="2708920"/>
          <a:ext cx="7772400" cy="1280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60240"/>
                <a:gridCol w="561216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Образовательная область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Программы и технологии, методические пособия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36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8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Список ресурсов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904656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закон от 29.12.2012г. № 273 - ФЗ «Об образовании в Российской Федерации» (с изменениями и дополнениями);</a:t>
            </a:r>
          </a:p>
          <a:p>
            <a:pPr>
              <a:lnSpc>
                <a:spcPct val="17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образовательный стандарт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дошкольного образования (приказ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России от 17 октября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2013г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№ 1155);</a:t>
            </a:r>
          </a:p>
          <a:p>
            <a:pPr lvl="0">
              <a:lnSpc>
                <a:spcPct val="170000"/>
              </a:lnSpc>
            </a:pP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Маер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А.А. Конструирование рабочей программы педагога дошкольного образования. Учебно-методическое пособие. -  Издательство: «Педагогическое общество России», 2015.</a:t>
            </a:r>
          </a:p>
          <a:p>
            <a:pPr lvl="0">
              <a:lnSpc>
                <a:spcPct val="17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по использованию примерной основной образовательной программы дошкольного образования при разработке образовательной программы дошкольного образования в образовательной организации. [Электронный ресурс] – Режим доступа: </a:t>
            </a:r>
            <a:r>
              <a:rPr 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http://www.firo.ru/wp-content/uploads/2014/02/OOP_fin_02-09-2015.pdf</a:t>
            </a:r>
            <a:endParaRPr lang="ru-RU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рекомендации по работе с примерной основной образовательной программой дошкольного образования и Федеральным государственным образовательным стандартом дошкольного образования. [Электронный ресурс] – Режим доступа: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www.firo.ru/wp-content/uploads/2014/02/Metod_rec_POOP-FGOS-DO.pdf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Скоролупова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О.А. Разработка ООП ДОО. Рабочие программы в детском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саду.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[Электронный ресурс] – Режим доступа:       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www.youtube.com/watch?v=YPUkgNbIBEY&amp;index=3&amp;list=WL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70000"/>
              </a:lnSpc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ru-RU" sz="3500" dirty="0">
              <a:latin typeface="+mj-lt"/>
            </a:endParaRPr>
          </a:p>
          <a:p>
            <a:pPr>
              <a:lnSpc>
                <a:spcPct val="170000"/>
              </a:lnSpc>
            </a:pPr>
            <a:endParaRPr lang="ru-RU" sz="3500" dirty="0" smtClean="0">
              <a:latin typeface="+mj-lt"/>
            </a:endParaRPr>
          </a:p>
          <a:p>
            <a:endParaRPr lang="ru-RU" sz="2400" dirty="0" smtClean="0">
              <a:solidFill>
                <a:srgbClr val="006600"/>
              </a:solidFill>
            </a:endParaRPr>
          </a:p>
          <a:p>
            <a:endParaRPr lang="ru-RU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7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5800"/>
            <a:ext cx="5040560" cy="6331552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3960440" cy="16561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Титульный               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лист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2420873"/>
            <a:ext cx="1728216" cy="2071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9479" y="3564128"/>
            <a:ext cx="215265" cy="228600"/>
          </a:xfrm>
          <a:custGeom>
            <a:avLst/>
            <a:gdLst/>
            <a:ahLst/>
            <a:cxnLst/>
            <a:rect l="l" t="t" r="r" b="b"/>
            <a:pathLst>
              <a:path w="215264" h="228600">
                <a:moveTo>
                  <a:pt x="215010" y="0"/>
                </a:moveTo>
                <a:lnTo>
                  <a:pt x="0" y="0"/>
                </a:lnTo>
                <a:lnTo>
                  <a:pt x="0" y="228473"/>
                </a:lnTo>
                <a:lnTo>
                  <a:pt x="215010" y="228473"/>
                </a:lnTo>
                <a:lnTo>
                  <a:pt x="21501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1005" y="3349116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671957" y="0"/>
                </a:moveTo>
                <a:lnTo>
                  <a:pt x="0" y="0"/>
                </a:lnTo>
                <a:lnTo>
                  <a:pt x="0" y="215011"/>
                </a:lnTo>
                <a:lnTo>
                  <a:pt x="671957" y="215011"/>
                </a:lnTo>
                <a:lnTo>
                  <a:pt x="67195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89479" y="3120644"/>
            <a:ext cx="215265" cy="228600"/>
          </a:xfrm>
          <a:custGeom>
            <a:avLst/>
            <a:gdLst/>
            <a:ahLst/>
            <a:cxnLst/>
            <a:rect l="l" t="t" r="r" b="b"/>
            <a:pathLst>
              <a:path w="215264" h="228600">
                <a:moveTo>
                  <a:pt x="215010" y="0"/>
                </a:moveTo>
                <a:lnTo>
                  <a:pt x="0" y="0"/>
                </a:lnTo>
                <a:lnTo>
                  <a:pt x="0" y="228472"/>
                </a:lnTo>
                <a:lnTo>
                  <a:pt x="215010" y="228472"/>
                </a:lnTo>
                <a:lnTo>
                  <a:pt x="21501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61005" y="3120644"/>
            <a:ext cx="672465" cy="672465"/>
          </a:xfrm>
          <a:custGeom>
            <a:avLst/>
            <a:gdLst/>
            <a:ahLst/>
            <a:cxnLst/>
            <a:rect l="l" t="t" r="r" b="b"/>
            <a:pathLst>
              <a:path w="672464" h="672464">
                <a:moveTo>
                  <a:pt x="0" y="228472"/>
                </a:moveTo>
                <a:lnTo>
                  <a:pt x="228473" y="228472"/>
                </a:lnTo>
                <a:lnTo>
                  <a:pt x="228473" y="0"/>
                </a:lnTo>
                <a:lnTo>
                  <a:pt x="443483" y="0"/>
                </a:lnTo>
                <a:lnTo>
                  <a:pt x="443483" y="228472"/>
                </a:lnTo>
                <a:lnTo>
                  <a:pt x="671957" y="228472"/>
                </a:lnTo>
                <a:lnTo>
                  <a:pt x="671957" y="443483"/>
                </a:lnTo>
                <a:lnTo>
                  <a:pt x="443483" y="443483"/>
                </a:lnTo>
                <a:lnTo>
                  <a:pt x="443483" y="671956"/>
                </a:lnTo>
                <a:lnTo>
                  <a:pt x="228473" y="671956"/>
                </a:lnTo>
                <a:lnTo>
                  <a:pt x="228473" y="443483"/>
                </a:lnTo>
                <a:lnTo>
                  <a:pt x="0" y="443483"/>
                </a:lnTo>
                <a:lnTo>
                  <a:pt x="0" y="228472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19855" y="2421001"/>
            <a:ext cx="1728216" cy="2071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13247" y="3172205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672084" y="0"/>
                </a:moveTo>
                <a:lnTo>
                  <a:pt x="0" y="0"/>
                </a:lnTo>
                <a:lnTo>
                  <a:pt x="0" y="215011"/>
                </a:lnTo>
                <a:lnTo>
                  <a:pt x="672084" y="215011"/>
                </a:lnTo>
                <a:lnTo>
                  <a:pt x="67208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13247" y="3494785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672084" y="0"/>
                </a:moveTo>
                <a:lnTo>
                  <a:pt x="0" y="0"/>
                </a:lnTo>
                <a:lnTo>
                  <a:pt x="0" y="215011"/>
                </a:lnTo>
                <a:lnTo>
                  <a:pt x="672084" y="215011"/>
                </a:lnTo>
                <a:lnTo>
                  <a:pt x="67208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3247" y="3172205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0" y="0"/>
                </a:moveTo>
                <a:lnTo>
                  <a:pt x="672084" y="0"/>
                </a:lnTo>
                <a:lnTo>
                  <a:pt x="672084" y="215011"/>
                </a:lnTo>
                <a:lnTo>
                  <a:pt x="0" y="21501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3247" y="3494785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0" y="0"/>
                </a:moveTo>
                <a:lnTo>
                  <a:pt x="672084" y="0"/>
                </a:lnTo>
                <a:lnTo>
                  <a:pt x="672084" y="215011"/>
                </a:lnTo>
                <a:lnTo>
                  <a:pt x="0" y="21501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15100" y="1802892"/>
            <a:ext cx="2162555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800" y="3537203"/>
            <a:ext cx="614172" cy="829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4800" y="3963923"/>
            <a:ext cx="614172" cy="829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800" y="4390644"/>
            <a:ext cx="614172" cy="829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800" y="4817364"/>
            <a:ext cx="614172" cy="829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19200" y="5180076"/>
            <a:ext cx="6920483" cy="1283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96644" y="5352796"/>
            <a:ext cx="615251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400" b="1" spc="35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Спасибо </a:t>
            </a:r>
            <a:r>
              <a:rPr sz="4400" b="1" spc="-1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за</a:t>
            </a:r>
            <a:r>
              <a:rPr sz="4400" b="1" spc="85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1" spc="3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внимание</a:t>
            </a:r>
            <a:endParaRPr sz="4400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496944" cy="655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0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4943"/>
            <a:ext cx="741682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92494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rgbClr val="727CA3"/>
              </a:buClr>
              <a:buSzPct val="85000"/>
              <a:buFont typeface="Wingdings 2"/>
              <a:buChar char=""/>
            </a:pPr>
            <a:r>
              <a:rPr lang="ru-RU" b="1" dirty="0">
                <a:solidFill>
                  <a:prstClr val="black"/>
                </a:solidFill>
              </a:rPr>
              <a:t>назначение программы;</a:t>
            </a:r>
          </a:p>
          <a:p>
            <a:pPr marL="274320" lvl="0" indent="-274320">
              <a:spcBef>
                <a:spcPts val="580"/>
              </a:spcBef>
              <a:buClr>
                <a:srgbClr val="727CA3"/>
              </a:buClr>
              <a:buSzPct val="85000"/>
              <a:buFont typeface="Wingdings 2"/>
              <a:buChar char=""/>
            </a:pPr>
            <a:r>
              <a:rPr lang="ru-RU" b="1" dirty="0">
                <a:solidFill>
                  <a:prstClr val="black"/>
                </a:solidFill>
              </a:rPr>
              <a:t> основания разработки;</a:t>
            </a:r>
          </a:p>
          <a:p>
            <a:pPr marL="274320" lvl="0" indent="-274320">
              <a:spcBef>
                <a:spcPts val="580"/>
              </a:spcBef>
              <a:buClr>
                <a:srgbClr val="727CA3"/>
              </a:buClr>
              <a:buSzPct val="85000"/>
              <a:buFont typeface="Wingdings 2"/>
              <a:buChar char=""/>
            </a:pPr>
            <a:r>
              <a:rPr lang="ru-RU" b="1" dirty="0">
                <a:solidFill>
                  <a:prstClr val="black"/>
                </a:solidFill>
              </a:rPr>
              <a:t>направления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2126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841402"/>
              </p:ext>
            </p:extLst>
          </p:nvPr>
        </p:nvGraphicFramePr>
        <p:xfrm>
          <a:off x="360864" y="1511330"/>
          <a:ext cx="8315592" cy="340009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503915"/>
                <a:gridCol w="4811677"/>
              </a:tblGrid>
              <a:tr h="669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kern="50" dirty="0">
                          <a:solidFill>
                            <a:schemeClr val="tx1"/>
                          </a:solidFill>
                          <a:effectLst/>
                        </a:rPr>
                        <a:t>Образовательная область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kern="50">
                          <a:solidFill>
                            <a:schemeClr val="tx1"/>
                          </a:solidFill>
                          <a:effectLst/>
                        </a:rPr>
                        <a:t>Задачи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kern="50" dirty="0">
                          <a:solidFill>
                            <a:schemeClr val="tx1"/>
                          </a:solidFill>
                          <a:effectLst/>
                        </a:rPr>
                        <a:t>Социально-коммуникативное развитие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kern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kern="50">
                          <a:solidFill>
                            <a:schemeClr val="tx1"/>
                          </a:solidFill>
                          <a:effectLst/>
                        </a:rPr>
                        <a:t>Познавательное развитие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02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kern="50">
                          <a:solidFill>
                            <a:schemeClr val="tx1"/>
                          </a:solidFill>
                          <a:effectLst/>
                        </a:rPr>
                        <a:t>Речевое развитие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49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kern="50" dirty="0">
                          <a:solidFill>
                            <a:schemeClr val="tx1"/>
                          </a:solidFill>
                          <a:effectLst/>
                        </a:rPr>
                        <a:t>Художественно-эстетическое развитие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02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kern="50">
                          <a:solidFill>
                            <a:schemeClr val="tx1"/>
                          </a:solidFill>
                          <a:effectLst/>
                        </a:rPr>
                        <a:t>Физическое развитие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kern="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798766"/>
            <a:ext cx="680936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1.1.2. Программные задачи по образовательным областям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1.1.3. Возрастные особенности детей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06708980"/>
              </p:ext>
            </p:extLst>
          </p:nvPr>
        </p:nvGraphicFramePr>
        <p:xfrm>
          <a:off x="827584" y="1772816"/>
          <a:ext cx="7772400" cy="107212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52128"/>
                <a:gridCol w="662027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Возраст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Характеристика возрастных особенностей детей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36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364502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Индивидуальные особенности детей данной группы.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b="1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dirty="0" smtClean="0"/>
              <a:t>поведенческие особенности;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dirty="0"/>
              <a:t>с</a:t>
            </a:r>
            <a:r>
              <a:rPr lang="ru-RU" b="1" dirty="0" smtClean="0"/>
              <a:t>остояние здоровья;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dirty="0"/>
              <a:t>о</a:t>
            </a:r>
            <a:r>
              <a:rPr lang="ru-RU" b="1" dirty="0" smtClean="0"/>
              <a:t>собенности общения;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dirty="0"/>
              <a:t>ч</a:t>
            </a:r>
            <a:r>
              <a:rPr lang="ru-RU" b="1" dirty="0" smtClean="0"/>
              <a:t>ем ребенок любит заниматься и др.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96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421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1.2. </a:t>
            </a:r>
            <a:r>
              <a:rPr lang="ru-RU" b="1" dirty="0">
                <a:solidFill>
                  <a:schemeClr val="tx1"/>
                </a:solidFill>
              </a:rPr>
              <a:t>Планируемые результаты образовательной 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53005829"/>
              </p:ext>
            </p:extLst>
          </p:nvPr>
        </p:nvGraphicFramePr>
        <p:xfrm>
          <a:off x="683568" y="2708920"/>
          <a:ext cx="7772400" cy="1280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60240"/>
                <a:gridCol w="561216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Образовательная область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Результат освоения программы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36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1960" y="4518412"/>
            <a:ext cx="486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(Ссылка на педагогическую диагностику)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18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0891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2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278133"/>
              </p:ext>
            </p:extLst>
          </p:nvPr>
        </p:nvGraphicFramePr>
        <p:xfrm>
          <a:off x="395536" y="3481498"/>
          <a:ext cx="8424937" cy="2260452"/>
        </p:xfrm>
        <a:graphic>
          <a:graphicData uri="http://schemas.openxmlformats.org/drawingml/2006/table">
            <a:tbl>
              <a:tblPr firstRow="1" firstCol="1" bandRow="1"/>
              <a:tblGrid>
                <a:gridCol w="2216718"/>
                <a:gridCol w="3399907"/>
                <a:gridCol w="2808312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Итоговое мероприятие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1-я неделя сентября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свидания, лето, здравствуй, детский сад!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Развлечение  для детей с участием родителей «До свидания, лето!»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0776" y="260648"/>
            <a:ext cx="8064896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Содержательный раздел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2.1. Обязательная часть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2.1.1. Объем недельной образовательной нагрузки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2.1.2. Годовое тематическое планирование работы с детьми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1116</Words>
  <Application>Microsoft Office PowerPoint</Application>
  <PresentationFormat>Экран (4:3)</PresentationFormat>
  <Paragraphs>303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Справедливость</vt:lpstr>
      <vt:lpstr>Office Theme</vt:lpstr>
      <vt:lpstr>Структура рабочей программы воспитателя дошкольного образования</vt:lpstr>
      <vt:lpstr>         Титульный                          лист</vt:lpstr>
      <vt:lpstr>Презентация PowerPoint</vt:lpstr>
      <vt:lpstr>Презентация PowerPoint</vt:lpstr>
      <vt:lpstr>Презентация PowerPoint</vt:lpstr>
      <vt:lpstr>1.1.3. Возрастные особенности детей</vt:lpstr>
      <vt:lpstr>1.2. Планируемые результаты образовательной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2.2.2. Сложившиеся традиции группы</vt:lpstr>
      <vt:lpstr>2.3. План взаимодействия с родителями воспитанников на год </vt:lpstr>
      <vt:lpstr>Презентация PowerPoint</vt:lpstr>
      <vt:lpstr>3.1.2. Расписание организованной образовательной деятельности</vt:lpstr>
      <vt:lpstr>3.1.3. Модель двигательного режима </vt:lpstr>
      <vt:lpstr>3.1.4. Методическое обеспечение, необходимое для реализации рабочей программы</vt:lpstr>
      <vt:lpstr>Список ресурсов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структуры рабочей программы педагога дошкольного образования</dc:title>
  <dc:creator>User</dc:creator>
  <cp:lastModifiedBy>User</cp:lastModifiedBy>
  <cp:revision>43</cp:revision>
  <dcterms:created xsi:type="dcterms:W3CDTF">2016-09-24T19:03:27Z</dcterms:created>
  <dcterms:modified xsi:type="dcterms:W3CDTF">2018-03-27T10:21:09Z</dcterms:modified>
</cp:coreProperties>
</file>