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4" r:id="rId6"/>
    <p:sldId id="263" r:id="rId7"/>
    <p:sldId id="261" r:id="rId8"/>
    <p:sldId id="262" r:id="rId9"/>
    <p:sldId id="265" r:id="rId10"/>
    <p:sldId id="266" r:id="rId11"/>
  </p:sldIdLst>
  <p:sldSz cx="6858000" cy="9144000" type="screen4x3"/>
  <p:notesSz cx="6877050" cy="100012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2AA16"/>
    <a:srgbClr val="03DF3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1896" y="2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9738" cy="500063"/>
          </a:xfrm>
          <a:prstGeom prst="rect">
            <a:avLst/>
          </a:prstGeom>
        </p:spPr>
        <p:txBody>
          <a:bodyPr vert="horz" lIns="96442" tIns="48221" rIns="96442" bIns="48221" rtlCol="0"/>
          <a:lstStyle>
            <a:lvl1pPr algn="l"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95725" y="0"/>
            <a:ext cx="2979738" cy="500063"/>
          </a:xfrm>
          <a:prstGeom prst="rect">
            <a:avLst/>
          </a:prstGeom>
        </p:spPr>
        <p:txBody>
          <a:bodyPr vert="horz" lIns="96442" tIns="48221" rIns="96442" bIns="48221" rtlCol="0"/>
          <a:lstStyle>
            <a:lvl1pPr algn="r">
              <a:defRPr sz="1300"/>
            </a:lvl1pPr>
          </a:lstStyle>
          <a:p>
            <a:pPr>
              <a:defRPr/>
            </a:pPr>
            <a:fld id="{CED63CF7-6E2A-40AB-932B-8071CC931400}" type="datetimeFigureOut">
              <a:rPr lang="ru-RU"/>
              <a:pPr>
                <a:defRPr/>
              </a:pPr>
              <a:t>23.3.18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33588" y="750888"/>
            <a:ext cx="2809875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42" tIns="48221" rIns="96442" bIns="48221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7388" y="4751388"/>
            <a:ext cx="5502275" cy="4500562"/>
          </a:xfrm>
          <a:prstGeom prst="rect">
            <a:avLst/>
          </a:prstGeom>
        </p:spPr>
        <p:txBody>
          <a:bodyPr vert="horz" lIns="96442" tIns="48221" rIns="96442" bIns="48221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99600"/>
            <a:ext cx="2979738" cy="500063"/>
          </a:xfrm>
          <a:prstGeom prst="rect">
            <a:avLst/>
          </a:prstGeom>
        </p:spPr>
        <p:txBody>
          <a:bodyPr vert="horz" lIns="96442" tIns="48221" rIns="96442" bIns="4822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95725" y="9499600"/>
            <a:ext cx="2979738" cy="500063"/>
          </a:xfrm>
          <a:prstGeom prst="rect">
            <a:avLst/>
          </a:prstGeom>
        </p:spPr>
        <p:txBody>
          <a:bodyPr vert="horz" lIns="96442" tIns="48221" rIns="96442" bIns="48221" rtlCol="0" anchor="b"/>
          <a:lstStyle>
            <a:lvl1pPr algn="r">
              <a:defRPr sz="1300"/>
            </a:lvl1pPr>
          </a:lstStyle>
          <a:p>
            <a:pPr>
              <a:defRPr/>
            </a:pPr>
            <a:fld id="{9E238B7E-A692-4513-913D-79484BA1EA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FA8F86E-9632-4F21-8055-6A8C4EF6EF2E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4F9E9-F15A-4414-A7F8-74166A278160}" type="datetimeFigureOut">
              <a:rPr lang="en-US"/>
              <a:pPr>
                <a:defRPr/>
              </a:pPr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251A8-6C50-470D-8CEF-E11E3226D6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05B57-9533-47F3-976A-01E37C4B99D6}" type="datetimeFigureOut">
              <a:rPr lang="en-US"/>
              <a:pPr>
                <a:defRPr/>
              </a:pPr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4850A-C912-4706-9A6D-FCD1D32755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618CD-C127-415B-9073-69C4255D3DFA}" type="datetimeFigureOut">
              <a:rPr lang="en-US"/>
              <a:pPr>
                <a:defRPr/>
              </a:pPr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C8181-67AD-48BC-A36C-B3D96E46D2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7C444-92D4-450E-8941-CC7D1E26004E}" type="datetimeFigureOut">
              <a:rPr lang="en-US"/>
              <a:pPr>
                <a:defRPr/>
              </a:pPr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EEB0E-0828-40BB-89BA-6BFBFD28AC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728D9-0C45-4ED4-9E92-07A59ADEA37E}" type="datetimeFigureOut">
              <a:rPr lang="en-US"/>
              <a:pPr>
                <a:defRPr/>
              </a:pPr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01C05-C09E-4248-84D8-A667492A9B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BBDD8-8E46-475C-B41C-986DCF060036}" type="datetimeFigureOut">
              <a:rPr lang="en-US"/>
              <a:pPr>
                <a:defRPr/>
              </a:pPr>
              <a:t>3/23/2018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B7898-DE39-4A75-9564-17C98DA3F1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CF5A3-99B5-4F77-9274-A39D267AE748}" type="datetimeFigureOut">
              <a:rPr lang="en-US"/>
              <a:pPr>
                <a:defRPr/>
              </a:pPr>
              <a:t>3/23/2018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520A9-A5DD-44B3-9CF5-D497C214E2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E65406-D8A9-462D-AAB6-A1DDB68C853A}" type="datetimeFigureOut">
              <a:rPr lang="en-US"/>
              <a:pPr>
                <a:defRPr/>
              </a:pPr>
              <a:t>3/23/2018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E65C63-FD23-4365-A6D1-8AD8FF085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CE768-4109-42B2-B526-8ABC52D80AA5}" type="datetimeFigureOut">
              <a:rPr lang="en-US"/>
              <a:pPr>
                <a:defRPr/>
              </a:pPr>
              <a:t>3/23/2018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30EC9-76FF-4496-843F-111E097B75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4531A-A4BF-434A-BFE7-F79C63D0C4B4}" type="datetimeFigureOut">
              <a:rPr lang="en-US"/>
              <a:pPr>
                <a:defRPr/>
              </a:pPr>
              <a:t>3/23/2018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FF542-460E-4A1E-B157-C94AD91F8C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BCB0F-91AC-48EF-A9C6-7595BE5E8F05}" type="datetimeFigureOut">
              <a:rPr lang="en-US"/>
              <a:pPr>
                <a:defRPr/>
              </a:pPr>
              <a:t>3/23/2018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4151B-2E40-455C-A917-99DE4C031F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B932CE1-378F-45A4-9647-2E05920BC210}" type="datetimeFigureOut">
              <a:rPr lang="en-US"/>
              <a:pPr>
                <a:defRPr/>
              </a:pPr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69104B1-1BCA-43B2-AA60-F98CFB173E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7" descr="7911693-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615950"/>
            <a:ext cx="2590800" cy="213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Рисунок 5" descr="120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5334000"/>
            <a:ext cx="4343400" cy="291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133600"/>
            <a:ext cx="4800600" cy="533400"/>
          </a:xfrm>
        </p:spPr>
        <p:txBody>
          <a:bodyPr/>
          <a:lstStyle/>
          <a:p>
            <a:pPr eaLnBrk="1" hangingPunct="1"/>
            <a:r>
              <a:rPr lang="ru-RU" sz="2400" smtClean="0">
                <a:solidFill>
                  <a:srgbClr val="000099"/>
                </a:solidFill>
                <a:latin typeface="Advokat Modern" pitchFamily="2" charset="0"/>
              </a:rPr>
              <a:t>Мини-проект </a:t>
            </a:r>
          </a:p>
          <a:p>
            <a:pPr eaLnBrk="1" hangingPunct="1"/>
            <a:r>
              <a:rPr lang="ru-RU" sz="2400" smtClean="0">
                <a:solidFill>
                  <a:srgbClr val="000099"/>
                </a:solidFill>
                <a:latin typeface="Advokat Modern" pitchFamily="2" charset="0"/>
              </a:rPr>
              <a:t>«Неделя игры и игрушки»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81000" y="2971800"/>
            <a:ext cx="6035628" cy="2800767"/>
          </a:xfrm>
          <a:prstGeom prst="rect">
            <a:avLst/>
          </a:prstGeom>
          <a:noFill/>
        </p:spPr>
        <p:txBody>
          <a:bodyPr>
            <a:spAutoFit/>
            <a:scene3d>
              <a:camera prst="perspectiveRelaxedModerately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just">
              <a:defRPr/>
            </a:pPr>
            <a:r>
              <a:rPr lang="ru-RU" sz="8800" b="1" dirty="0">
                <a:ln w="11430">
                  <a:solidFill>
                    <a:schemeClr val="tx1"/>
                  </a:solidFill>
                </a:ln>
                <a:solidFill>
                  <a:srgbClr val="02AA1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8800" b="1" dirty="0">
                <a:ln w="11430">
                  <a:solidFill>
                    <a:schemeClr val="tx1"/>
                  </a:solidFill>
                </a:ln>
                <a:solidFill>
                  <a:srgbClr val="02AA1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lice" pitchFamily="34" charset="0"/>
              </a:rPr>
              <a:t>НАШИ </a:t>
            </a:r>
          </a:p>
          <a:p>
            <a:pPr algn="r">
              <a:defRPr/>
            </a:pPr>
            <a:r>
              <a:rPr lang="ru-RU" sz="8800" b="1" dirty="0">
                <a:ln w="11430">
                  <a:solidFill>
                    <a:schemeClr val="tx1"/>
                  </a:solidFill>
                </a:ln>
                <a:solidFill>
                  <a:srgbClr val="02AA1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lice" pitchFamily="34" charset="0"/>
              </a:rPr>
              <a:t>ИГРУШКИ</a:t>
            </a:r>
            <a:r>
              <a:rPr lang="ru-RU" sz="8800" b="1" dirty="0">
                <a:ln w="11430">
                  <a:solidFill>
                    <a:schemeClr val="tx1"/>
                  </a:solidFill>
                </a:ln>
                <a:solidFill>
                  <a:srgbClr val="02AA1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ru-RU" sz="8800" b="1" dirty="0">
              <a:ln w="11430">
                <a:solidFill>
                  <a:schemeClr val="tx1"/>
                </a:solidFill>
              </a:ln>
              <a:solidFill>
                <a:srgbClr val="02AA16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054" name="Рисунок 6" descr="0_9a478_625ed8d0_XL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668917">
            <a:off x="4370388" y="762000"/>
            <a:ext cx="1427162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000099"/>
                </a:solidFill>
                <a:latin typeface="Advokat Modern" pitchFamily="2" charset="0"/>
              </a:rPr>
              <a:t>Литература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Федеральный закон Российской Федерации от 29 декабря 2012 г. № 273-ФЗ «Об образовании в Российской Федерации». </a:t>
            </a:r>
          </a:p>
          <a:p>
            <a:pPr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2. Постановление Главного государственного санитарного врача Российской Федерации от 15 мая 2013 г. № 26 «Об утверждении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СанПиН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2.4.1.3049-13 «Санитарно-эпидемиологические требования к устройству, содержанию и организации режима работы дошкольных образовательных организаций». </a:t>
            </a:r>
          </a:p>
          <a:p>
            <a:pPr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3. Приказ Министерства образования и науки Российской Федерации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России) от 30 августа 2013 г. № 1014 «Об утверждении Порядка организации и осуществления образовательной деятельности по основным общеобразовательным программам - образовательным программам дошкольного образования». </a:t>
            </a:r>
          </a:p>
          <a:p>
            <a:pPr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4. Приказ Министерства образования и науки Российской Федерации от 17 октября 2013 г. № 1155 «Об утверждении федерального государственного образовательного стандарта дошкольного образования».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Интернет-ресурсы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533400" y="838200"/>
            <a:ext cx="5791200" cy="7467600"/>
          </a:xfrm>
        </p:spPr>
        <p:txBody>
          <a:bodyPr/>
          <a:lstStyle/>
          <a:p>
            <a:pPr>
              <a:spcBef>
                <a:spcPts val="0"/>
              </a:spcBef>
              <a:buFont typeface="Arial" charset="0"/>
              <a:buNone/>
              <a:defRPr/>
            </a:pPr>
            <a:r>
              <a:rPr lang="ru-RU" dirty="0" smtClean="0"/>
              <a:t>   </a:t>
            </a:r>
            <a:r>
              <a:rPr lang="ru-RU" sz="2400" dirty="0" smtClean="0">
                <a:solidFill>
                  <a:srgbClr val="000099"/>
                </a:solidFill>
                <a:latin typeface="Advokat Modern" pitchFamily="2" charset="0"/>
              </a:rPr>
              <a:t>Формулировка проблемы:</a:t>
            </a:r>
          </a:p>
          <a:p>
            <a:pPr>
              <a:spcBef>
                <a:spcPts val="0"/>
              </a:spcBef>
              <a:buFont typeface="Arial" charset="0"/>
              <a:buNone/>
              <a:defRPr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«Что мы знаем об игрушках? »</a:t>
            </a:r>
          </a:p>
          <a:p>
            <a:pPr marL="0" indent="19050">
              <a:buFont typeface="Arial" charset="0"/>
              <a:buNone/>
              <a:defRPr/>
            </a:pPr>
            <a:r>
              <a:rPr lang="ru-RU" sz="1600" dirty="0" smtClean="0"/>
              <a:t>   </a:t>
            </a:r>
            <a:r>
              <a:rPr lang="ru-RU" sz="2400" dirty="0" smtClean="0">
                <a:solidFill>
                  <a:srgbClr val="000099"/>
                </a:solidFill>
                <a:latin typeface="Advokat Modern" pitchFamily="2" charset="0"/>
              </a:rPr>
              <a:t>Актуальность проблемы: </a:t>
            </a:r>
          </a:p>
          <a:p>
            <a:pPr marL="0" indent="19050" algn="just">
              <a:spcBef>
                <a:spcPts val="0"/>
              </a:spcBef>
              <a:buFont typeface="Arial" charset="0"/>
              <a:buNone/>
              <a:defRPr/>
            </a:pPr>
            <a:r>
              <a:rPr lang="ru-RU" sz="1500" dirty="0" smtClean="0"/>
              <a:t>В последнее время все более актуальной становится тема развивающих игр и игрушек. Развивать детей стремятся как можно раньше и наиболее всесторонне. Считается, что игрушки, предназначенные для детского развития, должны быть обязательно обучающими. Ребенок должен уметь собрать, соотнести, сделать что-то по образцу и т. д. Тем самым, игрушки, которые не предполагают подобной цели (обычные машинки, куклы, мячики и мишки) в разряд развивающих вроде бы и не вписываются.</a:t>
            </a:r>
          </a:p>
          <a:p>
            <a:pPr marL="0" indent="19050" algn="just">
              <a:spcBef>
                <a:spcPts val="0"/>
              </a:spcBef>
              <a:buFont typeface="Arial" charset="0"/>
              <a:buNone/>
              <a:defRPr/>
            </a:pPr>
            <a:r>
              <a:rPr lang="ru-RU" sz="1500" dirty="0" smtClean="0"/>
              <a:t>Например, в старшем дошкольном возрасте, родители предпочитают делать акцент на яркую азбуку вместо кукол и машинок, что приводит ребенка в сферу, совершенно чуждую его потребностям. Безусловно, на определенном этапе овладение языком письменного и цифрового общения это необходимо. Но чем больше внимания мы уделим формированию у ребенка собственного игрового багажа и творческих способностей, тем больше шансов, что при знакомстве с миром взрослых они окажутся действительно востребованы. Развивающий эффект игрушки определяется прежде всего свободным от директивных указаний характером игры, а главная функция всякой игрушки заключается в активизации свободной самостоятельной детской деятельности. Ведь главное качество игры – это возможность представить то, чего в данный момент в реальности нет, что некоторой части дошкольников бывает достаточно трудно. В разработанном мною проекте описывается, что и как нужно сделать, чтобы добиться желаемого, стойкого, положительного результата в работе с детьми по данной теме.</a:t>
            </a:r>
          </a:p>
          <a:p>
            <a:pPr eaLnBrk="1" hangingPunct="1">
              <a:defRPr/>
            </a:pPr>
            <a:endParaRPr lang="ru-RU" sz="1600" dirty="0" smtClean="0"/>
          </a:p>
        </p:txBody>
      </p:sp>
      <p:pic>
        <p:nvPicPr>
          <p:cNvPr id="2" name="Рисунок 3" descr="children-toy-vector-clipart7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62400" y="585788"/>
            <a:ext cx="1792288" cy="137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990600"/>
            <a:ext cx="5638800" cy="7391400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ru-RU" sz="1600" dirty="0" smtClean="0">
                <a:solidFill>
                  <a:srgbClr val="000099"/>
                </a:solidFill>
                <a:latin typeface="Advokat Modern" pitchFamily="2" charset="0"/>
                <a:cs typeface="Times New Roman" pitchFamily="18" charset="0"/>
              </a:rPr>
              <a:t>Направленность проекта:</a:t>
            </a:r>
          </a:p>
          <a:p>
            <a:pPr marL="0" indent="19050" algn="just">
              <a:buFont typeface="Wingdings" pitchFamily="2" charset="2"/>
              <a:buChar char="Ø"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формирование связной речи, обогащение и расширение словарного запаса по теме;</a:t>
            </a:r>
          </a:p>
          <a:p>
            <a:pPr marL="0" indent="19050" algn="just">
              <a:buFont typeface="Wingdings" pitchFamily="2" charset="2"/>
              <a:buChar char="Ø"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использование исторического содержания для формирования у детей представлений об игрушках и игре на Руси;</a:t>
            </a:r>
          </a:p>
          <a:p>
            <a:pPr marL="0" indent="19050" algn="just">
              <a:buFont typeface="Wingdings" pitchFamily="2" charset="2"/>
              <a:buChar char="Ø"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развитие познавательных интересов, потребности в познание</a:t>
            </a:r>
          </a:p>
          <a:p>
            <a:pPr marL="0" indent="19050" algn="just">
              <a:buFont typeface="Arial" charset="0"/>
              <a:buNone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культурно-исторических ценностей русского народа посредством ознакомления с изготовления игрушек в древности;</a:t>
            </a:r>
          </a:p>
          <a:p>
            <a:pPr marL="0" indent="19050" algn="just">
              <a:buFont typeface="Wingdings" pitchFamily="2" charset="2"/>
              <a:buChar char="Ø"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проведение работы с родителями, привлекая их к совместному творчеству с детьми;</a:t>
            </a:r>
          </a:p>
          <a:p>
            <a:pPr marL="0" indent="19050" algn="just">
              <a:buFont typeface="Wingdings" pitchFamily="2" charset="2"/>
              <a:buChar char="Ø"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проводить обмен опытом с педагогическим коллективом по результатам проекта.</a:t>
            </a:r>
          </a:p>
          <a:p>
            <a:pPr marL="0" indent="19050">
              <a:buFont typeface="Arial" charset="0"/>
              <a:buNone/>
              <a:defRPr/>
            </a:pPr>
            <a:r>
              <a:rPr lang="ru-RU" sz="1600" dirty="0" smtClean="0">
                <a:solidFill>
                  <a:srgbClr val="000099"/>
                </a:solidFill>
                <a:latin typeface="Advokat Modern" pitchFamily="2" charset="0"/>
                <a:cs typeface="Times New Roman" pitchFamily="18" charset="0"/>
              </a:rPr>
              <a:t>Вид проекта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: информационный, практико-ориентированный.</a:t>
            </a:r>
          </a:p>
          <a:p>
            <a:pPr marL="0" indent="19050">
              <a:buFont typeface="Arial" charset="0"/>
              <a:buNone/>
              <a:defRPr/>
            </a:pPr>
            <a:r>
              <a:rPr lang="ru-RU" sz="1600" dirty="0" smtClean="0">
                <a:solidFill>
                  <a:srgbClr val="000099"/>
                </a:solidFill>
                <a:latin typeface="Advokat Modern" pitchFamily="2" charset="0"/>
                <a:cs typeface="Times New Roman" pitchFamily="18" charset="0"/>
              </a:rPr>
              <a:t>Цель проекта: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расширять, обогащать и систематизировать знания детей об игрушках, воспитывать бережное отношение к игрушкам.</a:t>
            </a:r>
          </a:p>
          <a:p>
            <a:pPr marL="0" indent="19050">
              <a:buFont typeface="Arial" charset="0"/>
              <a:buNone/>
              <a:defRPr/>
            </a:pPr>
            <a:r>
              <a:rPr lang="ru-RU" sz="1600" dirty="0" smtClean="0">
                <a:solidFill>
                  <a:srgbClr val="000099"/>
                </a:solidFill>
                <a:latin typeface="Advokat Modern" pitchFamily="2" charset="0"/>
                <a:cs typeface="Times New Roman" pitchFamily="18" charset="0"/>
              </a:rPr>
              <a:t>Задачи проекта:</a:t>
            </a:r>
          </a:p>
          <a:p>
            <a:pPr marL="0" indent="19050">
              <a:spcBef>
                <a:spcPts val="0"/>
              </a:spcBef>
              <a:buFont typeface="Arial" charset="0"/>
              <a:buNone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Дать детям представление о различных видах игрушек, способах игры</a:t>
            </a:r>
          </a:p>
          <a:p>
            <a:pPr marL="0" indent="19050">
              <a:spcBef>
                <a:spcPts val="0"/>
              </a:spcBef>
              <a:buFont typeface="Arial" charset="0"/>
              <a:buNone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 ними, материалах, из которых их изготавливают, учить выделять их</a:t>
            </a:r>
          </a:p>
          <a:p>
            <a:pPr marL="0" indent="19050">
              <a:spcBef>
                <a:spcPts val="0"/>
              </a:spcBef>
              <a:buFont typeface="Arial" charset="0"/>
              <a:buNone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составные части.</a:t>
            </a:r>
          </a:p>
          <a:p>
            <a:pPr marL="0" indent="19050">
              <a:spcBef>
                <a:spcPts val="0"/>
              </a:spcBef>
              <a:buFont typeface="Arial" charset="0"/>
              <a:buNone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Познакомить с историческими фактами возникновения игрушек.</a:t>
            </a:r>
          </a:p>
          <a:p>
            <a:pPr marL="0" indent="19050">
              <a:spcBef>
                <a:spcPts val="0"/>
              </a:spcBef>
              <a:buFont typeface="Arial" charset="0"/>
              <a:buNone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Формировать интерес к самостоятельному изготовлению игрушек.</a:t>
            </a:r>
          </a:p>
          <a:p>
            <a:pPr marL="0" indent="19050">
              <a:spcBef>
                <a:spcPts val="0"/>
              </a:spcBef>
              <a:buFont typeface="Arial" charset="0"/>
              <a:buNone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Формировать у детей бережное, эмоционально-эстетическое</a:t>
            </a:r>
          </a:p>
          <a:p>
            <a:pPr marL="0" indent="19050">
              <a:spcBef>
                <a:spcPts val="0"/>
              </a:spcBef>
              <a:buFont typeface="Arial" charset="0"/>
              <a:buNone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отношение к игрушкам.</a:t>
            </a:r>
          </a:p>
          <a:p>
            <a:pPr marL="0" indent="19050">
              <a:spcBef>
                <a:spcPts val="0"/>
              </a:spcBef>
              <a:buFont typeface="Arial" charset="0"/>
              <a:buNone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Обогащать и расширять словарный запас детей, развивать связную</a:t>
            </a:r>
          </a:p>
          <a:p>
            <a:pPr marL="0" indent="19050">
              <a:spcBef>
                <a:spcPts val="0"/>
              </a:spcBef>
              <a:buFont typeface="Arial" charset="0"/>
              <a:buNone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речь, познакомить с произведениями художественной литературы и</a:t>
            </a:r>
          </a:p>
          <a:p>
            <a:pPr marL="0" indent="19050">
              <a:spcBef>
                <a:spcPts val="0"/>
              </a:spcBef>
              <a:buFont typeface="Arial" charset="0"/>
              <a:buNone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музыки.</a:t>
            </a:r>
          </a:p>
          <a:p>
            <a:pPr marL="0" indent="19050">
              <a:spcBef>
                <a:spcPts val="0"/>
              </a:spcBef>
              <a:buFont typeface="Arial" charset="0"/>
              <a:buNone/>
              <a:defRPr/>
            </a:pPr>
            <a:r>
              <a:rPr lang="ru-RU" sz="1600" dirty="0" smtClean="0">
                <a:solidFill>
                  <a:srgbClr val="000099"/>
                </a:solidFill>
                <a:latin typeface="Advokat Modern" pitchFamily="2" charset="0"/>
                <a:cs typeface="Times New Roman" pitchFamily="18" charset="0"/>
              </a:rPr>
              <a:t>Продолжительность проекта: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 месяц (ноябрь) .</a:t>
            </a:r>
          </a:p>
          <a:p>
            <a:pPr marL="0" indent="19050">
              <a:buFont typeface="Arial" charset="0"/>
              <a:buNone/>
              <a:defRPr/>
            </a:pPr>
            <a:r>
              <a:rPr lang="ru-RU" sz="1600" dirty="0" smtClean="0">
                <a:solidFill>
                  <a:srgbClr val="000099"/>
                </a:solidFill>
                <a:latin typeface="Advokat Modern" pitchFamily="2" charset="0"/>
                <a:cs typeface="Times New Roman" pitchFamily="18" charset="0"/>
              </a:rPr>
              <a:t>Участники проекта: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дети  4-5 лет, родители, воспитатели.</a:t>
            </a:r>
          </a:p>
          <a:p>
            <a:pPr>
              <a:buFont typeface="Arial" charset="0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838200"/>
            <a:ext cx="5638800" cy="7467600"/>
          </a:xfrm>
        </p:spPr>
        <p:txBody>
          <a:bodyPr/>
          <a:lstStyle/>
          <a:p>
            <a:pPr marL="0" indent="19050">
              <a:buFont typeface="Arial" charset="0"/>
              <a:buNone/>
              <a:defRPr/>
            </a:pPr>
            <a:r>
              <a:rPr lang="ru-RU" sz="1600" dirty="0" smtClean="0">
                <a:solidFill>
                  <a:srgbClr val="000099"/>
                </a:solidFill>
                <a:latin typeface="Advokat Modern" pitchFamily="2" charset="0"/>
                <a:cs typeface="Times New Roman" pitchFamily="18" charset="0"/>
              </a:rPr>
              <a:t>        Предполагаемый результат:</a:t>
            </a:r>
          </a:p>
          <a:p>
            <a:pPr marL="0" indent="19050">
              <a:spcBef>
                <a:spcPts val="0"/>
              </a:spcBef>
              <a:buFont typeface="Arial" charset="0"/>
              <a:buNone/>
              <a:defRPr/>
            </a:pP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Знать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19050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названия игрушек, их назначение и части</a:t>
            </a:r>
          </a:p>
          <a:p>
            <a:pPr marL="0" indent="19050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виды игрушек</a:t>
            </a:r>
          </a:p>
          <a:p>
            <a:pPr marL="0" indent="19050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где и из каких материалов изготавливают игрушки</a:t>
            </a:r>
          </a:p>
          <a:p>
            <a:pPr marL="0" indent="19050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как появились первые игрушки и их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назначени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19050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художественные и музыкальные произведения, написанные об игрушках</a:t>
            </a:r>
          </a:p>
          <a:p>
            <a:pPr marL="0" indent="19050">
              <a:spcBef>
                <a:spcPts val="0"/>
              </a:spcBef>
              <a:buFont typeface="Arial" charset="0"/>
              <a:buNone/>
              <a:defRPr/>
            </a:pP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Уметь:</a:t>
            </a:r>
          </a:p>
          <a:p>
            <a:pPr marL="0" indent="19050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сравнивать и рассказывать, чем отличаются друг от друга игрушки</a:t>
            </a:r>
          </a:p>
          <a:p>
            <a:pPr marL="0" indent="19050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выделять составные части, форму, цвет, материал</a:t>
            </a:r>
          </a:p>
          <a:p>
            <a:pPr marL="0" indent="19050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составлять описательные рассказы о игрушках</a:t>
            </a:r>
          </a:p>
          <a:p>
            <a:pPr marL="0" indent="19050">
              <a:spcBef>
                <a:spcPts val="0"/>
              </a:spcBef>
              <a:buFont typeface="Arial" charset="0"/>
              <a:buNone/>
              <a:defRPr/>
            </a:pPr>
            <a:r>
              <a:rPr lang="ru-RU" sz="1600" dirty="0" smtClean="0">
                <a:solidFill>
                  <a:srgbClr val="000099"/>
                </a:solidFill>
                <a:latin typeface="Advokat Modern" pitchFamily="2" charset="0"/>
                <a:cs typeface="Times New Roman" pitchFamily="18" charset="0"/>
              </a:rPr>
              <a:t>Продукт проекта:</a:t>
            </a:r>
          </a:p>
          <a:p>
            <a:pPr marL="0" indent="19050">
              <a:spcBef>
                <a:spcPts val="0"/>
              </a:spcBef>
              <a:buFont typeface="Arial" charset="0"/>
              <a:buNone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Выставка игрушек, изготовленных родителями с детьми «Игрушки самоделки, которыми играют дети»; выставка рисунков «Моя любимая игрушка»,  издание сборника «Наши рассказы об игрушках» (рассказы об игрушках с фотографиями) .</a:t>
            </a:r>
          </a:p>
          <a:p>
            <a:pPr marL="0" indent="19050">
              <a:spcBef>
                <a:spcPts val="0"/>
              </a:spcBef>
              <a:buFont typeface="Arial" charset="0"/>
              <a:buNone/>
              <a:defRPr/>
            </a:pPr>
            <a:r>
              <a:rPr lang="ru-RU" sz="1600" dirty="0" smtClean="0">
                <a:solidFill>
                  <a:srgbClr val="000099"/>
                </a:solidFill>
                <a:latin typeface="Advokat Modern" pitchFamily="2" charset="0"/>
                <a:cs typeface="Times New Roman" pitchFamily="18" charset="0"/>
              </a:rPr>
              <a:t>Обеспечение:</a:t>
            </a:r>
          </a:p>
          <a:p>
            <a:pPr marL="0" indent="19050">
              <a:spcBef>
                <a:spcPts val="0"/>
              </a:spcBef>
              <a:buFont typeface="Arial" charset="0"/>
              <a:buNone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подготовка предметно-развивающей среды в группе, атрибуты для сюжетно-ролевой игры, составление библиотеки художественной литературы об игрушках, фотографии и репродукции картин, музыкальные композиции, мультфильмы и фильмы по теме, настольно-печатные и дидактические игры.</a:t>
            </a:r>
          </a:p>
          <a:p>
            <a:pPr>
              <a:spcBef>
                <a:spcPts val="0"/>
              </a:spcBef>
              <a:buFont typeface="Arial" charset="0"/>
              <a:buNone/>
              <a:defRPr/>
            </a:pPr>
            <a:r>
              <a:rPr lang="ru-RU" sz="1600" dirty="0" smtClean="0">
                <a:solidFill>
                  <a:srgbClr val="000099"/>
                </a:solidFill>
                <a:latin typeface="Advokat Modern" pitchFamily="2" charset="0"/>
              </a:rPr>
              <a:t>Целевые установки: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Развивать интерес у игре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Осуществлять социальное развитие детей в игре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Воспитывать желание действовать вместе со сверстниками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Научить вести игровой диалог сообразно роли, взаимодействовать в игре соответствии сюжету, следовать игровым правилам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Развивать воображение, пантомимику, артистизм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Получать удовольствие от современных игр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  <a:defRPr/>
            </a:pPr>
            <a:endParaRPr lang="ru-RU" sz="16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Круглая лента лицом вниз 4"/>
          <p:cNvSpPr/>
          <p:nvPr/>
        </p:nvSpPr>
        <p:spPr>
          <a:xfrm>
            <a:off x="838200" y="1219200"/>
            <a:ext cx="5334000" cy="1371600"/>
          </a:xfrm>
          <a:prstGeom prst="ellipseRibbon">
            <a:avLst/>
          </a:prstGeom>
          <a:gradFill flip="none" rotWithShape="1">
            <a:gsLst>
              <a:gs pos="0">
                <a:schemeClr val="accent5">
                  <a:shade val="51000"/>
                  <a:satMod val="130000"/>
                </a:schemeClr>
              </a:gs>
              <a:gs pos="80000">
                <a:schemeClr val="accent5">
                  <a:shade val="93000"/>
                  <a:satMod val="130000"/>
                </a:schemeClr>
              </a:gs>
              <a:gs pos="100000">
                <a:schemeClr val="accent5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ОБРАЗОВАТЕЛЬНЫЕ</a:t>
            </a:r>
          </a:p>
          <a:p>
            <a:pPr algn="ctr">
              <a:defRPr/>
            </a:pPr>
            <a:r>
              <a:rPr lang="ru-RU" dirty="0">
                <a:effectLst>
                  <a:reflection blurRad="6350" stA="50000" endA="300" endPos="50000" dist="60007" dir="5400000" sy="-100000" algn="bl" rotWithShape="0"/>
                </a:effectLst>
              </a:rPr>
              <a:t>ОБЛАСТИ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09600" y="3352800"/>
            <a:ext cx="2133600" cy="9144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Социально – коммуникативное развитие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90600" y="4572000"/>
            <a:ext cx="2057400" cy="9144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Речевое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развитие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438400" y="5791200"/>
            <a:ext cx="1828800" cy="9144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Физическое  развитие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810000" y="4572000"/>
            <a:ext cx="2057400" cy="9144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Художественно – эстетическое развитие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191000" y="3352800"/>
            <a:ext cx="2057400" cy="9144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Познавательное развитие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3429000" y="2743200"/>
            <a:ext cx="0" cy="28956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>
            <a:off x="2057400" y="2667000"/>
            <a:ext cx="381000" cy="6096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2819400" y="2819400"/>
            <a:ext cx="228600" cy="1524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3657600" y="2743200"/>
            <a:ext cx="304800" cy="1676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4267200" y="2667000"/>
            <a:ext cx="304800" cy="533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ChangeArrowheads="1"/>
          </p:cNvSpPr>
          <p:nvPr/>
        </p:nvSpPr>
        <p:spPr bwMode="auto">
          <a:xfrm>
            <a:off x="242888" y="3938588"/>
            <a:ext cx="6372225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176213"/>
            <a:r>
              <a:rPr lang="ru-RU" sz="2800" b="1">
                <a:latin typeface="Times New Roman" pitchFamily="18" charset="0"/>
                <a:cs typeface="Times New Roman" pitchFamily="18" charset="0"/>
              </a:rPr>
              <a:t>   </a:t>
            </a:r>
            <a:endParaRPr lang="ru-RU" sz="2800" b="1"/>
          </a:p>
        </p:txBody>
      </p:sp>
      <p:sp>
        <p:nvSpPr>
          <p:cNvPr id="8" name="Пятиугольник 7"/>
          <p:cNvSpPr/>
          <p:nvPr/>
        </p:nvSpPr>
        <p:spPr>
          <a:xfrm rot="5400000">
            <a:off x="2175866" y="795934"/>
            <a:ext cx="2476517" cy="4694649"/>
          </a:xfrm>
          <a:prstGeom prst="homePlate">
            <a:avLst>
              <a:gd name="adj" fmla="val 49414"/>
            </a:avLst>
          </a:prstGeom>
          <a:solidFill>
            <a:srgbClr val="00B0F0"/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flat" dir="tl">
              <a:rot lat="0" lon="0" rev="6600000"/>
            </a:lightRig>
          </a:scene3d>
          <a:sp3d>
            <a:bevelT prst="angle"/>
          </a:sp3d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Проект имеет три направления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4800600"/>
            <a:ext cx="2590800" cy="101566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«Возрождение русских народных игр»</a:t>
            </a:r>
          </a:p>
        </p:txBody>
      </p:sp>
      <p:cxnSp>
        <p:nvCxnSpPr>
          <p:cNvPr id="15" name="Прямая со стрелкой 14"/>
          <p:cNvCxnSpPr/>
          <p:nvPr/>
        </p:nvCxnSpPr>
        <p:spPr>
          <a:xfrm flipH="1">
            <a:off x="2057400" y="4191000"/>
            <a:ext cx="773113" cy="3810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4038600" y="4191000"/>
            <a:ext cx="762000" cy="4572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3581400" y="4876800"/>
            <a:ext cx="2667000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«Приобщение детей к истокам русской народной культуре»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1676400" y="6324600"/>
            <a:ext cx="3429000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«Русское народное декоративно – прикладное искусство»</a:t>
            </a:r>
          </a:p>
        </p:txBody>
      </p:sp>
      <p:cxnSp>
        <p:nvCxnSpPr>
          <p:cNvPr id="22" name="Прямая со стрелкой 21"/>
          <p:cNvCxnSpPr/>
          <p:nvPr/>
        </p:nvCxnSpPr>
        <p:spPr>
          <a:xfrm flipH="1">
            <a:off x="3352800" y="4419600"/>
            <a:ext cx="76200" cy="18288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4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309687"/>
          </a:xfrm>
        </p:spPr>
        <p:txBody>
          <a:bodyPr/>
          <a:lstStyle/>
          <a:p>
            <a:r>
              <a:rPr lang="ru-RU" sz="3600" smtClean="0">
                <a:solidFill>
                  <a:srgbClr val="000099"/>
                </a:solidFill>
                <a:latin typeface="Advokat Modern" pitchFamily="2" charset="0"/>
              </a:rPr>
              <a:t/>
            </a:r>
            <a:br>
              <a:rPr lang="ru-RU" sz="3600" smtClean="0">
                <a:solidFill>
                  <a:srgbClr val="000099"/>
                </a:solidFill>
                <a:latin typeface="Advokat Modern" pitchFamily="2" charset="0"/>
              </a:rPr>
            </a:br>
            <a:r>
              <a:rPr lang="ru-RU" sz="3600" smtClean="0">
                <a:solidFill>
                  <a:srgbClr val="000099"/>
                </a:solidFill>
                <a:latin typeface="Advokat Modern" pitchFamily="2" charset="0"/>
              </a:rPr>
              <a:t>Задачи на </a:t>
            </a:r>
            <a:br>
              <a:rPr lang="ru-RU" sz="3600" smtClean="0">
                <a:solidFill>
                  <a:srgbClr val="000099"/>
                </a:solidFill>
                <a:latin typeface="Advokat Modern" pitchFamily="2" charset="0"/>
              </a:rPr>
            </a:br>
            <a:r>
              <a:rPr lang="ru-RU" sz="3600" smtClean="0">
                <a:solidFill>
                  <a:srgbClr val="000099"/>
                </a:solidFill>
                <a:latin typeface="Advokat Modern" pitchFamily="2" charset="0"/>
              </a:rPr>
              <a:t>«Неделю игры и игрушки»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81000" y="1828800"/>
          <a:ext cx="6096000" cy="7073900"/>
        </p:xfrm>
        <a:graphic>
          <a:graphicData uri="http://schemas.openxmlformats.org/drawingml/2006/table">
            <a:tbl>
              <a:tblPr/>
              <a:tblGrid>
                <a:gridCol w="990600"/>
                <a:gridCol w="1247775"/>
                <a:gridCol w="1266825"/>
                <a:gridCol w="1195388"/>
                <a:gridCol w="1395412"/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Понедельник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0658" marR="306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Вторник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0658" marR="306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0658" marR="306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Четверг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0658" marR="306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Пятница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0658" marR="306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4E3"/>
                    </a:solidFill>
                  </a:tcPr>
                </a:tc>
              </a:tr>
              <a:tr h="563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«В мире игрушек»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0658" marR="306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«День подвижных игр»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0658" marR="306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«Творим и мастерим»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0658" marR="306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«День интеллектуальных игр»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0658" marR="306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«Без игры я никуда»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0658" marR="306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</a:tr>
              <a:tr h="60071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развивать интерес к игре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-развивать умение слушать новые стихи и воспроизводить знакомые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развивать умение работать по замыслу и воплощать задуманное в рисунке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развитие творческих способностей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0658" marR="306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развивать знания об окружающем мире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развитие двигательной активности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развивать соревновательные качества и умение работать в команде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осуществлять социальное развитие детей в игре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воспитывать желание действовать вместе со сверстниками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формирование интереса детей к жизни родителей в детстве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0658" marR="306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создание эмоционально-положительного настроения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развивать творческий потенциал детей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формировать через содержание сказки нравственные представления детей на эмоционально-чувственной основе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развивать умение сопереживать героям - воспитывать доброжелательное отношение к окружающим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0658" marR="306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активизировать в памяти любимых героев и персонажей сказок и стихов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развивать внимание, память, мышление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активизировать речь и эмоции детей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развивать выразительность речи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закрепление знаний по содержанию любимых сказок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0658" marR="306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научить вести игровой диалог сообразно роли, взаимодействию в игре в соответствии с сюжетом, следовать игровым правилам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развивать воображение, пантомимику, артистизм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получать удовольствие от совместных игр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умение выражать положительные эмоции по результатам совместного труда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0658" marR="306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342900" y="1524000"/>
            <a:ext cx="6172200" cy="366713"/>
          </a:xfrm>
        </p:spPr>
        <p:txBody>
          <a:bodyPr/>
          <a:lstStyle/>
          <a:p>
            <a:r>
              <a:rPr lang="ru-RU" sz="3600" smtClean="0">
                <a:solidFill>
                  <a:srgbClr val="000099"/>
                </a:solidFill>
                <a:latin typeface="Advokat Modern" pitchFamily="2" charset="0"/>
              </a:rPr>
              <a:t>Программа проведения </a:t>
            </a:r>
            <a:br>
              <a:rPr lang="ru-RU" sz="3600" smtClean="0">
                <a:solidFill>
                  <a:srgbClr val="000099"/>
                </a:solidFill>
                <a:latin typeface="Advokat Modern" pitchFamily="2" charset="0"/>
              </a:rPr>
            </a:br>
            <a:r>
              <a:rPr lang="ru-RU" sz="3600" smtClean="0">
                <a:solidFill>
                  <a:srgbClr val="000099"/>
                </a:solidFill>
                <a:latin typeface="Advokat Modern" pitchFamily="2" charset="0"/>
              </a:rPr>
              <a:t>«Недели игры и игрушки» </a:t>
            </a:r>
            <a:r>
              <a:rPr lang="ru-RU" smtClean="0"/>
              <a:t> </a:t>
            </a:r>
            <a:br>
              <a:rPr lang="ru-RU" smtClean="0"/>
            </a:br>
            <a:endParaRPr lang="ru-RU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04800" y="1981200"/>
          <a:ext cx="6248400" cy="6572251"/>
        </p:xfrm>
        <a:graphic>
          <a:graphicData uri="http://schemas.openxmlformats.org/drawingml/2006/table">
            <a:tbl>
              <a:tblPr/>
              <a:tblGrid>
                <a:gridCol w="1249363"/>
                <a:gridCol w="1249362"/>
                <a:gridCol w="1249363"/>
                <a:gridCol w="1250950"/>
                <a:gridCol w="1249362"/>
              </a:tblGrid>
              <a:tr h="287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Понедельник</a:t>
                      </a:r>
                    </a:p>
                  </a:txBody>
                  <a:tcPr marL="33395" marR="333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Вторник</a:t>
                      </a:r>
                    </a:p>
                  </a:txBody>
                  <a:tcPr marL="33395" marR="333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Среда</a:t>
                      </a:r>
                    </a:p>
                  </a:txBody>
                  <a:tcPr marL="33395" marR="333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Четверг</a:t>
                      </a:r>
                    </a:p>
                  </a:txBody>
                  <a:tcPr marL="33395" marR="333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Пятница</a:t>
                      </a:r>
                    </a:p>
                  </a:txBody>
                  <a:tcPr marL="33395" marR="333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4E3"/>
                    </a:solidFill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«В мире игрушек»</a:t>
                      </a:r>
                    </a:p>
                  </a:txBody>
                  <a:tcPr marL="33395" marR="333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«День подвижных игр»</a:t>
                      </a:r>
                    </a:p>
                  </a:txBody>
                  <a:tcPr marL="33395" marR="333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«Творим и мастерим»</a:t>
                      </a:r>
                    </a:p>
                  </a:txBody>
                  <a:tcPr marL="33395" marR="333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«День интеллектуаль-ных игр»</a:t>
                      </a:r>
                    </a:p>
                  </a:txBody>
                  <a:tcPr marL="33395" marR="333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«Без игры я никуда»</a:t>
                      </a:r>
                    </a:p>
                  </a:txBody>
                  <a:tcPr marL="33395" marR="333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</a:tr>
              <a:tr h="55816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открытие «Недели игры и игрушки»: сюрпризный момент («К нам в гости пришла Игрушка»)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ЧХЛ:  А.Барто  «Игрушки»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подвижные игры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рисование «Моя любимая игрушка»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-фоторепортаж «Как мы играем в детском саду»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-подвижные игры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оформление тематического уголка для родителей «Волшебный мир Игры»</a:t>
                      </a:r>
                    </a:p>
                  </a:txBody>
                  <a:tcPr marL="33395" marR="333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беседа с детьми «Кто такие олимпийцы?»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мини-эстафета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подвижные игры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рассказ воспитателя: «В какие подвижные игры играли Ваши родители»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игра «Угадай по движению»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подвижные игры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-фоторепортаж «Как мы играем в детском саду»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-подвижные игры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подборка фотографий из семейных архивов для фотогалереи «Как мы играем дома»</a:t>
                      </a:r>
                    </a:p>
                  </a:txBody>
                  <a:tcPr marL="33395" marR="333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-Д.и. «Я знаю 5 игр»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-изготовление игрушки своими руками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-психогимнастика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подвижные игры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посещение театрализованного представления у старшей группы детского сада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-фоторепортаж «Как мы играем в детском саду»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-подвижные игры</a:t>
                      </a:r>
                    </a:p>
                  </a:txBody>
                  <a:tcPr marL="33395" marR="333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сюрпризный момент (Д.и. «Узнай сказку по иллюстрации»)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ЧХЛ: В. Бианки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«Хвосты»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игровые занятия по риторике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подвижные игры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викторина: разгадывание загадок по героям сказок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оформление фотогалереи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-подвижные игры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-консультация для родителей «Как организовать игровой досуг детей»</a:t>
                      </a:r>
                    </a:p>
                  </a:txBody>
                  <a:tcPr marL="33395" marR="333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С.-р.и. «Продавец игрушек"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Театрализованная деятельность: постановка сказки «Теремок» (би-ба-бо) - подвижные игры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совместная конструкторская деятельность «Строим теремок»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-подвижные игры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-рассматривание фотогалереи «Как мы играем дома и в садике»</a:t>
                      </a:r>
                    </a:p>
                  </a:txBody>
                  <a:tcPr marL="33395" marR="333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6172200" cy="1524000"/>
          </a:xfrm>
        </p:spPr>
        <p:txBody>
          <a:bodyPr/>
          <a:lstStyle/>
          <a:p>
            <a:r>
              <a:rPr lang="ru-RU" smtClean="0">
                <a:solidFill>
                  <a:srgbClr val="000099"/>
                </a:solidFill>
                <a:latin typeface="Advokat Modern" pitchFamily="2" charset="0"/>
              </a:rPr>
              <a:t>Предполагаемый результат: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buFont typeface="Arial" charset="0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Интенсивное формирование интегративных качеств:</a:t>
            </a:r>
            <a:endParaRPr lang="en-GB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v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любознательный, активный (принимает участие в играх (подвижных, театрализованных, сюжетно-ролевых),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проявляет интерес к игровым действиям сверстников); </a:t>
            </a:r>
            <a:endParaRPr lang="en-GB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v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эмоционально отзывчивый (проявляет положительные эмоции в процессе самостоятельной двигательной деятельности); </a:t>
            </a:r>
            <a:endParaRPr lang="en-GB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v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овладевший средствами общения и способами </a:t>
            </a:r>
            <a:endParaRPr lang="en-GB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20638">
              <a:spcBef>
                <a:spcPts val="0"/>
              </a:spcBef>
              <a:buFont typeface="Arial" charset="0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взаимодействия со взрослыми и сверстниками (умеет играть рядом со сверстниками, не мешая им; проявляет интерес к совместным играм небольшими группами); </a:t>
            </a:r>
            <a:endParaRPr lang="en-GB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v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Имеющий первичные представления о себе, своей семье; </a:t>
            </a:r>
            <a:endParaRPr lang="en-GB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v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овладевший универсальными предпосылками учебной деятельности (проявляет интерес к книгам, к рассматриванию иллюстраций).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1476</TotalTime>
  <Words>1388</Words>
  <Application>Microsoft Office PowerPoint</Application>
  <PresentationFormat>Экран (4:3)</PresentationFormat>
  <Paragraphs>164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 Задачи на  «Неделю игры и игрушки»</vt:lpstr>
      <vt:lpstr>Программа проведения  «Недели игры и игрушки»   </vt:lpstr>
      <vt:lpstr>Предполагаемый результат:</vt:lpstr>
      <vt:lpstr>Литература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Катя</dc:creator>
  <cp:lastModifiedBy>катенок</cp:lastModifiedBy>
  <cp:revision>27</cp:revision>
  <dcterms:created xsi:type="dcterms:W3CDTF">2011-11-05T05:47:16Z</dcterms:created>
  <dcterms:modified xsi:type="dcterms:W3CDTF">2018-03-23T01:55:44Z</dcterms:modified>
</cp:coreProperties>
</file>