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73" r:id="rId3"/>
    <p:sldId id="274" r:id="rId4"/>
    <p:sldId id="267" r:id="rId5"/>
    <p:sldId id="276" r:id="rId6"/>
    <p:sldId id="261" r:id="rId7"/>
    <p:sldId id="257" r:id="rId8"/>
    <p:sldId id="263" r:id="rId9"/>
    <p:sldId id="275" r:id="rId10"/>
    <p:sldId id="286" r:id="rId11"/>
    <p:sldId id="287" r:id="rId12"/>
    <p:sldId id="288" r:id="rId13"/>
    <p:sldId id="264" r:id="rId14"/>
    <p:sldId id="265" r:id="rId15"/>
    <p:sldId id="281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B00"/>
    <a:srgbClr val="CC0000"/>
    <a:srgbClr val="04861A"/>
    <a:srgbClr val="000099"/>
    <a:srgbClr val="0033CC"/>
    <a:srgbClr val="193B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00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4B4DC-55B3-4D17-AA14-C089475C24CF}" type="datetimeFigureOut">
              <a:rPr lang="ru-RU"/>
              <a:pPr>
                <a:defRPr/>
              </a:pPr>
              <a:t>21.3.18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3B798-49C8-4049-8FFB-D27836ABB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BC06D-D157-438E-B98C-A5CF9848D606}" type="datetimeFigureOut">
              <a:rPr lang="ru-RU"/>
              <a:pPr>
                <a:defRPr/>
              </a:pPr>
              <a:t>21.3.18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65B07-545F-4FD8-A901-149E3880D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BC831-B91F-4EE5-853D-0D1469C61A49}" type="datetimeFigureOut">
              <a:rPr lang="ru-RU"/>
              <a:pPr>
                <a:defRPr/>
              </a:pPr>
              <a:t>21.3.18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4DFD9-99C8-4C38-9880-D31DD0383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3C375-01EF-4910-A37E-2457C1F05E8F}" type="datetimeFigureOut">
              <a:rPr lang="ru-RU"/>
              <a:pPr>
                <a:defRPr/>
              </a:pPr>
              <a:t>21.3.18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7F5F-20CA-4B82-B04B-D9F08A916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3AED3-20FA-494F-970E-AAE17494E588}" type="datetimeFigureOut">
              <a:rPr lang="ru-RU"/>
              <a:pPr>
                <a:defRPr/>
              </a:pPr>
              <a:t>21.3.18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B89CF-A57D-4E31-BF21-0D00A9FD5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6117-6416-4E5E-B17E-773A87EE789B}" type="datetimeFigureOut">
              <a:rPr lang="ru-RU"/>
              <a:pPr>
                <a:defRPr/>
              </a:pPr>
              <a:t>21.3.18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6F3E-8BA4-4C6A-8FC7-C197B9478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C3A7B-ADDE-4B1D-8E7F-B6C868DD1729}" type="datetimeFigureOut">
              <a:rPr lang="ru-RU"/>
              <a:pPr>
                <a:defRPr/>
              </a:pPr>
              <a:t>21.3.18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40469-2602-4306-8AA0-8ECE5E4BE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55B4-726C-4A2E-82EB-AF2C9C1902DF}" type="datetimeFigureOut">
              <a:rPr lang="ru-RU"/>
              <a:pPr>
                <a:defRPr/>
              </a:pPr>
              <a:t>21.3.18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42C24-8A54-45E8-AF5A-E19E72AC4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B625D-931D-4E66-8B13-15E14506EFDE}" type="datetimeFigureOut">
              <a:rPr lang="ru-RU"/>
              <a:pPr>
                <a:defRPr/>
              </a:pPr>
              <a:t>21.3.18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DF99B-5805-452D-A778-60904F401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F2FD9-89F6-4CA0-BD42-1F1365DE98B5}" type="datetimeFigureOut">
              <a:rPr lang="ru-RU"/>
              <a:pPr>
                <a:defRPr/>
              </a:pPr>
              <a:t>21.3.18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9D0E2-8E24-4986-A746-3F66A86A1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21AD1-F5F5-41F7-B337-250352B23012}" type="datetimeFigureOut">
              <a:rPr lang="ru-RU"/>
              <a:pPr>
                <a:defRPr/>
              </a:pPr>
              <a:t>21.3.18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FFB4D-7E37-48D9-9AE3-57679CB26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C7F7B2D-1950-47FB-AABD-C7272616F0D7}" type="datetimeFigureOut">
              <a:rPr lang="ru-RU"/>
              <a:pPr>
                <a:defRPr/>
              </a:pPr>
              <a:t>21.3.18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FB15BC3-0634-489A-AEFC-896125FE7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2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1C202C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10" y="285728"/>
            <a:ext cx="7918450" cy="48244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i="1" dirty="0" smtClean="0">
                <a:solidFill>
                  <a:srgbClr val="CC0000"/>
                </a:solidFill>
              </a:rPr>
              <a:t>Игра как средство образовательной деятельности в условиях реализации ФГОС </a:t>
            </a:r>
            <a:r>
              <a:rPr lang="ru-RU" dirty="0" smtClean="0"/>
              <a:t> </a:t>
            </a:r>
          </a:p>
        </p:txBody>
      </p:sp>
      <p:pic>
        <p:nvPicPr>
          <p:cNvPr id="3075" name="Рисунок 2" descr="0_91652_bee403b4_X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3506788"/>
            <a:ext cx="3500437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3" descr="106630422_slavavstraneneryah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214813"/>
            <a:ext cx="3048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smtClean="0">
                <a:solidFill>
                  <a:srgbClr val="04861A"/>
                </a:solidFill>
              </a:rPr>
              <a:t>ФГОС гласит: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500063" y="857250"/>
            <a:ext cx="8229600" cy="5500688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ru-RU" sz="2400" smtClean="0">
                <a:solidFill>
                  <a:srgbClr val="0C0B00"/>
                </a:solidFill>
              </a:rPr>
              <a:t>2.7. конкретное содержание указанных 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видах деятельности(общении, </a:t>
            </a:r>
            <a:r>
              <a:rPr lang="ru-RU" sz="2400" b="1" i="1" smtClean="0">
                <a:solidFill>
                  <a:srgbClr val="0C0B00"/>
                </a:solidFill>
              </a:rPr>
              <a:t>ИГРЕ</a:t>
            </a:r>
            <a:r>
              <a:rPr lang="ru-RU" sz="2400" smtClean="0">
                <a:solidFill>
                  <a:srgbClr val="0C0B00"/>
                </a:solidFill>
              </a:rPr>
              <a:t>, позновательно-исследовательской деятельности – как сквозных механизмах развития ребенка: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ru-RU" sz="2400" smtClean="0">
                <a:solidFill>
                  <a:srgbClr val="0C0B00"/>
                </a:solidFill>
              </a:rPr>
              <a:t>Для детей дошкольного возраста (3года – 8 лет) – ряд видов деятельности, таких как игровая , включая сюжетно-ролевую игру, игру с правилами и другие виды игры…</a:t>
            </a:r>
          </a:p>
        </p:txBody>
      </p:sp>
      <p:pic>
        <p:nvPicPr>
          <p:cNvPr id="12292" name="Рисунок 3" descr="0_77f65_9a3e414e_X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5286375"/>
            <a:ext cx="55006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smtClean="0">
                <a:solidFill>
                  <a:srgbClr val="04861A"/>
                </a:solidFill>
              </a:rPr>
              <a:t>ФГОС гласит:</a:t>
            </a:r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28625" y="714375"/>
            <a:ext cx="8229600" cy="5572125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ru-RU" sz="2000" smtClean="0">
                <a:solidFill>
                  <a:srgbClr val="0C0B00"/>
                </a:solidFill>
                <a:cs typeface="Times New Roman" pitchFamily="18" charset="0"/>
              </a:rPr>
              <a:t>3.2.5.условия, необходимые для создания социальной ситуации развития детей, соответствующей специфике дошкольного возраста, предполагают: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ru-RU" sz="2000" smtClean="0">
                <a:solidFill>
                  <a:srgbClr val="0C0B00"/>
                </a:solidFill>
                <a:cs typeface="Times New Roman" pitchFamily="18" charset="0"/>
              </a:rPr>
              <a:t>Обеспечение эмоционального благополучия через: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sz="2000" smtClean="0">
                <a:solidFill>
                  <a:srgbClr val="0C0B00"/>
                </a:solidFill>
                <a:cs typeface="Times New Roman" pitchFamily="18" charset="0"/>
              </a:rPr>
              <a:t>      - непосредственное общение с каждым ребенком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sz="2000" smtClean="0">
                <a:solidFill>
                  <a:srgbClr val="0C0B00"/>
                </a:solidFill>
                <a:cs typeface="Times New Roman" pitchFamily="18" charset="0"/>
              </a:rPr>
              <a:t>      - уважительное отношение к каждому ребенку, к его чувствам и потребностям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ru-RU" sz="2000" smtClean="0">
                <a:solidFill>
                  <a:srgbClr val="0C0B00"/>
                </a:solidFill>
                <a:cs typeface="Times New Roman" pitchFamily="18" charset="0"/>
              </a:rPr>
              <a:t>Поддержку индивидуальности и инициативы детей через: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sz="2000" smtClean="0">
                <a:solidFill>
                  <a:srgbClr val="0C0B00"/>
                </a:solidFill>
                <a:cs typeface="Times New Roman" pitchFamily="18" charset="0"/>
              </a:rPr>
              <a:t>       - создание условий для свободного выбора детьми деятельности, участников совместной деятельности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sz="2000" smtClean="0">
                <a:solidFill>
                  <a:srgbClr val="0C0B00"/>
                </a:solidFill>
                <a:cs typeface="Times New Roman" pitchFamily="18" charset="0"/>
              </a:rPr>
              <a:t>       - создание условий для принятия детьми  решений, выражения своих чувств и мыслей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sz="2000" smtClean="0">
                <a:solidFill>
                  <a:srgbClr val="0C0B00"/>
                </a:solidFill>
                <a:cs typeface="Times New Roman" pitchFamily="18" charset="0"/>
              </a:rPr>
              <a:t>       - не дерективную помощь детям, поддержку детской инициативы и самостоятельности в разных видах деятельности (игровой, исследовательской, проектной, познавательной и т.д.)</a:t>
            </a:r>
          </a:p>
        </p:txBody>
      </p:sp>
      <p:pic>
        <p:nvPicPr>
          <p:cNvPr id="13316" name="Рисунок 3" descr="733047-f0f3012447ad25a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5214938"/>
            <a:ext cx="38100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smtClean="0">
                <a:solidFill>
                  <a:srgbClr val="04861A"/>
                </a:solidFill>
              </a:rPr>
              <a:t>ФГОС гласит:</a:t>
            </a:r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500063" y="857250"/>
            <a:ext cx="8229600" cy="5500688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ru-RU" sz="1800" smtClean="0">
                <a:cs typeface="Times New Roman" pitchFamily="18" charset="0"/>
              </a:rPr>
              <a:t>Установление правил взаимодействий в разных ситуациях: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sz="1800" smtClean="0">
                <a:cs typeface="Times New Roman" pitchFamily="18" charset="0"/>
              </a:rPr>
              <a:t>       - создание условий для позитивных , доброжелательных отношений между детьми, в том числе принадлежащим к разным национально-культурным, религиозным общностями и социальными слоями, а так же имеющими различные возможности здоровья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sz="1800" smtClean="0">
                <a:cs typeface="Times New Roman" pitchFamily="18" charset="0"/>
              </a:rPr>
              <a:t>Развитие коммуникативных способностей детей, позволяющих  разрешать конфликтные ситуации со сверстниками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sz="1800" smtClean="0">
                <a:cs typeface="Times New Roman" pitchFamily="18" charset="0"/>
              </a:rPr>
              <a:t>Развитие умения детей работать в группе сверстников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ru-RU" sz="1800" smtClean="0">
                <a:cs typeface="Times New Roman" pitchFamily="18" charset="0"/>
              </a:rPr>
              <a:t>Построение вариативного развивающего образования, ориентированного на уровень развития, проявляющийся ребенка в совместной деятельности со взрослыми и более опытными сверстниками, но не актуализирующейся в егоиндивидуальной деятельности, через: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sz="1800" smtClean="0">
                <a:cs typeface="Times New Roman" pitchFamily="18" charset="0"/>
              </a:rPr>
              <a:t>Создание условий для овладения культурными средствами деятельности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sz="1800" smtClean="0">
                <a:cs typeface="Times New Roman" pitchFamily="18" charset="0"/>
              </a:rPr>
              <a:t>Организацию видов деятельности, способствующих развитию мышления, речи, общения, воображения и детского творчества, личностного, физического и художественно- эстетического развития детей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ru-RU" sz="1800" smtClean="0">
                <a:cs typeface="Times New Roman" pitchFamily="18" charset="0"/>
              </a:rPr>
              <a:t>-       поддержку спонтанной игры детей, ее обогащение, обеспечение игрового времени и пространства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ru-RU" sz="1400" smtClean="0"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ru-RU" sz="2000" smtClean="0"/>
          </a:p>
        </p:txBody>
      </p:sp>
      <p:pic>
        <p:nvPicPr>
          <p:cNvPr id="14340" name="Рисунок 3" descr="children-toy-vector-clipart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0" y="5572125"/>
            <a:ext cx="245586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CC0000"/>
                </a:solidFill>
              </a:rPr>
              <a:t>Факторы реализации игры:</a:t>
            </a:r>
          </a:p>
        </p:txBody>
      </p:sp>
      <p:sp>
        <p:nvSpPr>
          <p:cNvPr id="4403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cs typeface="Times New Roman" pitchFamily="18" charset="0"/>
              </a:rPr>
              <a:t>установление содержательной связи между знаниями детей об окружающей действительности (содержание познавательной сферы) и их игрой;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cs typeface="Times New Roman" pitchFamily="18" charset="0"/>
              </a:rPr>
              <a:t>включение всех видов игр в педагогический процесс;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cs typeface="Times New Roman" pitchFamily="18" charset="0"/>
              </a:rPr>
              <a:t>своевременная организация развивающей предметно-игровой среды;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cs typeface="Times New Roman" pitchFamily="18" charset="0"/>
              </a:rPr>
              <a:t>квалифицированное участие педагогов в педагогическом процессе, обеспечивающем право ребенка на игру;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cs typeface="Times New Roman" pitchFamily="18" charset="0"/>
              </a:rPr>
              <a:t>индивидуальный подход к воспитанию, обучению, развитию детей в игровой деятельности;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cs typeface="Times New Roman" pitchFamily="18" charset="0"/>
              </a:rPr>
              <a:t>перспективное планирование развития игры (комплексный метод);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cs typeface="Times New Roman" pitchFamily="18" charset="0"/>
              </a:rPr>
              <a:t>использование эффективных методов и приемов, способствующих развитию игры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525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i="1" smtClean="0">
                <a:solidFill>
                  <a:schemeClr val="hlink"/>
                </a:solidFill>
              </a:rPr>
              <a:t>Условия эффективности развития игр:</a:t>
            </a:r>
          </a:p>
        </p:txBody>
      </p:sp>
      <p:sp>
        <p:nvSpPr>
          <p:cNvPr id="45059" name="Rectangle 3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727575"/>
          </a:xfrm>
        </p:spPr>
        <p:txBody>
          <a:bodyPr>
            <a:normAutofit fontScale="92500" lnSpcReduction="20000"/>
          </a:bodyPr>
          <a:lstStyle/>
          <a:p>
            <a:pPr marL="548640" indent="-411480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>
                <a:latin typeface="Arial" charset="0"/>
              </a:rPr>
              <a:t>свободное и добровольное включение детей в игру;</a:t>
            </a:r>
          </a:p>
          <a:p>
            <a:pPr marL="548640" indent="-411480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>
                <a:latin typeface="Arial" charset="0"/>
              </a:rPr>
              <a:t>дети должны хорошо понимать смысл и содержание игры, её правила, идею каждой игровой роли;</a:t>
            </a:r>
          </a:p>
          <a:p>
            <a:pPr marL="548640" indent="-411480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>
                <a:latin typeface="Arial" charset="0"/>
              </a:rPr>
              <a:t>игра должна положительно воздействовать на все сферы её участников;</a:t>
            </a:r>
          </a:p>
          <a:p>
            <a:pPr marL="548640" indent="-411480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>
                <a:latin typeface="Arial" charset="0"/>
              </a:rPr>
              <a:t>достаточное количество времени для игры и наличие необходимых игрушек для осуществления детского замысла;</a:t>
            </a:r>
          </a:p>
          <a:p>
            <a:pPr marL="548640" indent="-411480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>
                <a:latin typeface="Arial" charset="0"/>
              </a:rPr>
              <a:t>при создании игровой среды следует учитывать половое различие детей; </a:t>
            </a:r>
          </a:p>
          <a:p>
            <a:pPr marL="548640" indent="-411480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>
                <a:latin typeface="Arial" charset="0"/>
              </a:rPr>
              <a:t>осуществлять своевременное изменение игровой среды с учетом обогащающегося жизненного и игрового опыта детей и в соответствии с их интересами, настроением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C0000"/>
                </a:solidFill>
              </a:rPr>
              <a:t>Выставка игрушек </a:t>
            </a:r>
            <a:r>
              <a:rPr lang="ru-RU" sz="3200" dirty="0" err="1" smtClean="0">
                <a:solidFill>
                  <a:srgbClr val="CC0000"/>
                </a:solidFill>
              </a:rPr>
              <a:t>изготовленых</a:t>
            </a:r>
            <a:r>
              <a:rPr lang="ru-RU" sz="3200" dirty="0" smtClean="0">
                <a:solidFill>
                  <a:srgbClr val="CC0000"/>
                </a:solidFill>
              </a:rPr>
              <a:t> родителями с детьми «Игрушки самоделки, которыми играют дети»</a:t>
            </a:r>
          </a:p>
        </p:txBody>
      </p:sp>
      <p:sp>
        <p:nvSpPr>
          <p:cNvPr id="4403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000" dirty="0" smtClean="0">
              <a:latin typeface="Arial" charset="0"/>
            </a:endParaRPr>
          </a:p>
        </p:txBody>
      </p:sp>
      <p:pic>
        <p:nvPicPr>
          <p:cNvPr id="22534" name="Picture 6" descr="C:\Users\катенок\Desktop\Новая папка\20141212_115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14896" y="1973736"/>
            <a:ext cx="3786214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smtClean="0"/>
              <a:t> 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400" b="1" i="1" smtClean="0">
                <a:solidFill>
                  <a:schemeClr val="hlink"/>
                </a:solidFill>
                <a:latin typeface="Arial" charset="0"/>
              </a:rPr>
              <a:t>«...Дайте же детям играть, пока игра их радует, влечет к себе и вместе с тем приносит им громадную пользу!»</a:t>
            </a:r>
            <a:endParaRPr lang="ru-RU" sz="4400" b="1" smtClean="0">
              <a:solidFill>
                <a:schemeClr val="hlink"/>
              </a:solidFill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                                        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                                       Е.А. Покровский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CC0000"/>
                </a:solidFill>
              </a:rPr>
              <a:t>Нормативные документы</a:t>
            </a:r>
          </a:p>
        </p:txBody>
      </p:sp>
      <p:sp>
        <p:nvSpPr>
          <p:cNvPr id="54275" name="Rectangle 3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r>
              <a:rPr lang="ru-RU" sz="2000" b="1" smtClean="0">
                <a:solidFill>
                  <a:srgbClr val="0C0B00"/>
                </a:solidFill>
              </a:rPr>
              <a:t>Письмо Минобразования РФ от17.05.1995 № 61/19-12 «О психолого-педагогических требованиях к играм и игрушкам в современных условиях» (Текст документа по состоянию  на июль 2011 года)</a:t>
            </a:r>
          </a:p>
          <a:p>
            <a:endParaRPr lang="ru-RU" sz="2000" b="1" smtClean="0">
              <a:solidFill>
                <a:srgbClr val="0C0B00"/>
              </a:solidFill>
            </a:endParaRPr>
          </a:p>
          <a:p>
            <a:r>
              <a:rPr lang="ru-RU" sz="2000" b="1" smtClean="0">
                <a:solidFill>
                  <a:srgbClr val="0C0B00"/>
                </a:solidFill>
              </a:rPr>
              <a:t>Письмо Минобразования РФ от 15 марта 2004 г. №03-51-46ин/14-03 «Примерные требования к содержанию развивающей среды детей дошкольного возраста, воспитывающихся в семье»</a:t>
            </a:r>
          </a:p>
          <a:p>
            <a:endParaRPr lang="ru-RU" sz="2000" b="1" smtClean="0">
              <a:solidFill>
                <a:srgbClr val="0C0B00"/>
              </a:solidFill>
            </a:endParaRPr>
          </a:p>
          <a:p>
            <a:r>
              <a:rPr lang="ru-RU" sz="2000" b="1" smtClean="0">
                <a:solidFill>
                  <a:srgbClr val="0C0B00"/>
                </a:solidFill>
              </a:rPr>
              <a:t>Федеральный закон РФ от 29 декабря 2010 г. № 436-ФЗ  «О защите детей от информации, причиняющей вред их здоровью и развитию» (в ред. Федерального закона от 28.07.2012 № 139-ФЗ)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CC0000"/>
                </a:solidFill>
              </a:rPr>
              <a:t>Нормативные документы</a:t>
            </a:r>
          </a:p>
        </p:txBody>
      </p:sp>
      <p:sp>
        <p:nvSpPr>
          <p:cNvPr id="56323" name="Rectangle 3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3844925"/>
          </a:xfrm>
        </p:spPr>
        <p:txBody>
          <a:bodyPr>
            <a:normAutofit fontScale="92500" lnSpcReduction="20000"/>
          </a:bodyPr>
          <a:lstStyle/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endParaRPr lang="ru-RU" sz="2000" b="1" dirty="0" smtClean="0"/>
          </a:p>
          <a:p>
            <a:pPr marL="548640" indent="-411480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b="1" dirty="0" smtClean="0">
                <a:solidFill>
                  <a:srgbClr val="0033CC"/>
                </a:solidFill>
                <a:cs typeface="Times New Roman" pitchFamily="18" charset="0"/>
              </a:rPr>
              <a:t>Приказ </a:t>
            </a:r>
            <a:r>
              <a:rPr lang="ru-RU" sz="2400" b="1" dirty="0" err="1" smtClean="0">
                <a:solidFill>
                  <a:srgbClr val="0033CC"/>
                </a:solidFill>
                <a:cs typeface="Times New Roman" pitchFamily="18" charset="0"/>
              </a:rPr>
              <a:t>Минобрнауки</a:t>
            </a:r>
            <a:r>
              <a:rPr lang="ru-RU" sz="2400" b="1" dirty="0" smtClean="0">
                <a:solidFill>
                  <a:srgbClr val="0033CC"/>
                </a:solidFill>
                <a:cs typeface="Times New Roman" pitchFamily="18" charset="0"/>
              </a:rPr>
              <a:t> России от 17 октября 2013 г. № 1155 «Об утверждении </a:t>
            </a:r>
            <a:r>
              <a:rPr lang="ru-RU" b="1" dirty="0" smtClean="0">
                <a:solidFill>
                  <a:srgbClr val="0033CC"/>
                </a:solidFill>
                <a:cs typeface="Times New Roman" pitchFamily="18" charset="0"/>
              </a:rPr>
              <a:t>федерального государственного образовательного стандарта</a:t>
            </a:r>
            <a:r>
              <a:rPr lang="ru-RU" sz="2400" b="1" dirty="0" smtClean="0">
                <a:solidFill>
                  <a:srgbClr val="0033CC"/>
                </a:solidFill>
                <a:cs typeface="Times New Roman" pitchFamily="18" charset="0"/>
              </a:rPr>
              <a:t> дошкольного образования». Зарегистрирован в Минюсте РФ от 14 ноября 2013 г. № 30384</a:t>
            </a:r>
          </a:p>
          <a:p>
            <a:pPr marL="548640" indent="-411480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>
                <a:solidFill>
                  <a:srgbClr val="0C0B00"/>
                </a:solidFill>
              </a:rPr>
              <a:t>Постановление Главного государственного санитарного врача РФ  от 15.05.2013 № 26 «Об утверждении </a:t>
            </a:r>
            <a:r>
              <a:rPr lang="ru-RU" sz="2400" dirty="0" err="1" smtClean="0">
                <a:solidFill>
                  <a:srgbClr val="0C0B00"/>
                </a:solidFill>
              </a:rPr>
              <a:t>СанПиН</a:t>
            </a:r>
            <a:r>
              <a:rPr lang="ru-RU" sz="2400" dirty="0" smtClean="0">
                <a:solidFill>
                  <a:srgbClr val="0C0B00"/>
                </a:solidFill>
              </a:rPr>
              <a:t> 2.4.1.3049-13 «Санитарно-эпидемиологические требования к устройству, содержанию и организации режима работы дошкольных образовательных организаций»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C0B00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 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500063" y="357188"/>
            <a:ext cx="7215187" cy="2857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</a:t>
            </a:r>
            <a:r>
              <a:rPr lang="ru-RU" sz="4000" smtClean="0">
                <a:latin typeface="Arial" charset="0"/>
              </a:rPr>
              <a:t> </a:t>
            </a:r>
            <a:r>
              <a:rPr lang="ru-RU" b="1" i="1" smtClean="0">
                <a:solidFill>
                  <a:srgbClr val="CC0000"/>
                </a:solidFill>
                <a:latin typeface="Arial" charset="0"/>
              </a:rPr>
              <a:t>Хорошая игра похожа на хорошую работу, плохая игра похожа на плохую работу</a:t>
            </a:r>
            <a:r>
              <a:rPr lang="ru-RU" smtClean="0">
                <a:latin typeface="Arial" charset="0"/>
              </a:rPr>
              <a:t>   </a:t>
            </a:r>
          </a:p>
          <a:p>
            <a:pPr algn="r">
              <a:buFont typeface="Arial" charset="0"/>
              <a:buNone/>
            </a:pPr>
            <a:r>
              <a:rPr lang="ru-RU" smtClean="0">
                <a:latin typeface="Arial" charset="0"/>
              </a:rPr>
              <a:t>                                А.С. Макаренко</a:t>
            </a:r>
            <a:r>
              <a:rPr lang="ru-RU" smtClean="0"/>
              <a:t> 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3071813" y="5000625"/>
            <a:ext cx="6072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Мыслитель</a:t>
            </a:r>
            <a:r>
              <a:rPr lang="en-US" sz="2800"/>
              <a:t> XX </a:t>
            </a:r>
            <a:r>
              <a:rPr lang="ru-RU" sz="2800"/>
              <a:t> века Эрих Фром 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1928813" y="2714625"/>
            <a:ext cx="67151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200" b="1" i="1">
                <a:solidFill>
                  <a:srgbClr val="000099"/>
                </a:solidFill>
              </a:rPr>
              <a:t>«Играя, дети учатся, прежде всего развлекаться, а это одно из самых полезных занятий на свете»</a:t>
            </a:r>
          </a:p>
        </p:txBody>
      </p:sp>
      <p:pic>
        <p:nvPicPr>
          <p:cNvPr id="6150" name="Рисунок 5" descr="g507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2714625"/>
            <a:ext cx="3429001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7911693-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5357813"/>
            <a:ext cx="237013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539750" y="549275"/>
            <a:ext cx="8147050" cy="10080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i="1" smtClean="0">
                <a:solidFill>
                  <a:srgbClr val="CC0000"/>
                </a:solidFill>
              </a:rPr>
              <a:t>Игра – ведущий вид деятельности детей дошкольного возраста</a:t>
            </a:r>
          </a:p>
        </p:txBody>
      </p:sp>
      <p:sp>
        <p:nvSpPr>
          <p:cNvPr id="60419" name="Rectangle 3"/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752975"/>
          </a:xfrm>
        </p:spPr>
        <p:txBody>
          <a:bodyPr/>
          <a:lstStyle/>
          <a:p>
            <a:pPr marL="7938" indent="-7938" algn="just">
              <a:buFont typeface="Arial" charset="0"/>
              <a:buNone/>
            </a:pPr>
            <a:r>
              <a:rPr lang="ru-RU" smtClean="0">
                <a:solidFill>
                  <a:srgbClr val="0C0B00"/>
                </a:solidFill>
                <a:cs typeface="Times New Roman" pitchFamily="18" charset="0"/>
              </a:rPr>
              <a:t>Определение ведущего вида деятельности дано А.Н.Леонтьевым: это деятельность, развитие которой обусловливает главные изменения в психических процессах и психологических особенностях личности на данной стадии развития. Это деятельность, в которой возникают и дифференцируются новые виды деятельности, формируются или перестраиваются психические процессы, происходят основные личностные изменения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600" b="1" i="1" u="sng" smtClean="0">
                <a:solidFill>
                  <a:srgbClr val="CC0000"/>
                </a:solidFill>
                <a:latin typeface="Arial" charset="0"/>
              </a:rPr>
              <a:t>Игра </a:t>
            </a:r>
            <a:r>
              <a:rPr lang="ru-RU" sz="3600" b="1" smtClean="0">
                <a:solidFill>
                  <a:srgbClr val="0C0B00"/>
                </a:solidFill>
                <a:latin typeface="Arial" charset="0"/>
              </a:rPr>
              <a:t>–это вид деятельности в условиях ситуаций, направленных на воссоздание и усвоение общественного опыта, в котором складывается и совершенствуется самоуправление поведением.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0C0B00"/>
                </a:solidFill>
                <a:latin typeface="Arial" charset="0"/>
              </a:rPr>
              <a:t>                                             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0C0B00"/>
                </a:solidFill>
                <a:latin typeface="Arial" charset="0"/>
              </a:rPr>
              <a:t>                                            Г.К. Селевко</a:t>
            </a:r>
          </a:p>
        </p:txBody>
      </p:sp>
      <p:pic>
        <p:nvPicPr>
          <p:cNvPr id="8195" name="Рисунок 3" descr="0_6fe7c_2d9c17e_XL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653" b="63541"/>
          <a:stretch>
            <a:fillRect/>
          </a:stretch>
        </p:blipFill>
        <p:spPr bwMode="auto">
          <a:xfrm>
            <a:off x="0" y="3978275"/>
            <a:ext cx="27146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357166"/>
            <a:ext cx="8064500" cy="48244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folHlink"/>
                </a:solidFill>
              </a:rPr>
              <a:t>Функции игры: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0C0B00"/>
                </a:solidFill>
              </a:rPr>
              <a:t>- развлекательная;</a:t>
            </a:r>
            <a:br>
              <a:rPr lang="ru-RU" sz="4000" dirty="0" smtClean="0">
                <a:solidFill>
                  <a:srgbClr val="0C0B00"/>
                </a:solidFill>
              </a:rPr>
            </a:br>
            <a:r>
              <a:rPr lang="ru-RU" sz="4000" dirty="0" smtClean="0">
                <a:solidFill>
                  <a:srgbClr val="0C0B00"/>
                </a:solidFill>
              </a:rPr>
              <a:t>- коммуникативная;   </a:t>
            </a:r>
            <a:br>
              <a:rPr lang="ru-RU" sz="4000" dirty="0" smtClean="0">
                <a:solidFill>
                  <a:srgbClr val="0C0B00"/>
                </a:solidFill>
              </a:rPr>
            </a:br>
            <a:r>
              <a:rPr lang="ru-RU" sz="4000" dirty="0" smtClean="0">
                <a:solidFill>
                  <a:srgbClr val="0C0B00"/>
                </a:solidFill>
              </a:rPr>
              <a:t>- терапевтическая;</a:t>
            </a:r>
            <a:br>
              <a:rPr lang="ru-RU" sz="4000" dirty="0" smtClean="0">
                <a:solidFill>
                  <a:srgbClr val="0C0B00"/>
                </a:solidFill>
              </a:rPr>
            </a:br>
            <a:r>
              <a:rPr lang="ru-RU" sz="4000" dirty="0" smtClean="0">
                <a:solidFill>
                  <a:srgbClr val="0C0B00"/>
                </a:solidFill>
              </a:rPr>
              <a:t> - самореализации;</a:t>
            </a:r>
            <a:br>
              <a:rPr lang="ru-RU" sz="4000" dirty="0" smtClean="0">
                <a:solidFill>
                  <a:srgbClr val="0C0B00"/>
                </a:solidFill>
              </a:rPr>
            </a:br>
            <a:r>
              <a:rPr lang="ru-RU" sz="4000" dirty="0" smtClean="0">
                <a:solidFill>
                  <a:srgbClr val="0C0B00"/>
                </a:solidFill>
              </a:rPr>
              <a:t>- социализации</a:t>
            </a:r>
            <a:br>
              <a:rPr lang="ru-RU" sz="4000" dirty="0" smtClean="0">
                <a:solidFill>
                  <a:srgbClr val="0C0B00"/>
                </a:solidFill>
              </a:rPr>
            </a:br>
            <a:r>
              <a:rPr lang="ru-RU" sz="4000" dirty="0" smtClean="0">
                <a:solidFill>
                  <a:srgbClr val="0C0B00"/>
                </a:solidFill>
              </a:rPr>
              <a:t/>
            </a:r>
            <a:br>
              <a:rPr lang="ru-RU" sz="4000" dirty="0" smtClean="0">
                <a:solidFill>
                  <a:srgbClr val="0C0B00"/>
                </a:solidFill>
              </a:rPr>
            </a:br>
            <a:endParaRPr lang="ru-RU" sz="4000" dirty="0" smtClean="0">
              <a:solidFill>
                <a:srgbClr val="0C0B00"/>
              </a:solidFill>
            </a:endParaRPr>
          </a:p>
        </p:txBody>
      </p:sp>
      <p:pic>
        <p:nvPicPr>
          <p:cNvPr id="9219" name="Рисунок 2" descr="0_8204d_5cc338bb_X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00500"/>
            <a:ext cx="4572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children-toy-vector-clipart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483100"/>
            <a:ext cx="21431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smtClean="0">
                <a:solidFill>
                  <a:srgbClr val="193B65"/>
                </a:solidFill>
              </a:rPr>
              <a:t>Комплексный метод</a:t>
            </a:r>
            <a:br>
              <a:rPr lang="ru-RU" sz="4000" smtClean="0">
                <a:solidFill>
                  <a:srgbClr val="193B65"/>
                </a:solidFill>
              </a:rPr>
            </a:br>
            <a:r>
              <a:rPr lang="ru-RU" sz="4000" smtClean="0"/>
              <a:t> </a:t>
            </a:r>
          </a:p>
        </p:txBody>
      </p:sp>
      <p:sp>
        <p:nvSpPr>
          <p:cNvPr id="41987" name="Rectangle 3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89525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0C0B00"/>
                </a:solidFill>
                <a:latin typeface="Arial" charset="0"/>
              </a:rPr>
              <a:t>Планомерное обогащение жизненного опыта детей, расширение их знаний об окружающей действительности;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0C0B00"/>
                </a:solidFill>
                <a:latin typeface="Arial" charset="0"/>
              </a:rPr>
              <a:t>Обогащение детского игрового опыта и культуры игры во время совместных (обучающих) игр педагога с детьми;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0C0B00"/>
                </a:solidFill>
                <a:latin typeface="Arial" charset="0"/>
              </a:rPr>
              <a:t>Создание развивающей игру предметно-игровой среды с учетом обогащающегося жизненного и игрового опыта детей;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0C0B00"/>
                </a:solidFill>
                <a:latin typeface="Arial" charset="0"/>
              </a:rPr>
              <a:t>Проблемное общение взрослого с детьми направлено на активизацию игры детей через постановку новых игровых задач</a:t>
            </a:r>
          </a:p>
        </p:txBody>
      </p:sp>
      <p:pic>
        <p:nvPicPr>
          <p:cNvPr id="10244" name="Рисунок 3" descr="0_5c4f8_5a6d52d0_X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-428625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CC0000"/>
                </a:solidFill>
              </a:rPr>
              <a:t>ФГОС дошкольного образования</a:t>
            </a:r>
          </a:p>
        </p:txBody>
      </p:sp>
      <p:sp>
        <p:nvSpPr>
          <p:cNvPr id="5837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u="sng" smtClean="0">
                <a:solidFill>
                  <a:srgbClr val="008000"/>
                </a:solidFill>
              </a:rPr>
              <a:t>Образовательные области:</a:t>
            </a:r>
          </a:p>
          <a:p>
            <a:r>
              <a:rPr lang="ru-RU" smtClean="0">
                <a:solidFill>
                  <a:srgbClr val="0C0B00"/>
                </a:solidFill>
              </a:rPr>
              <a:t>коммуникативно-личностное развитие;</a:t>
            </a:r>
          </a:p>
          <a:p>
            <a:r>
              <a:rPr lang="ru-RU" smtClean="0">
                <a:solidFill>
                  <a:srgbClr val="0C0B00"/>
                </a:solidFill>
              </a:rPr>
              <a:t>познавательное развитие;</a:t>
            </a:r>
          </a:p>
          <a:p>
            <a:r>
              <a:rPr lang="ru-RU" smtClean="0">
                <a:solidFill>
                  <a:srgbClr val="0C0B00"/>
                </a:solidFill>
              </a:rPr>
              <a:t>речевое развитие;</a:t>
            </a:r>
          </a:p>
          <a:p>
            <a:r>
              <a:rPr lang="ru-RU" smtClean="0">
                <a:solidFill>
                  <a:srgbClr val="0C0B00"/>
                </a:solidFill>
              </a:rPr>
              <a:t>художественно-эстетическое развитие;</a:t>
            </a:r>
          </a:p>
          <a:p>
            <a:r>
              <a:rPr lang="ru-RU" smtClean="0">
                <a:solidFill>
                  <a:srgbClr val="0C0B00"/>
                </a:solidFill>
              </a:rPr>
              <a:t>физическое развитие</a:t>
            </a:r>
          </a:p>
          <a:p>
            <a:endParaRPr lang="ru-RU" smtClean="0"/>
          </a:p>
        </p:txBody>
      </p:sp>
      <p:pic>
        <p:nvPicPr>
          <p:cNvPr id="11268" name="Рисунок 3" descr="80108439_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4071938"/>
            <a:ext cx="27860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">
      <a:dk1>
        <a:srgbClr val="ACC1E8"/>
      </a:dk1>
      <a:lt1>
        <a:srgbClr val="1D212D"/>
      </a:lt1>
      <a:dk2>
        <a:srgbClr val="79FFB6"/>
      </a:dk2>
      <a:lt2>
        <a:srgbClr val="00B050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2175</TotalTime>
  <Words>909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Игра как средство образовательной деятельности в условиях реализации ФГОС  </vt:lpstr>
      <vt:lpstr>Нормативные документы</vt:lpstr>
      <vt:lpstr>Нормативные документы</vt:lpstr>
      <vt:lpstr> </vt:lpstr>
      <vt:lpstr>Игра – ведущий вид деятельности детей дошкольного возраста</vt:lpstr>
      <vt:lpstr>Слайд 6</vt:lpstr>
      <vt:lpstr>Функции игры:  - развлекательная; - коммуникативная;    - терапевтическая;  - самореализации; - социализации  </vt:lpstr>
      <vt:lpstr>Комплексный метод  </vt:lpstr>
      <vt:lpstr>ФГОС дошкольного образования</vt:lpstr>
      <vt:lpstr>ФГОС гласит:</vt:lpstr>
      <vt:lpstr>ФГОС гласит:</vt:lpstr>
      <vt:lpstr>ФГОС гласит:</vt:lpstr>
      <vt:lpstr>Факторы реализации игры:</vt:lpstr>
      <vt:lpstr>Условия эффективности развития игр:</vt:lpstr>
      <vt:lpstr>Выставка игрушек изготовленых родителями с детьми «Игрушки самоделки, которыми играют дети»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катенок</cp:lastModifiedBy>
  <cp:revision>69</cp:revision>
  <dcterms:created xsi:type="dcterms:W3CDTF">2011-01-05T18:53:09Z</dcterms:created>
  <dcterms:modified xsi:type="dcterms:W3CDTF">2018-03-21T16:14:40Z</dcterms:modified>
</cp:coreProperties>
</file>