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AB0"/>
    <a:srgbClr val="532EB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157" autoAdjust="0"/>
  </p:normalViewPr>
  <p:slideViewPr>
    <p:cSldViewPr>
      <p:cViewPr varScale="1">
        <p:scale>
          <a:sx n="75" d="100"/>
          <a:sy n="75" d="100"/>
        </p:scale>
        <p:origin x="-11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>
            <a:lvl1pPr marL="0" lvl="0" indent="0" algn="ctr">
              <a:lnSpc>
                <a:spcPct val="100000"/>
              </a:lnSpc>
              <a:buNone/>
              <a:defRPr sz="4400" b="0" i="0" u="none" strike="noStrike" baseline="0">
                <a:solidFill>
                  <a:srgbClr val="000000"/>
                </a:solidFill>
                <a:latin typeface="Arial"/>
              </a:defRPr>
            </a:lvl1pPr>
          </a:lstStyle>
          <a:p>
            <a:pPr lvl="0"/>
            <a:r>
              <a:rPr/>
              <a:t>Click to edit Master title style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>
            <a:lvl1pPr marL="0" lvl="0" indent="0" algn="ctr">
              <a:lnSpc>
                <a:spcPct val="100000"/>
              </a:lnSpc>
              <a:buNone/>
              <a:defRPr sz="3200" b="0" i="0" u="none" strike="noStrike" baseline="0">
                <a:solidFill>
                  <a:srgbClr val="000000"/>
                </a:solidFill>
                <a:latin typeface="Arial"/>
              </a:defRPr>
            </a:lvl1pPr>
            <a:lvl2pPr marL="457200" lvl="1" indent="0" algn="ctr">
              <a:lnSpc>
                <a:spcPct val="100000"/>
              </a:lnSpc>
              <a:buNone/>
              <a:defRPr sz="2800" b="0" i="0" u="none" strike="noStrike" baseline="0">
                <a:solidFill>
                  <a:srgbClr val="000000"/>
                </a:solidFill>
                <a:latin typeface="Arial"/>
              </a:defRPr>
            </a:lvl2pPr>
            <a:lvl3pPr marL="914400" lvl="2" indent="0" algn="ctr">
              <a:lnSpc>
                <a:spcPct val="100000"/>
              </a:lnSpc>
              <a:buNone/>
              <a:defRPr sz="2400" b="0" i="0" u="none" strike="noStrike" baseline="0">
                <a:solidFill>
                  <a:srgbClr val="000000"/>
                </a:solidFill>
                <a:latin typeface="Arial"/>
              </a:defRPr>
            </a:lvl3pPr>
            <a:lvl4pPr marL="1371600" lvl="3" indent="0" algn="ctr">
              <a:lnSpc>
                <a:spcPct val="100000"/>
              </a:lnSpc>
              <a:buNone/>
              <a:defRPr sz="2000" b="0" i="0" u="none" strike="noStrike" baseline="0">
                <a:solidFill>
                  <a:srgbClr val="000000"/>
                </a:solidFill>
                <a:latin typeface="Arial"/>
              </a:defRPr>
            </a:lvl4pPr>
            <a:lvl5pPr marL="1828800" lvl="4" indent="0" algn="ctr">
              <a:lnSpc>
                <a:spcPct val="100000"/>
              </a:lnSpc>
              <a:buNone/>
              <a:defRPr sz="2000" b="0" i="0" u="none" strike="noStrike" baseline="0">
                <a:solidFill>
                  <a:srgbClr val="000000"/>
                </a:solidFill>
                <a:latin typeface="Arial"/>
              </a:defRPr>
            </a:lvl5pPr>
          </a:lstStyle>
          <a:p>
            <a:pPr lvl="0"/>
            <a:r>
              <a:rPr/>
              <a:t>Click to edit Master subtitle style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>
            <a:lvl1pPr lvl="0">
              <a:defRPr sz="1400"/>
            </a:lvl1pPr>
          </a:lstStyle>
          <a:p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>
            <a:lvl1pPr lvl="0" algn="ctr">
              <a:defRPr sz="1400"/>
            </a:lvl1pPr>
          </a:lstStyle>
          <a:p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>
            <a:lvl1pPr lvl="0" algn="r">
              <a:defRPr sz="1400"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lvl="0" algn="ctr"/>
            <a:r>
              <a:rPr/>
              <a:t>Click to edit Master title style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457200" y="1603375"/>
            <a:ext cx="8229600" cy="4506912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 algn="l"/>
            <a:r>
              <a:rPr/>
              <a:t>Click to edit Master text styles</a:t>
            </a:r>
          </a:p>
          <a:p>
            <a:pPr lvl="0" algn="l"/>
            <a:r>
              <a:rPr/>
              <a:t>Second level</a:t>
            </a:r>
          </a:p>
          <a:p>
            <a:pPr lvl="0" algn="l"/>
            <a:r>
              <a:rPr/>
              <a:t>Third level</a:t>
            </a:r>
          </a:p>
          <a:p>
            <a:pPr lvl="0" algn="l"/>
            <a:r>
              <a:rPr/>
              <a:t>Fourth level</a:t>
            </a:r>
          </a:p>
          <a:p>
            <a:pPr lvl="0" algn="l"/>
            <a:r>
              <a:rPr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lvl="0" algn="ctr"/>
            <a:r>
              <a:rPr/>
              <a:t>Click to edit Master title style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457200" y="1603375"/>
            <a:ext cx="4022725" cy="4506912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 algn="l"/>
            <a:r>
              <a:rPr/>
              <a:t>Click to edit Master text styles</a:t>
            </a:r>
          </a:p>
          <a:p>
            <a:pPr lvl="0" algn="l"/>
            <a:r>
              <a:rPr/>
              <a:t>Second level</a:t>
            </a:r>
          </a:p>
          <a:p>
            <a:pPr lvl="0" algn="l"/>
            <a:r>
              <a:rPr/>
              <a:t>Third level</a:t>
            </a:r>
          </a:p>
          <a:p>
            <a:pPr lvl="0" algn="l"/>
            <a:r>
              <a:rPr/>
              <a:t>Fourth level</a:t>
            </a:r>
          </a:p>
          <a:p>
            <a:pPr lvl="0" algn="l"/>
            <a:r>
              <a:rPr/>
              <a:t>Fifth level</a:t>
            </a:r>
          </a:p>
        </p:txBody>
      </p:sp>
      <p:sp>
        <p:nvSpPr>
          <p:cNvPr id="4" name="Текст 3"/>
          <p:cNvSpPr txBox="1">
            <a:spLocks noGrp="1"/>
          </p:cNvSpPr>
          <p:nvPr>
            <p:ph type="body" idx="2"/>
          </p:nvPr>
        </p:nvSpPr>
        <p:spPr>
          <a:xfrm>
            <a:off x="4652962" y="1603375"/>
            <a:ext cx="4024313" cy="4506912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 algn="l"/>
            <a:r>
              <a:rPr/>
              <a:t>Click to edit Master text styles</a:t>
            </a:r>
          </a:p>
          <a:p>
            <a:pPr lvl="0" algn="l"/>
            <a:r>
              <a:rPr/>
              <a:t>Second level</a:t>
            </a:r>
          </a:p>
          <a:p>
            <a:pPr lvl="0" algn="l"/>
            <a:r>
              <a:rPr/>
              <a:t>Third level</a:t>
            </a:r>
          </a:p>
          <a:p>
            <a:pPr lvl="0" algn="l"/>
            <a:r>
              <a:rPr/>
              <a:t>Fourth level</a:t>
            </a:r>
          </a:p>
          <a:p>
            <a:pPr lvl="0" algn="l"/>
            <a:r>
              <a:rPr/>
              <a:t>Fifth level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/>
          <a:p>
            <a:pPr lvl="0"/>
            <a:r>
              <a:rPr/>
              <a:t>Click to edit Master title style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>
            <a:lvl1pPr lvl="0">
              <a:defRPr sz="1400"/>
            </a:lvl1pPr>
          </a:lstStyle>
          <a:p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>
            <a:lvl1pPr lvl="0" algn="ctr">
              <a:defRPr sz="1400"/>
            </a:lvl1pPr>
          </a:lstStyle>
          <a:p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>
            <a:lvl1pPr lvl="0" algn="r">
              <a:defRPr sz="1400"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</p:sldLayoutIdLst>
  <p:txStyles>
    <p:titleStyle>
      <a:lvl1pPr marL="0" lvl="0" indent="0" algn="ctr">
        <a:lnSpc>
          <a:spcPct val="100000"/>
        </a:lnSpc>
        <a:buNone/>
        <a:defRPr sz="4400" b="0" i="0" u="none" strike="noStrike" baseline="0">
          <a:solidFill>
            <a:srgbClr val="000000"/>
          </a:solidFill>
          <a:latin typeface="Arial"/>
        </a:defRPr>
      </a:lvl1pPr>
    </p:titleStyle>
    <p:bodyStyle>
      <a:lvl1pPr marL="342900" lvl="0" indent="-342900" algn="l">
        <a:lnSpc>
          <a:spcPct val="100000"/>
        </a:lnSpc>
        <a:buChar char="•"/>
        <a:defRPr sz="3200" b="0" i="0" u="none" strike="noStrike" baseline="0">
          <a:solidFill>
            <a:srgbClr val="000000"/>
          </a:solidFill>
          <a:latin typeface="Arial"/>
        </a:defRPr>
      </a:lvl1pPr>
      <a:lvl2pPr marL="742950" lvl="1" indent="-285750" algn="l">
        <a:lnSpc>
          <a:spcPct val="100000"/>
        </a:lnSpc>
        <a:buChar char="–"/>
        <a:defRPr sz="2800" b="0" i="0" u="none" strike="noStrike" baseline="0">
          <a:solidFill>
            <a:srgbClr val="000000"/>
          </a:solidFill>
          <a:latin typeface="Arial"/>
        </a:defRPr>
      </a:lvl2pPr>
      <a:lvl3pPr marL="1143000" lvl="2" indent="-228600" algn="l">
        <a:lnSpc>
          <a:spcPct val="100000"/>
        </a:lnSpc>
        <a:buChar char="•"/>
        <a:defRPr sz="2400" b="0" i="0" u="none" strike="noStrike" baseline="0">
          <a:solidFill>
            <a:srgbClr val="000000"/>
          </a:solidFill>
          <a:latin typeface="Arial"/>
        </a:defRPr>
      </a:lvl3pPr>
      <a:lvl4pPr marL="1600200" lvl="3" indent="-228600" algn="l">
        <a:lnSpc>
          <a:spcPct val="100000"/>
        </a:lnSpc>
        <a:buChar char="–"/>
        <a:defRPr sz="2000" b="0" i="0" u="none" strike="noStrike" baseline="0">
          <a:solidFill>
            <a:srgbClr val="000000"/>
          </a:solidFill>
          <a:latin typeface="Arial"/>
        </a:defRPr>
      </a:lvl4pPr>
      <a:lvl5pPr marL="2057400" lvl="4" indent="-228600" algn="l">
        <a:lnSpc>
          <a:spcPct val="100000"/>
        </a:lnSpc>
        <a:buChar char="»"/>
        <a:defRPr sz="2000" b="0" i="0" u="none" strike="noStrike" baseline="0">
          <a:solidFill>
            <a:srgbClr val="000000"/>
          </a:solidFill>
          <a:latin typeface="Arial"/>
        </a:defRPr>
      </a:lvl5pPr>
    </p:bodyStyle>
    <p:otherStyle>
      <a:lvl1pPr marL="0" lvl="0" indent="0" algn="l">
        <a:lnSpc>
          <a:spcPct val="100000"/>
        </a:lnSpc>
        <a:buNone/>
        <a:defRPr sz="1800" b="0" i="0" u="none" strike="noStrike" baseline="0">
          <a:solidFill>
            <a:srgbClr val="000000"/>
          </a:solidFill>
          <a:latin typeface="Arial"/>
        </a:defRPr>
      </a:lvl1pPr>
      <a:lvl2pPr marL="457200" lvl="1" indent="0" algn="l">
        <a:lnSpc>
          <a:spcPct val="100000"/>
        </a:lnSpc>
        <a:buNone/>
        <a:defRPr sz="1800" b="0" i="0" u="none" strike="noStrike" baseline="0">
          <a:solidFill>
            <a:srgbClr val="000000"/>
          </a:solidFill>
          <a:latin typeface="Arial"/>
        </a:defRPr>
      </a:lvl2pPr>
      <a:lvl3pPr marL="914400" lvl="2" indent="0" algn="l">
        <a:lnSpc>
          <a:spcPct val="100000"/>
        </a:lnSpc>
        <a:buNone/>
        <a:defRPr sz="1800" b="0" i="0" u="none" strike="noStrike" baseline="0">
          <a:solidFill>
            <a:srgbClr val="000000"/>
          </a:solidFill>
          <a:latin typeface="Arial"/>
        </a:defRPr>
      </a:lvl3pPr>
      <a:lvl4pPr marL="1371600" lvl="3" indent="0" algn="l">
        <a:lnSpc>
          <a:spcPct val="100000"/>
        </a:lnSpc>
        <a:buNone/>
        <a:defRPr sz="1800" b="0" i="0" u="none" strike="noStrike" baseline="0">
          <a:solidFill>
            <a:srgbClr val="000000"/>
          </a:solidFill>
          <a:latin typeface="Arial"/>
        </a:defRPr>
      </a:lvl4pPr>
      <a:lvl5pPr marL="1828800" lvl="4" indent="0" algn="l">
        <a:lnSpc>
          <a:spcPct val="100000"/>
        </a:lnSpc>
        <a:buNone/>
        <a:defRPr sz="1800" b="0" i="0" u="none" strike="noStrike" baseline="0">
          <a:solidFill>
            <a:srgbClr val="000000"/>
          </a:solidFill>
          <a:latin typeface="Arial"/>
        </a:defRPr>
      </a:lvl5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>
          <a:xfrm>
            <a:off x="476250" y="962025"/>
            <a:ext cx="7773987" cy="1470025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r>
              <a:rPr dirty="0" err="1"/>
              <a:t>развлекательно</a:t>
            </a:r>
            <a:r>
              <a:rPr/>
              <a:t> - тематический</a:t>
            </a:r>
          </a:p>
          <a:p>
            <a:pPr lvl="0"/>
            <a:endParaRPr/>
          </a:p>
          <a:p>
            <a:pPr lvl="0"/>
            <a:r>
              <a:rPr/>
              <a:t>проект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endParaRPr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0" y="-44450"/>
            <a:ext cx="9168025" cy="69024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14646" y="857232"/>
            <a:ext cx="5929354" cy="785818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lvl="0" indent="0" algn="ctr">
              <a:lnSpc>
                <a:spcPct val="100000"/>
              </a:lnSpc>
              <a:buNone/>
            </a:pPr>
            <a:r>
              <a:rPr sz="2400" b="0" i="0" u="none" strike="noStrike" baseline="0">
                <a:solidFill>
                  <a:srgbClr val="002AB0"/>
                </a:solidFill>
                <a:latin typeface="Adventure" pitchFamily="2" charset="0"/>
              </a:rPr>
              <a:t>развлекательно - тематический</a:t>
            </a:r>
          </a:p>
          <a:p>
            <a:pPr marL="0" lvl="0" indent="0" algn="ctr">
              <a:lnSpc>
                <a:spcPct val="100000"/>
              </a:lnSpc>
              <a:buNone/>
            </a:pPr>
            <a:r>
              <a:rPr sz="2400" b="0" i="0" u="none" strike="noStrike" baseline="0">
                <a:solidFill>
                  <a:srgbClr val="002AB0"/>
                </a:solidFill>
                <a:latin typeface="Adventure" pitchFamily="2" charset="0"/>
              </a:rPr>
              <a:t>проект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1714488"/>
            <a:ext cx="914400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extrusionH="57150"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sz="8000" b="1" i="0" u="none" strike="noStrike" cap="all" spc="0" baseline="0">
                <a:ln>
                  <a:solidFill>
                    <a:srgbClr val="00B0F0"/>
                  </a:solidFill>
                </a:ln>
                <a:solidFill>
                  <a:srgbClr val="532EBC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metist " pitchFamily="2" charset="0"/>
              </a:rPr>
              <a:t>" 8 сказочных </a:t>
            </a:r>
            <a:endParaRPr lang="ru-RU" sz="8000" b="1" i="0" u="none" strike="noStrike" cap="all" spc="0" baseline="0" dirty="0" smtClean="0">
              <a:ln>
                <a:solidFill>
                  <a:srgbClr val="00B0F0"/>
                </a:solidFill>
              </a:ln>
              <a:solidFill>
                <a:srgbClr val="532EBC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metist " pitchFamily="2" charset="0"/>
            </a:endParaRPr>
          </a:p>
          <a:p>
            <a:pPr algn="ctr"/>
            <a:r>
              <a:rPr sz="8000" b="1" i="0" u="none" strike="noStrike" cap="all" spc="0" baseline="0" smtClean="0">
                <a:ln>
                  <a:solidFill>
                    <a:srgbClr val="00B0F0"/>
                  </a:solidFill>
                </a:ln>
                <a:solidFill>
                  <a:srgbClr val="532EBC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metist " pitchFamily="2" charset="0"/>
              </a:rPr>
              <a:t>мгновений </a:t>
            </a:r>
            <a:r>
              <a:rPr sz="8000" b="1" i="0" u="none" strike="noStrike" cap="all" spc="0" baseline="0">
                <a:ln>
                  <a:solidFill>
                    <a:srgbClr val="00B0F0"/>
                  </a:solidFill>
                </a:ln>
                <a:solidFill>
                  <a:srgbClr val="532EBC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metist " pitchFamily="2" charset="0"/>
              </a:rPr>
              <a:t>"</a:t>
            </a:r>
            <a:endParaRPr lang="ru-RU" sz="8000" b="1" cap="all" spc="0" dirty="0">
              <a:ln>
                <a:solidFill>
                  <a:srgbClr val="00B0F0"/>
                </a:solidFill>
              </a:ln>
              <a:solidFill>
                <a:srgbClr val="532EBC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0100" y="0"/>
            <a:ext cx="74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МБДОУ «Детский сад № 96»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228184" y="4214818"/>
            <a:ext cx="270153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Составитель: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Тетерина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Екатерина Викторовна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555776" y="6211669"/>
            <a:ext cx="43577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Каменск-Уральский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Лето 2015г.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endParaRPr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46037"/>
            <a:ext cx="9205381" cy="690403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32012" y="1177925"/>
            <a:ext cx="4759325" cy="1585912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214282" y="214290"/>
            <a:ext cx="8572560" cy="127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lvl="0" indent="0" algn="l">
              <a:lnSpc>
                <a:spcPct val="100000"/>
              </a:lnSpc>
              <a:buNone/>
            </a:pPr>
            <a:r>
              <a:rPr sz="3600" b="0" i="0" u="none" strike="noStrike" baseline="0">
                <a:solidFill>
                  <a:srgbClr val="002AB0"/>
                </a:solidFill>
                <a:latin typeface="Advokat Modern" pitchFamily="2" charset="0"/>
              </a:rPr>
              <a:t>вид проект: </a:t>
            </a:r>
            <a:r>
              <a:rPr sz="2800" b="0" i="0" u="none" strike="noStrike" baseline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развлекательно - тематический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4282" y="1428736"/>
            <a:ext cx="9144000" cy="1271587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lvl="0" indent="0" algn="l">
              <a:lnSpc>
                <a:spcPct val="100000"/>
              </a:lnSpc>
              <a:buNone/>
            </a:pPr>
            <a:r>
              <a:rPr sz="3600" b="0" i="0" u="none" strike="noStrike" baseline="0">
                <a:solidFill>
                  <a:srgbClr val="002AB0"/>
                </a:solidFill>
                <a:latin typeface="Advokat Modern" pitchFamily="2" charset="0"/>
              </a:rPr>
              <a:t>учасники  пректа:</a:t>
            </a:r>
          </a:p>
          <a:p>
            <a:pPr marL="0" lvl="0" indent="0" algn="l">
              <a:lnSpc>
                <a:spcPct val="100000"/>
              </a:lnSpc>
              <a:buNone/>
            </a:pPr>
            <a:r>
              <a:rPr sz="2800" b="0" i="0" u="none" strike="noStrike" baseline="0">
                <a:solidFill>
                  <a:srgbClr val="000000"/>
                </a:solidFill>
                <a:latin typeface="Arial"/>
              </a:rPr>
              <a:t>-</a:t>
            </a:r>
            <a:r>
              <a:rPr sz="1800" b="0" i="0" u="none" strike="noStrike" baseline="0">
                <a:solidFill>
                  <a:srgbClr val="000000"/>
                </a:solidFill>
                <a:latin typeface="Arial"/>
              </a:rPr>
              <a:t> </a:t>
            </a:r>
            <a:r>
              <a:rPr sz="2800" b="0" i="0" u="none" strike="noStrike" baseline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воспитатели групп</a:t>
            </a:r>
          </a:p>
          <a:p>
            <a:pPr marL="0" lvl="0" indent="0" algn="l">
              <a:lnSpc>
                <a:spcPct val="100000"/>
              </a:lnSpc>
              <a:buNone/>
            </a:pPr>
            <a:r>
              <a:rPr sz="2800" b="0" i="0" u="none" strike="noStrike" baseline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дети средней группы </a:t>
            </a:r>
            <a:r>
              <a:rPr sz="2000" b="0" i="0" u="none" strike="noStrike" baseline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(желательно учавствуют 2-3 группы)</a:t>
            </a:r>
          </a:p>
          <a:p>
            <a:pPr marL="0" lvl="0" indent="0" algn="l">
              <a:lnSpc>
                <a:spcPct val="100000"/>
              </a:lnSpc>
              <a:buNone/>
            </a:pPr>
            <a:r>
              <a:rPr sz="2800" b="0" i="0" u="none" strike="noStrike" baseline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родители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43240" y="3863974"/>
            <a:ext cx="5026035" cy="1708165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lvl="0" indent="0" algn="l">
              <a:lnSpc>
                <a:spcPct val="100000"/>
              </a:lnSpc>
              <a:buNone/>
            </a:pPr>
            <a:r>
              <a:rPr sz="3600" b="0" i="0" u="none" strike="noStrike" baseline="0">
                <a:solidFill>
                  <a:srgbClr val="002AB0"/>
                </a:solidFill>
                <a:latin typeface="Advokat Modern" pitchFamily="2" charset="0"/>
              </a:rPr>
              <a:t>сроки реализации: </a:t>
            </a:r>
          </a:p>
          <a:p>
            <a:pPr marL="0" lvl="0" indent="0" algn="l">
              <a:lnSpc>
                <a:spcPct val="100000"/>
              </a:lnSpc>
              <a:buNone/>
            </a:pPr>
            <a:r>
              <a:rPr sz="2800" b="0" i="0" u="none" strike="noStrike" baseline="0">
                <a:solidFill>
                  <a:srgbClr val="000000"/>
                </a:solidFill>
                <a:latin typeface="Arial"/>
              </a:rPr>
              <a:t>- </a:t>
            </a:r>
            <a:r>
              <a:rPr sz="2800" b="0" i="0" u="none" strike="noStrike" baseline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 1 июня по 30 июня</a:t>
            </a:r>
          </a:p>
          <a:p>
            <a:pPr marL="0" lvl="0" indent="0" algn="l">
              <a:lnSpc>
                <a:spcPct val="100000"/>
              </a:lnSpc>
              <a:buNone/>
            </a:pPr>
            <a:r>
              <a:rPr sz="2800" b="0" i="0" u="none" strike="noStrike" baseline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с 1 августа по 31 августа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endParaRPr/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endParaRPr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57679" y="-9525"/>
            <a:ext cx="9205381" cy="69040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5720" y="357166"/>
            <a:ext cx="8501122" cy="6286544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lvl="0" indent="0" algn="l">
              <a:lnSpc>
                <a:spcPct val="100000"/>
              </a:lnSpc>
              <a:buNone/>
            </a:pPr>
            <a:r>
              <a:rPr sz="3600" b="0" i="0" u="none" strike="noStrike" baseline="0" dirty="0">
                <a:solidFill>
                  <a:srgbClr val="002AB0"/>
                </a:solidFill>
                <a:latin typeface="Advokat Modern" pitchFamily="2" charset="0"/>
              </a:rPr>
              <a:t>АКТУАЛЬНОСТЬ</a:t>
            </a:r>
            <a:r>
              <a:rPr sz="3600" b="0" i="0" u="none" strike="noStrike" baseline="0" dirty="0" smtClean="0">
                <a:solidFill>
                  <a:srgbClr val="002AB0"/>
                </a:solidFill>
                <a:latin typeface="Advokat Modern" pitchFamily="2" charset="0"/>
              </a:rPr>
              <a:t>:</a:t>
            </a:r>
            <a:endParaRPr lang="ru-RU" sz="3600" b="0" i="0" u="none" strike="noStrike" baseline="0" dirty="0" smtClean="0">
              <a:solidFill>
                <a:srgbClr val="002AB0"/>
              </a:solidFill>
              <a:latin typeface="Advokat Modern" pitchFamily="2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Лето - благоприятное время для сохранения и укрепления здоровья детей, создание условий для их полноценного все стороннего психологического и физического развития. Растущий и развивающийся организм очень чувствителен к воздействию различных факторов окружающей среды. Поэтому летний период является наиболее благоприятным для проведения оздоровительной и воспитательной - развивающей работы с дошкольниками. При этом особое значение имеет организация разных форм отдыха детей.</a:t>
            </a:r>
          </a:p>
          <a:p>
            <a:r>
              <a:rPr lang="ru-RU" sz="3600" dirty="0" smtClean="0"/>
              <a:t> </a:t>
            </a:r>
          </a:p>
          <a:p>
            <a:pPr marL="0" lvl="0" indent="0" algn="l">
              <a:lnSpc>
                <a:spcPct val="100000"/>
              </a:lnSpc>
              <a:buNone/>
            </a:pPr>
            <a:endParaRPr lang="ru-RU" sz="3600" b="0" i="0" u="none" strike="noStrike" baseline="0" dirty="0" smtClean="0">
              <a:solidFill>
                <a:srgbClr val="002AB0"/>
              </a:solidFill>
              <a:latin typeface="Advokat Modern" pitchFamily="2" charset="0"/>
            </a:endParaRPr>
          </a:p>
          <a:p>
            <a:pPr marL="0" lvl="0" indent="0" algn="l">
              <a:lnSpc>
                <a:spcPct val="100000"/>
              </a:lnSpc>
              <a:buNone/>
            </a:pPr>
            <a:endParaRPr lang="ru-RU" sz="3600" b="0" i="0" u="none" strike="noStrike" baseline="0" dirty="0" smtClean="0">
              <a:solidFill>
                <a:srgbClr val="002AB0"/>
              </a:solidFill>
              <a:latin typeface="Advokat Modern" pitchFamily="2" charset="0"/>
            </a:endParaRPr>
          </a:p>
          <a:p>
            <a:pPr marL="0" lvl="0" indent="0" algn="l">
              <a:lnSpc>
                <a:spcPct val="100000"/>
              </a:lnSpc>
              <a:buNone/>
            </a:pPr>
            <a:endParaRPr lang="ru-RU" sz="3600" dirty="0" smtClean="0">
              <a:solidFill>
                <a:srgbClr val="002AB0"/>
              </a:solidFill>
              <a:latin typeface="Advokat Modern" pitchFamily="2" charset="0"/>
            </a:endParaRPr>
          </a:p>
          <a:p>
            <a:pPr marL="0" lvl="0" indent="0" algn="l">
              <a:lnSpc>
                <a:spcPct val="100000"/>
              </a:lnSpc>
              <a:buNone/>
            </a:pPr>
            <a:r>
              <a:rPr sz="1800" b="0" i="0" u="none" strike="noStrike" baseline="0" dirty="0" smtClean="0">
                <a:solidFill>
                  <a:srgbClr val="000000"/>
                </a:solidFill>
                <a:latin typeface="Arial"/>
              </a:rPr>
              <a:t> </a:t>
            </a:r>
            <a:endParaRPr lang="ru-RU" sz="1800" b="0" i="0" u="none" strike="noStrike" baseline="0" dirty="0" smtClean="0">
              <a:solidFill>
                <a:srgbClr val="000000"/>
              </a:solidFill>
              <a:latin typeface="Arial"/>
            </a:endParaRPr>
          </a:p>
          <a:p>
            <a:pPr marL="0" lvl="0" indent="0" algn="l">
              <a:lnSpc>
                <a:spcPct val="100000"/>
              </a:lnSpc>
              <a:buNone/>
            </a:pPr>
            <a:endParaRPr lang="ru-RU" sz="800" b="0" i="0" u="none" strike="noStrike" baseline="0" dirty="0" smtClean="0">
              <a:solidFill>
                <a:srgbClr val="000000"/>
              </a:solidFill>
              <a:latin typeface="Arial"/>
            </a:endParaRPr>
          </a:p>
          <a:p>
            <a:pPr marL="0" lvl="0" indent="0" algn="l">
              <a:lnSpc>
                <a:spcPct val="100000"/>
              </a:lnSpc>
              <a:buNone/>
            </a:pPr>
            <a:endParaRPr lang="ru-RU" sz="800" dirty="0" smtClean="0">
              <a:solidFill>
                <a:srgbClr val="000000"/>
              </a:solidFill>
              <a:latin typeface="Arial"/>
            </a:endParaRPr>
          </a:p>
          <a:p>
            <a:pPr marL="0" lvl="0" indent="0" algn="l">
              <a:lnSpc>
                <a:spcPct val="100000"/>
              </a:lnSpc>
              <a:buNone/>
            </a:pPr>
            <a:endParaRPr lang="ru-RU" sz="800" b="0" i="0" u="none" strike="noStrike" baseline="0" dirty="0" smtClean="0">
              <a:solidFill>
                <a:srgbClr val="000000"/>
              </a:solidFill>
              <a:latin typeface="Arial"/>
            </a:endParaRPr>
          </a:p>
          <a:p>
            <a:pPr marL="0" lvl="0" indent="0" algn="l">
              <a:lnSpc>
                <a:spcPct val="100000"/>
              </a:lnSpc>
              <a:buNone/>
            </a:pPr>
            <a:endParaRPr lang="ru-RU" sz="800" dirty="0" smtClean="0">
              <a:solidFill>
                <a:srgbClr val="000000"/>
              </a:solidFill>
              <a:latin typeface="Arial"/>
            </a:endParaRPr>
          </a:p>
          <a:p>
            <a:pPr marL="0" lvl="0" indent="0" algn="l">
              <a:lnSpc>
                <a:spcPct val="100000"/>
              </a:lnSpc>
              <a:buNone/>
            </a:pPr>
            <a:endParaRPr lang="ru-RU" sz="800" b="0" i="0" u="none" strike="noStrike" baseline="0" dirty="0" smtClean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>
          <a:xfrm>
            <a:off x="566737" y="78105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endParaRPr/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endParaRPr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57679" y="-9525"/>
            <a:ext cx="9205381" cy="69040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01850" y="1893887"/>
            <a:ext cx="4759325" cy="1585913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214282" y="285728"/>
            <a:ext cx="8501122" cy="211455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lvl="0" indent="0" algn="l">
              <a:lnSpc>
                <a:spcPct val="100000"/>
              </a:lnSpc>
              <a:buNone/>
            </a:pPr>
            <a:r>
              <a:rPr sz="3600" b="0" i="0" u="none" strike="noStrike" baseline="0" dirty="0">
                <a:solidFill>
                  <a:srgbClr val="002AB0"/>
                </a:solidFill>
                <a:latin typeface="Advokat Modern" pitchFamily="2" charset="0"/>
              </a:rPr>
              <a:t>ЦЕЛЬ ПРОЕКТА</a:t>
            </a:r>
            <a:r>
              <a:rPr sz="3600" b="0" i="0" u="none" strike="noStrike" baseline="0" dirty="0" smtClean="0">
                <a:solidFill>
                  <a:srgbClr val="002AB0"/>
                </a:solidFill>
                <a:latin typeface="Advokat Modern" pitchFamily="2" charset="0"/>
              </a:rPr>
              <a:t>:</a:t>
            </a:r>
            <a:endParaRPr lang="ru-RU" sz="3600" b="0" i="0" u="none" strike="noStrike" baseline="0" dirty="0" smtClean="0">
              <a:solidFill>
                <a:srgbClr val="002AB0"/>
              </a:solidFill>
              <a:latin typeface="Advokat Modern" pitchFamily="2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оптимальных условий для сохранения и укрепления физического и психологического здоровья воспитанников ДОУ и обеспечение каждому ребёнку возможность  содержательно  прожить  летний период.</a:t>
            </a:r>
          </a:p>
          <a:p>
            <a:pPr marL="0" lvl="0" indent="0" algn="l">
              <a:lnSpc>
                <a:spcPct val="100000"/>
              </a:lnSpc>
              <a:buNone/>
            </a:pPr>
            <a:endParaRPr lang="ru-RU" sz="3600" b="0" i="0" u="none" strike="noStrike" baseline="0" dirty="0" smtClean="0">
              <a:solidFill>
                <a:srgbClr val="002AB0"/>
              </a:solidFill>
              <a:latin typeface="Advokat Modern" pitchFamily="2" charset="0"/>
            </a:endParaRPr>
          </a:p>
          <a:p>
            <a:pPr marL="0" lvl="0" indent="0" algn="l">
              <a:lnSpc>
                <a:spcPct val="100000"/>
              </a:lnSpc>
              <a:buNone/>
            </a:pPr>
            <a:r>
              <a:rPr sz="2400" b="0" i="0" u="none" strike="noStrike" baseline="0" dirty="0" smtClean="0">
                <a:solidFill>
                  <a:srgbClr val="000000"/>
                </a:solidFill>
                <a:latin typeface="Arial"/>
              </a:rPr>
              <a:t> </a:t>
            </a:r>
            <a:endParaRPr sz="2400" b="0" i="0" u="none" strike="noStrike" baseline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5984" y="2500306"/>
            <a:ext cx="6643734" cy="3286148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marL="0" lvl="0" indent="0" algn="l">
              <a:lnSpc>
                <a:spcPct val="100000"/>
              </a:lnSpc>
              <a:buNone/>
            </a:pPr>
            <a:r>
              <a:rPr sz="3600" b="0" i="0" u="none" strike="noStrike" baseline="0" dirty="0">
                <a:solidFill>
                  <a:srgbClr val="002AB0"/>
                </a:solidFill>
                <a:latin typeface="Advokat Modern" pitchFamily="2" charset="0"/>
              </a:rPr>
              <a:t>ЗАДАЧИ ПРОЕКТА: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Создавать условия для игровой деятельности детей в группе и на прогулке 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Развивать познавательный интерес, формировать навыки  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Развивать способности детей в различных видах художественно эстетической деятельности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Формировать интерес к русским сказкам и мультфильмам 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Вовлекать детей и родителей в ролевое участие при проведении мероприятий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lvl="0" indent="0" algn="l">
              <a:lnSpc>
                <a:spcPct val="100000"/>
              </a:lnSpc>
              <a:buNone/>
            </a:pPr>
            <a:endParaRPr sz="2400" b="0" i="0" u="none" strike="noStrike" baseline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endParaRPr/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endParaRPr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05381" cy="69040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32012" y="1177925"/>
            <a:ext cx="4759325" cy="1585912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endParaRPr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4282" y="214290"/>
            <a:ext cx="8715436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i="0" u="none" strike="noStrike" cap="none" normalizeH="0" baseline="0" dirty="0" smtClean="0">
                <a:ln>
                  <a:noFill/>
                </a:ln>
                <a:solidFill>
                  <a:srgbClr val="002AB0"/>
                </a:solidFill>
                <a:effectLst/>
                <a:latin typeface="Advokat Modern" pitchFamily="2" charset="0"/>
                <a:ea typeface="Times New Roman" pitchFamily="18" charset="0"/>
                <a:cs typeface="Times New Roman" pitchFamily="18" charset="0"/>
              </a:rPr>
              <a:t>Предполагаемые итоги реализации проекта:</a:t>
            </a:r>
            <a:endParaRPr kumimoji="0" lang="ru-RU" sz="3600" i="0" u="none" strike="noStrike" cap="none" normalizeH="0" baseline="0" dirty="0" smtClean="0">
              <a:ln>
                <a:noFill/>
              </a:ln>
              <a:solidFill>
                <a:srgbClr val="002AB0"/>
              </a:solidFill>
              <a:effectLst/>
              <a:latin typeface="Advokat Modern" pitchFamily="2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Улучшение состояния физического и психического здоровья дошкольников.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Повышение сопротивляемости организма ребенка к вирусным и простудным заболеваниям, снижение уровня заболеваемости.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у детей познавательной активности, творческих способностей, коммуникативных навыков.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Привитие детям 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любви к Российскому мультипликационному миру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Приобретение новых знаний и впечатлений об окружающем мире.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Оптимизация сотрудничества с родителями. Обогащать знания родителей о средствах закаливания.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Повышение профессионального мастерства педагога.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Овладение современными образовательными технологиями.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endParaRPr/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endParaRPr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57679" y="-9525"/>
            <a:ext cx="9205381" cy="69040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32012" y="1177925"/>
            <a:ext cx="4759325" cy="1585912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endParaRPr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214290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400" i="0" u="none" strike="noStrike" cap="none" normalizeH="0" baseline="0" dirty="0" smtClean="0">
                <a:ln>
                  <a:noFill/>
                </a:ln>
                <a:solidFill>
                  <a:srgbClr val="002AB0"/>
                </a:solidFill>
                <a:effectLst/>
                <a:latin typeface="Advokat Modern" pitchFamily="2" charset="0"/>
                <a:ea typeface="Times New Roman" pitchFamily="18" charset="0"/>
                <a:cs typeface="Times New Roman" pitchFamily="18" charset="0"/>
              </a:rPr>
              <a:t>Разработка проекта: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Довести до участников проекта важность данной проблемы.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Подобрать методическую, научно-популярную, художественную литературу, иллюстративный материал по данной теме.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Подобрать материалы, игрушки, атрибуты для игровой и проектной деятельности.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Подобрать материал для изобразительной и продуктивной деятельности детей.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Составить перспективный план мероприятий.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400" i="0" u="none" strike="noStrike" cap="none" normalizeH="0" baseline="0" dirty="0" smtClean="0">
                <a:ln>
                  <a:noFill/>
                </a:ln>
                <a:solidFill>
                  <a:srgbClr val="002AB0"/>
                </a:solidFill>
                <a:effectLst/>
                <a:latin typeface="Advokat Modern" pitchFamily="2" charset="0"/>
                <a:ea typeface="Times New Roman" pitchFamily="18" charset="0"/>
                <a:cs typeface="Times New Roman" pitchFamily="18" charset="0"/>
              </a:rPr>
              <a:t>Реализация проекта: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Подготовительный этап - Май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условий для всестороннего развития детей (санитарно-гигиенические условия, условия для физического, познавательного, экологического развития, для развития изобразительного творчества и реализации трудовой деятельности).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Подбор материала для дидактических, спортивных игр и упражнений, досугов для проведения активного отдыха детей.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Оформление игрового участка к летнему сезону.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Инструктаж детей по предупреждению травматизма в играх со спортивным оборудованием.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Информационный стенд: «На пороге лето».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Основной этап – июнь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endParaRPr/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endParaRPr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57679" y="-9525"/>
            <a:ext cx="9205381" cy="69040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32012" y="1177925"/>
            <a:ext cx="4759325" cy="1585912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endParaRPr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1071546"/>
          <a:ext cx="8429684" cy="5429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260"/>
                <a:gridCol w="2106326"/>
                <a:gridCol w="5072098"/>
              </a:tblGrid>
              <a:tr h="603254">
                <a:tc>
                  <a:txBody>
                    <a:bodyPr/>
                    <a:lstStyle/>
                    <a:p>
                      <a:pPr algn="ctr"/>
                      <a:r>
                        <a:rPr lang="ru-RU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Месяц 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Неделя 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Тематика 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3254">
                <a:tc rowSpan="4"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июнь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 неделя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«Каникулы Банифация»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325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2 неделя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«Школа Буратино»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325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3 неделя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«Бал для Золушки»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325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4 неделя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«Три Богатыря»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3254">
                <a:tc rowSpan="4"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август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 неделя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«В гостях у Мойдодыра»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325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2 неделя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«Страна Алисиных чудес»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325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3неделя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«Тайна острова сокровищ»</a:t>
                      </a:r>
                    </a:p>
                  </a:txBody>
                  <a:tcPr/>
                </a:tc>
              </a:tr>
              <a:tr h="60325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4 неделя</a:t>
                      </a:r>
                      <a:endParaRPr lang="ru-RU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«Приключение попугая Кеши»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14348" y="214290"/>
            <a:ext cx="7715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002AB0"/>
                </a:solidFill>
                <a:latin typeface="Advokat Modern" pitchFamily="2" charset="0"/>
              </a:rPr>
              <a:t>Тематический план по месяцам </a:t>
            </a:r>
            <a:endParaRPr lang="ru-RU" sz="3600" dirty="0">
              <a:solidFill>
                <a:srgbClr val="002AB0"/>
              </a:solidFill>
              <a:latin typeface="Advokat Modern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endParaRPr/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endParaRPr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57679" y="-9525"/>
            <a:ext cx="9205381" cy="69040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32012" y="1177925"/>
            <a:ext cx="4759325" cy="1585912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endParaRPr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42852"/>
            <a:ext cx="893225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i="0" u="none" strike="noStrike" cap="none" normalizeH="0" baseline="0" dirty="0" smtClean="0">
                <a:ln>
                  <a:noFill/>
                </a:ln>
                <a:solidFill>
                  <a:srgbClr val="002AB0"/>
                </a:solidFill>
                <a:effectLst/>
                <a:latin typeface="Advokat Modern" pitchFamily="2" charset="0"/>
                <a:ea typeface="Times New Roman" pitchFamily="18" charset="0"/>
                <a:cs typeface="Arial" pitchFamily="34" charset="0"/>
              </a:rPr>
              <a:t>Организация физкультурно-оздоровительной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i="0" u="none" strike="noStrike" cap="none" normalizeH="0" baseline="0" dirty="0" smtClean="0">
                <a:ln>
                  <a:noFill/>
                </a:ln>
                <a:solidFill>
                  <a:srgbClr val="002AB0"/>
                </a:solidFill>
                <a:effectLst/>
                <a:latin typeface="Advokat Modern" pitchFamily="2" charset="0"/>
                <a:ea typeface="Times New Roman" pitchFamily="18" charset="0"/>
                <a:cs typeface="Arial" pitchFamily="34" charset="0"/>
              </a:rPr>
              <a:t>работы с детьми</a:t>
            </a:r>
            <a:endParaRPr kumimoji="0" lang="ru-RU" sz="3600" i="0" u="none" strike="noStrike" cap="none" normalizeH="0" baseline="0" dirty="0" smtClean="0">
              <a:ln>
                <a:noFill/>
              </a:ln>
              <a:solidFill>
                <a:srgbClr val="002AB0"/>
              </a:solidFill>
              <a:effectLst/>
              <a:latin typeface="Advokat Modern" pitchFamily="2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42844" y="1428736"/>
          <a:ext cx="8786874" cy="487810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066652"/>
                <a:gridCol w="2686895"/>
                <a:gridCol w="2033327"/>
              </a:tblGrid>
              <a:tr h="146845"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/>
                        <a:t>Содержание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/>
                        <a:t>Время проведения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/>
                        <a:t>Ответственный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146845">
                <a:tc gridSpan="3"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i="1" dirty="0"/>
                        <a:t>Оптимизация режима</a:t>
                      </a:r>
                      <a:endParaRPr lang="ru-RU" sz="14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4850"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Переход на режим в соответствии с тёплым периодом года (прогулка 4-5 часов, сон 3 часа, занятия </a:t>
                      </a:r>
                      <a:r>
                        <a:rPr lang="ru-RU" sz="1400" dirty="0" smtClean="0"/>
                        <a:t>на свежем </a:t>
                      </a:r>
                      <a:r>
                        <a:rPr lang="ru-RU" sz="1400" dirty="0"/>
                        <a:t>воздухе)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ежедневно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/>
                        <a:t>Воспитатель 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146845">
                <a:tc gridSpan="3"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i="1" dirty="0"/>
                        <a:t>Организация двигательного режима</a:t>
                      </a:r>
                      <a:endParaRPr lang="ru-RU" sz="14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5268"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Утренняя зарядка (на воздухе)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Ежедневно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Воспитатель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207330"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/>
                        <a:t>Гимнастика пробуждения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Ежедн. После дневного сна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Воспитатель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199392"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/>
                        <a:t>Физкультурные занятия на улице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3 раза в неделю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/>
                        <a:t>Воспитатель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440534"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Игры с мячом, развитие умения действовать с предметами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ежедневно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воспитатель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179548"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/>
                        <a:t>Подвижные игры на прогулке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ежедневно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воспитатель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171610"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/>
                        <a:t>Спортивные досуги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Согласно тематическому плану</a:t>
                      </a:r>
                      <a:endParaRPr lang="ru-RU" sz="1400" dirty="0"/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воспитатель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146845">
                <a:tc gridSpan="3"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i="1" dirty="0"/>
                        <a:t>Закаливание</a:t>
                      </a:r>
                      <a:endParaRPr lang="ru-RU" sz="14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3996"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/>
                        <a:t>Воздушные ванны (в облегченной одежде)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ежедневно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воспитатель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146845"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/>
                        <a:t>Прогулка на воздухе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/>
                        <a:t>ежедневно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воспитатель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248450"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/>
                        <a:t>Хождение босиком по дорожке здоровья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/>
                        <a:t>ежедневно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воспитатель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240512"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/>
                        <a:t>Игры с водой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/>
                        <a:t>Во время прогулки и на занятиях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воспитатель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146845">
                <a:tc gridSpan="3"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i="1" dirty="0"/>
                        <a:t>Коррекционная работа</a:t>
                      </a:r>
                      <a:endParaRPr lang="ru-RU" sz="14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7842"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Гимнастика после дневного сна (коррекция осанки и плоскостопия)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ежедневно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воспитатель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293690"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/>
                        <a:t>Пальчиковая гимнастика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/>
                        <a:t>2-3 раза в неделю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12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/>
                        <a:t>воспитатель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6286" marR="36286" marT="0" marB="0"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endParaRPr/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pPr lvl="0"/>
            <a:endParaRPr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57679" y="-9525"/>
            <a:ext cx="9205381" cy="69040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32012" y="1177925"/>
            <a:ext cx="4759325" cy="1585912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endParaRPr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2844" y="214290"/>
          <a:ext cx="8858312" cy="638776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6500858"/>
                <a:gridCol w="714380"/>
                <a:gridCol w="1643074"/>
              </a:tblGrid>
              <a:tr h="181556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AB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Консультации для родителей</a:t>
                      </a:r>
                      <a:endParaRPr lang="ru-RU" sz="1800" b="1" dirty="0">
                        <a:solidFill>
                          <a:srgbClr val="002AB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23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i="1" dirty="0" smtClean="0"/>
                        <a:t>Мероприятия </a:t>
                      </a:r>
                      <a:endParaRPr lang="ru-RU" sz="1600" b="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/>
                        <a:t>Срок </a:t>
                      </a:r>
                      <a:endParaRPr lang="ru-RU" sz="1600" b="0" i="1" dirty="0"/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/>
                        <a:t>Ответственные </a:t>
                      </a:r>
                      <a:endParaRPr lang="ru-RU" sz="1600" b="0" i="1" dirty="0"/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272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«Закаливание в домашних условиях»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август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272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«Здоровый образ жизни формируется в семье»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август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272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«Читаем вместе с детьми».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июнь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272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«Развиваем воображение»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август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272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«Развивающие игры в домашних условиях»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июнь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272333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«Формирование у детей привычки к здоровому образу жизни». </a:t>
                      </a:r>
                      <a:endParaRPr lang="ru-RU" sz="1400" dirty="0"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июнь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272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«Речевой этикет и вежливость»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июнь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313183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«Здоровье и физическое здоровье дошкольников»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июнь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272333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«Развитие физических качеств у детей»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июнь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81556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AB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Ширмы для родителей</a:t>
                      </a:r>
                      <a:endParaRPr lang="ru-RU" sz="1800" b="1" dirty="0">
                        <a:solidFill>
                          <a:srgbClr val="002AB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2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Физ.оборудование 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своими руками».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июнь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313183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«Профилактика нарушений осанки и плоскостопия у дошкольников»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июнь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272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«Экспериментирование на прогулке»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август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181556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AB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Информация в уголок для родителей</a:t>
                      </a:r>
                      <a:endParaRPr lang="ru-RU" sz="1800" b="1" dirty="0">
                        <a:solidFill>
                          <a:srgbClr val="002AB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49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Задание: Подобрать родителям литературу о профилактике здоровья, о пропаганде вредных привычек.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август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272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«Первые трудовые поручения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июнь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272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Задание: Книги своими руками «Придумаем сказку».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июнь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2916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Задание: Оформление альбомов: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«Путешествие в страну здоровья»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август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272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Советы: Как увлечь ребенка дома?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август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272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«Делайте с нами»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июнь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Воспитатель 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017" marR="32017" marT="0" marB="0"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2961</TotalTime>
  <Words>806</Words>
  <Application>Microsoft Office PowerPoint</Application>
  <PresentationFormat>Экран (4:3)</PresentationFormat>
  <Paragraphs>196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Default Design</vt:lpstr>
      <vt:lpstr>развлекательно - тематический  проект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развлекательно - тематический  проект</dc:title>
  <cp:lastModifiedBy>катенок</cp:lastModifiedBy>
  <cp:revision>193</cp:revision>
  <dcterms:modified xsi:type="dcterms:W3CDTF">2018-03-21T10:11:58Z</dcterms:modified>
</cp:coreProperties>
</file>