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87" r:id="rId2"/>
    <p:sldId id="289" r:id="rId3"/>
    <p:sldId id="277" r:id="rId4"/>
    <p:sldId id="256" r:id="rId5"/>
    <p:sldId id="257" r:id="rId6"/>
    <p:sldId id="258" r:id="rId7"/>
    <p:sldId id="260" r:id="rId8"/>
    <p:sldId id="261" r:id="rId9"/>
    <p:sldId id="262" r:id="rId10"/>
    <p:sldId id="279" r:id="rId11"/>
    <p:sldId id="280" r:id="rId12"/>
    <p:sldId id="278" r:id="rId13"/>
    <p:sldId id="281" r:id="rId14"/>
    <p:sldId id="282" r:id="rId15"/>
    <p:sldId id="284" r:id="rId16"/>
    <p:sldId id="291" r:id="rId17"/>
    <p:sldId id="292" r:id="rId18"/>
    <p:sldId id="293" r:id="rId19"/>
    <p:sldId id="294" r:id="rId20"/>
    <p:sldId id="295" r:id="rId21"/>
    <p:sldId id="299" r:id="rId22"/>
    <p:sldId id="300" r:id="rId23"/>
    <p:sldId id="301" r:id="rId24"/>
    <p:sldId id="296" r:id="rId25"/>
    <p:sldId id="297" r:id="rId26"/>
    <p:sldId id="302" r:id="rId27"/>
    <p:sldId id="288" r:id="rId28"/>
    <p:sldId id="290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9900CC"/>
    <a:srgbClr val="AC75D5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398" autoAdjust="0"/>
    <p:restoredTop sz="94721" autoAdjust="0"/>
  </p:normalViewPr>
  <p:slideViewPr>
    <p:cSldViewPr>
      <p:cViewPr>
        <p:scale>
          <a:sx n="78" d="100"/>
          <a:sy n="78" d="100"/>
        </p:scale>
        <p:origin x="-774" y="-42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57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C5625-194B-4BE4-BF5D-755B2A46A62E}" type="datetimeFigureOut">
              <a:rPr lang="ru-RU" smtClean="0"/>
              <a:pPr/>
              <a:t>19.3.18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338C7-A5B9-4C68-AF08-4138E9D3B3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67BE-6435-49A1-9932-DFBA2A4E2A45}" type="datetimeFigureOut">
              <a:rPr lang="ru-RU" smtClean="0"/>
              <a:pPr/>
              <a:t>19.3.18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289E-2C3C-4D07-A571-1184982D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67BE-6435-49A1-9932-DFBA2A4E2A45}" type="datetimeFigureOut">
              <a:rPr lang="ru-RU" smtClean="0"/>
              <a:pPr/>
              <a:t>19.3.18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289E-2C3C-4D07-A571-1184982D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67BE-6435-49A1-9932-DFBA2A4E2A45}" type="datetimeFigureOut">
              <a:rPr lang="ru-RU" smtClean="0"/>
              <a:pPr/>
              <a:t>19.3.18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289E-2C3C-4D07-A571-1184982D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67BE-6435-49A1-9932-DFBA2A4E2A45}" type="datetimeFigureOut">
              <a:rPr lang="ru-RU" smtClean="0"/>
              <a:pPr/>
              <a:t>19.3.18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289E-2C3C-4D07-A571-1184982D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67BE-6435-49A1-9932-DFBA2A4E2A45}" type="datetimeFigureOut">
              <a:rPr lang="ru-RU" smtClean="0"/>
              <a:pPr/>
              <a:t>19.3.18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289E-2C3C-4D07-A571-1184982D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67BE-6435-49A1-9932-DFBA2A4E2A45}" type="datetimeFigureOut">
              <a:rPr lang="ru-RU" smtClean="0"/>
              <a:pPr/>
              <a:t>19.3.18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289E-2C3C-4D07-A571-1184982D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67BE-6435-49A1-9932-DFBA2A4E2A45}" type="datetimeFigureOut">
              <a:rPr lang="ru-RU" smtClean="0"/>
              <a:pPr/>
              <a:t>19.3.18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289E-2C3C-4D07-A571-1184982D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67BE-6435-49A1-9932-DFBA2A4E2A45}" type="datetimeFigureOut">
              <a:rPr lang="ru-RU" smtClean="0"/>
              <a:pPr/>
              <a:t>19.3.18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289E-2C3C-4D07-A571-1184982D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67BE-6435-49A1-9932-DFBA2A4E2A45}" type="datetimeFigureOut">
              <a:rPr lang="ru-RU" smtClean="0"/>
              <a:pPr/>
              <a:t>19.3.18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289E-2C3C-4D07-A571-1184982D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67BE-6435-49A1-9932-DFBA2A4E2A45}" type="datetimeFigureOut">
              <a:rPr lang="ru-RU" smtClean="0"/>
              <a:pPr/>
              <a:t>19.3.18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289E-2C3C-4D07-A571-1184982D2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267BE-6435-49A1-9932-DFBA2A4E2A45}" type="datetimeFigureOut">
              <a:rPr lang="ru-RU" smtClean="0"/>
              <a:pPr/>
              <a:t>19.3.18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C1289E-2C3C-4D07-A571-1184982D2E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9267BE-6435-49A1-9932-DFBA2A4E2A45}" type="datetimeFigureOut">
              <a:rPr lang="ru-RU" smtClean="0"/>
              <a:pPr/>
              <a:t>19.3.18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C1289E-2C3C-4D07-A571-1184982D2EA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«ПРИОБЩЕНИЕ  ДОШКОЛЬНИКОВ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ДЕТСКОЙ СУБКУЛЬТУРЕ»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ЕЛИЗАВЕТА.HOM-555D30C4D9A\Рабочий стол\анимашки\037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3429000"/>
            <a:ext cx="3640049" cy="30384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8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17114E-6 C 0.00643 -0.01318 0.00851 -0.0326 0.0106 -0.04787 C 0.01233 -0.0474 0.01476 -0.0481 0.01598 -0.04625 C 0.01737 -0.04393 0.01667 -0.04023 0.01719 -0.03723 C 0.0224 -0.01179 0.01806 -0.03977 0.02119 -0.0178 C 0.0231 0.01828 0.02119 0.01573 0.02397 5.17114E-6 C 0.02431 -0.00184 0.02449 -0.00369 0.02518 -0.00531 C 0.02587 -0.00716 0.02709 -0.00878 0.02796 -0.01063 C 0.02883 -0.01965 0.02969 -0.02682 0.03195 -0.03538 C 0.03421 -0.05249 0.03403 -0.05457 0.04653 -0.06035 C 0.05001 -0.03838 0.04966 -0.03006 0.05053 -0.00184 C 0.05487 -0.01873 0.04758 0.00787 0.05591 -0.0141 C 0.0573 -0.01803 0.05765 -0.02243 0.05851 -0.02659 C 0.0599 -0.06059 0.05348 -0.06429 0.07327 -0.06035 C 0.08872 -0.05318 0.07865 -0.0178 0.08126 0.00186 C 0.08351 0.0007 0.08629 0.00047 0.08785 -0.00184 C 0.08976 -0.00462 0.09063 -0.01248 0.09063 -0.01248 C 0.09254 -0.03214 0.09445 -0.05203 0.09862 -0.07099 C 0.10035 -0.07886 0.09914 -0.08256 0.10522 -0.0851 C 0.11459 -0.08325 0.11528 -0.08279 0.11719 -0.07099 C 0.11685 -0.05504 0.11598 -0.03908 0.11598 -0.02312 C 0.11598 -0.01711 0.11476 -0.01017 0.11719 -0.00531 C 0.11841 -0.00277 0.12171 -0.00647 0.12397 -0.00716 C 0.12778 -0.01757 0.12865 -0.02867 0.13195 -0.03908 C 0.13351 -0.04417 0.13716 -0.04763 0.13994 -0.05157 C 0.16199 -0.04717 0.15331 -0.04393 0.15452 -0.00346 C 0.15678 -0.0178 0.15851 -0.03214 0.16129 -0.04625 C 0.16164 -0.05388 0.15903 -0.06313 0.16251 -0.06914 C 0.16685 -0.07701 0.17657 -0.06313 0.17987 -0.06035 C 0.18299 -0.05434 0.18351 -0.04856 0.18664 -0.04255 C 0.1882 -0.03098 0.18508 -0.01757 0.18924 -0.00716 C 0.19063 -0.00393 0.19462 -0.00948 0.19723 -0.01063 C 0.20035 -0.01641 0.20087 -0.02173 0.20261 -0.02844 C 0.20365 -0.04486 0.20226 -0.0629 0.21598 -0.06752 C 0.21772 -0.06683 0.21997 -0.06752 0.22119 -0.06567 C 0.22692 -0.05689 0.22657 -0.02636 0.22657 -0.01942 " pathEditMode="relative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 РАБОТЫ ПО СОЦИАЛЬНОМУ РАЗВИТИЮ ДЕТЕЙ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ЕЛИЗАВЕТА.HOM-555D30C4D9A\Рабочий стол\презинт\анимашки\Организатор клипов (Microsoft)\001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3557">
            <a:off x="7574420" y="5857038"/>
            <a:ext cx="1247995" cy="9479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68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57724E-6 C -0.0099 -0.00462 -0.01267 -0.01757 -0.01736 -0.02844 C -0.02188 -0.03838 -0.02708 -0.04856 -0.03333 -0.05688 C -0.03594 -0.06683 -0.04479 -0.07862 -0.05191 -0.08348 C -0.06267 -0.08279 -0.07552 -0.0888 -0.08403 -0.08001 C -0.08542 -0.07862 -0.10069 -0.05527 -0.10139 -0.05503 C -0.10677 -0.05295 -0.10399 -0.05411 -0.10938 -0.05157 C -0.17118 -0.05457 -0.1592 -0.05041 -0.19201 -0.06035 C -0.20122 -0.06868 -0.19705 -0.06613 -0.20399 -0.06937 C -0.21076 -0.07839 -0.21181 -0.08996 -0.21597 -0.10129 C -0.21944 -0.13667 -0.21823 -0.17252 -0.22135 -0.2079 C -0.2217 -0.2123 -0.22708 -0.21415 -0.22934 -0.21507 C -0.2375 -0.21854 -0.24479 -0.22062 -0.2533 -0.22201 C -0.26181 -0.22155 -0.27031 -0.22247 -0.27865 -0.22039 C -0.28177 -0.21947 -0.28403 -0.21553 -0.28663 -0.21322 C -0.28802 -0.21206 -0.29063 -0.20975 -0.29063 -0.20975 C -0.29219 -0.20651 -0.29462 -0.20397 -0.29601 -0.20073 C -0.29809 -0.19588 -0.29809 -0.18963 -0.3 -0.18478 C -0.30365 -0.17483 -0.3066 -0.16535 -0.30938 -0.15471 C -0.3099 -0.12488 -0.30382 -0.04648 -0.32674 -0.01595 C -0.32986 -0.00231 -0.34115 0.00278 -0.35069 0.00533 C -0.3658 0.00486 -0.4467 0.02868 -0.4467 -0.02844 " pathEditMode="relative" ptsTypes="fffffffffffffffffffffA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младшая группа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245191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45920"/>
                <a:gridCol w="1645920"/>
                <a:gridCol w="1645920"/>
                <a:gridCol w="605800"/>
                <a:gridCol w="268604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Время 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Название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Форма 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Гости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Атрибуты и материалы для проведения групповых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мероприятия, выставочные материалы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Ноябрь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Моя любимая игрушка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вставка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Дети </a:t>
                      </a:r>
                      <a:r>
                        <a:rPr lang="en-US" sz="1200" baseline="0" dirty="0" smtClean="0"/>
                        <a:t>I </a:t>
                      </a:r>
                      <a:r>
                        <a:rPr lang="ru-RU" sz="1200" baseline="0" dirty="0" smtClean="0"/>
                        <a:t>и</a:t>
                      </a:r>
                      <a:r>
                        <a:rPr lang="en-US" sz="1200" baseline="0" dirty="0" smtClean="0"/>
                        <a:t> II</a:t>
                      </a:r>
                      <a:r>
                        <a:rPr lang="ru-RU" sz="1200" baseline="0" dirty="0" smtClean="0"/>
                        <a:t> младшей группы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Любимые игрушки детей, фотографии ребят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Апрель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Час улыбки</a:t>
                      </a:r>
                      <a:r>
                        <a:rPr lang="ru-RU" sz="1200" baseline="0" dirty="0" smtClean="0"/>
                        <a:t> и доброты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событие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Призы для каждого ребенка в закрытой упаковке(сумочке)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6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Февраль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Моя любимая книга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выставка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Любимые книжки детей, фотографии ребят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ЕЛИЗАВЕТА.HOM-555D30C4D9A\Рабочий стол\презинт\анимашки\10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572008"/>
            <a:ext cx="5286388" cy="22859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97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576912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928694"/>
                <a:gridCol w="1285884"/>
                <a:gridCol w="1143008"/>
                <a:gridCol w="1000132"/>
                <a:gridCol w="3871882"/>
              </a:tblGrid>
              <a:tr h="6414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Время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проведе-ния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Название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Форма 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Гости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Атрибуты и материалы для проведения мероприятия, выставочные материалы,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продукт детской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4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Сентябрь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Осенние причуды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Выставка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Старшая</a:t>
                      </a:r>
                    </a:p>
                    <a:p>
                      <a:r>
                        <a:rPr lang="ru-RU" sz="1200" dirty="0" smtClean="0"/>
                        <a:t>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Овощи и фрукты необычной формы и размера; поделки из овощей и фруктов, выполненные вместе с родителями, фотографии авторов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4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Октябрь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Волшебница-вода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Событие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младшая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Два пластмассовых  таза для воды; палочки для коктейля по количеству</a:t>
                      </a:r>
                      <a:r>
                        <a:rPr lang="ru-RU" sz="1200" baseline="0" dirty="0" smtClean="0"/>
                        <a:t> детей; материалы для изготовления кораблика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Ноябрь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Выпуск журнала про любимого героя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Игровой проект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Средняя </a:t>
                      </a:r>
                    </a:p>
                    <a:p>
                      <a:r>
                        <a:rPr lang="ru-RU" sz="1200" dirty="0" smtClean="0"/>
                        <a:t>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Детский журнал о персонаже мультфильма «</a:t>
                      </a:r>
                      <a:r>
                        <a:rPr lang="ru-RU" sz="1200" dirty="0" err="1" smtClean="0"/>
                        <a:t>Шрек</a:t>
                      </a:r>
                      <a:r>
                        <a:rPr lang="ru-RU" sz="1200" dirty="0" smtClean="0"/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48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Январь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Новогодние фантазии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Презентация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Средняя </a:t>
                      </a:r>
                    </a:p>
                    <a:p>
                      <a:r>
                        <a:rPr lang="ru-RU" sz="1200" dirty="0" smtClean="0"/>
                        <a:t>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Рисунки сказочных героев с лицами детей группы(карнавал);макет зимой в лесу; новогодняя елка и хоровод кукол у нее; сладкое угощение</a:t>
                      </a:r>
                      <a:r>
                        <a:rPr lang="ru-RU" sz="1200" baseline="0" dirty="0" smtClean="0"/>
                        <a:t> в самодельных коробочках; бумага для изготовления новогодних экспонатов; папка-передвижка с фотовыставкой  по темам «Мы на прогулке» и «Мы кормим голубей»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Февраль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Киндер - страна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Выставка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Игрушки из киндер-сюрприза различных серей- результат </a:t>
                      </a:r>
                      <a:r>
                        <a:rPr lang="ru-RU" sz="1200" dirty="0" err="1" smtClean="0"/>
                        <a:t>коллективногособирательства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Апрель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Экскурсия по</a:t>
                      </a:r>
                      <a:r>
                        <a:rPr lang="ru-RU" sz="1200" baseline="0" dirty="0" smtClean="0"/>
                        <a:t> фотовыставкам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Презентация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Средняя </a:t>
                      </a:r>
                    </a:p>
                    <a:p>
                      <a:r>
                        <a:rPr lang="ru-RU" sz="1200" dirty="0" smtClean="0"/>
                        <a:t>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Фотографии, отражающие разные виды деятельности детей; иллюстративные материалы с видами города и его символикой; изготовление в качестве подарка символ группы; ткань для оформления фона выставки; самодельные</a:t>
                      </a:r>
                      <a:r>
                        <a:rPr lang="ru-RU" sz="1200" baseline="0" dirty="0" smtClean="0"/>
                        <a:t> рамки для фотографий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C:\Documents and Settings\ЕЛИЗАВЕТА.HOM-555D30C4D9A\Рабочий стол\презинт\анимашки\793315412.jpg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A8DB46"/>
              </a:clrFrom>
              <a:clrTo>
                <a:srgbClr val="A8DB4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143380"/>
            <a:ext cx="1143000" cy="12144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98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5" y="857250"/>
          <a:ext cx="8715375" cy="576633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57223"/>
                <a:gridCol w="1285884"/>
                <a:gridCol w="1143008"/>
                <a:gridCol w="1500200"/>
                <a:gridCol w="392906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Время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проведе-ния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Название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Форма 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Гости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Атрибуты и материалы для проведения мероприятия, выставочные материалы,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продукт детской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Сентябрь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 маленький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Выставка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Подготовительная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Любимые игрушки, фотографии детей до полутора лет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7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Октябрь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Страна малышей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Презентация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Подготовительная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Игрушки которые любили дети когда были маленькими; фотографии детей в возрасте до полутора лет; пустышки на </a:t>
                      </a:r>
                      <a:r>
                        <a:rPr lang="ru-RU" sz="1200" dirty="0" err="1" smtClean="0"/>
                        <a:t>шнурочках</a:t>
                      </a:r>
                      <a:r>
                        <a:rPr lang="ru-RU" sz="1200" dirty="0" smtClean="0"/>
                        <a:t> и нагрудники для каждого ребенка; две</a:t>
                      </a:r>
                      <a:r>
                        <a:rPr lang="ru-RU" sz="1200" baseline="0" dirty="0" smtClean="0"/>
                        <a:t> сюрпризные коробки; ворота для </a:t>
                      </a:r>
                      <a:r>
                        <a:rPr lang="ru-RU" sz="1200" baseline="0" dirty="0" err="1" smtClean="0"/>
                        <a:t>подлезания</a:t>
                      </a:r>
                      <a:r>
                        <a:rPr lang="ru-RU" sz="1200" baseline="0" dirty="0" smtClean="0"/>
                        <a:t>; аудиозапись «Разноцветные шары», плач ребенка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Ноябрь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Давайте познакомимся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Презентация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Подготовительная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Приглашения, подарки для гостей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Декабрь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Ярмарка игр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Событие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Средняя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Атрибуты для игр «Зоопарк», «Магазин», «</a:t>
                      </a:r>
                      <a:r>
                        <a:rPr lang="ru-RU" sz="1200" dirty="0" err="1" smtClean="0"/>
                        <a:t>Полеклинника</a:t>
                      </a:r>
                      <a:r>
                        <a:rPr lang="ru-RU" sz="1200" dirty="0" smtClean="0"/>
                        <a:t> и ветлечебница», «Кафе», «Дом», «Салон- парикмахерская»; настольные игры с кубиком; атрибуты к </a:t>
                      </a:r>
                      <a:r>
                        <a:rPr lang="ru-RU" sz="1200" dirty="0" err="1" smtClean="0"/>
                        <a:t>режисерской</a:t>
                      </a:r>
                      <a:r>
                        <a:rPr lang="ru-RU" sz="1200" dirty="0" smtClean="0"/>
                        <a:t> игре по сказке «</a:t>
                      </a:r>
                      <a:r>
                        <a:rPr lang="ru-RU" sz="1200" dirty="0" err="1" smtClean="0"/>
                        <a:t>Заюшкина</a:t>
                      </a:r>
                      <a:r>
                        <a:rPr lang="ru-RU" sz="1200" dirty="0" smtClean="0"/>
                        <a:t> игрушка»; материалы для изобразительной деятельности; конструкторы лего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Январь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Остров </a:t>
                      </a:r>
                      <a:r>
                        <a:rPr lang="ru-RU" sz="1200" baseline="0" dirty="0" smtClean="0"/>
                        <a:t> обезьян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Выставка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Подготовительная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грушки</a:t>
                      </a:r>
                      <a:r>
                        <a:rPr lang="ru-RU" sz="1200" dirty="0" smtClean="0"/>
                        <a:t>- обезьянки из разного материала и разной величины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Март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Сказки Пушкина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Игровой проект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Старшая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Сценарий театрализованной викторины. Рисунки – иллюстрации к сказкам Пушкина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Апрель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Фотомастер-ская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Игровой проект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Старшая группа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Выставка автопортретов «Мы – друзья»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3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Семейные увлечения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Выставка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Подготовительная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Поделки разной тематики, семейная фотография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C:\Documents and Settings\ЕЛИЗАВЕТА.HOM-555D30C4D9A\Рабочий стол\презинт\анимашки\s9609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6143644"/>
            <a:ext cx="1428728" cy="7143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2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42862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572500" cy="475674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000102"/>
                <a:gridCol w="1285884"/>
                <a:gridCol w="1143038"/>
                <a:gridCol w="1500198"/>
                <a:gridCol w="3643278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Время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проведе-ния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Название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Форма 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Гости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Атрибуты и материалы для проведения мероприятия, выставочные материалы,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продукт детской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4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Сентябрь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Мое летнее путешествие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Событие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Подготовительная</a:t>
                      </a:r>
                      <a:r>
                        <a:rPr lang="ru-RU" sz="1200" baseline="0" dirty="0" smtClean="0"/>
                        <a:t>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Карта путешествий в</a:t>
                      </a:r>
                      <a:r>
                        <a:rPr lang="ru-RU" sz="1200" baseline="0" dirty="0" smtClean="0"/>
                        <a:t> в</a:t>
                      </a:r>
                      <a:r>
                        <a:rPr lang="ru-RU" sz="1200" dirty="0" smtClean="0"/>
                        <a:t>иде  графического изображения маршрута</a:t>
                      </a:r>
                      <a:r>
                        <a:rPr lang="ru-RU" sz="1200" baseline="0" dirty="0" smtClean="0"/>
                        <a:t> где отдыхали дети; фотографии детей из поездок; атрибуты для игр: кубы, гимнастические палки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Октябрь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 гостях у сказки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Презентация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Старшая группа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Клубок ниток; следы «невиданных зверей»; перья жар- птицы из бумаги; элементы костюмов (кокошник, платок, накидки, шапочки – колпачки); самовар; угощение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8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Ноябрь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Остров Дружбы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Событие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Старшая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Условные знаки для обозначения маршрута до</a:t>
                      </a:r>
                      <a:r>
                        <a:rPr lang="ru-RU" sz="1200" baseline="0" dirty="0" smtClean="0"/>
                        <a:t> острова; памятные медали с номером группы, платочки для завязывания глаз; оборудование для  препятствия; аудиозаписи детских песен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1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Декабрь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Ателье «Фантазия»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Игровой</a:t>
                      </a:r>
                    </a:p>
                    <a:p>
                      <a:pPr algn="ctr"/>
                      <a:r>
                        <a:rPr lang="ru-RU" sz="1200" dirty="0" smtClean="0"/>
                        <a:t> проект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Подготовительная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Изделия сшитые из остатков ткани и оформленные особым образом; альбом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образцами моделей одежды, придуманных детьми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8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Январь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Наше любимое увлечение. Мир увлечений детей и родителей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Презентация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Старшая группа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Сооружения из разных видов конструкторов; ширма с фотографиями детей; альбомы с иллюстрациями машин,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парфюмерии, игрушек; материалы проекта «Выпуск детского журнала»; выставка «Новогодний карнавал»; угощение для гостей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C:\Documents and Settings\ЕЛИЗАВЕТА.HOM-555D30C4D9A\Рабочий стол\презинт\анимашки\s122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1751015" cy="10715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4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501065" cy="33832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2978"/>
                <a:gridCol w="1214446"/>
                <a:gridCol w="1571636"/>
                <a:gridCol w="1214446"/>
                <a:gridCol w="33575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Время проведения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Название мероприятия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Форма проведения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Гости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Атрибуты и материалы для проведения мероприятия, выставочные материалы,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продукт детской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Февраль и май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Персональные выставки детских</a:t>
                      </a:r>
                      <a:r>
                        <a:rPr lang="ru-RU" sz="1200" baseline="0" dirty="0" smtClean="0"/>
                        <a:t> работ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Выставка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Старшая 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Рисунки,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вязание,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бисероплетение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вышивка и д.р., фотография ребенка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Март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Смеховой мир детства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Выставка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Старшая группа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Книги, журналы, игрушки; альбом с «групповыми смешинками» на фотографиях, газета, ширма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Апрель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Пасха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Событие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Старшая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Пригласительные открытки ;крашеные пасхальные яйца</a:t>
                      </a:r>
                      <a:r>
                        <a:rPr lang="ru-RU" sz="1200" baseline="0" dirty="0" smtClean="0"/>
                        <a:t> и материалы для украшения; музыка для сопровождения творческой деятельности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Дефиле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Событие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Старшая и подготовительная группа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Дорожка(подиум), музыка для сопровождения показа моделей одежды; памятные сувениры для </a:t>
                      </a:r>
                      <a:r>
                        <a:rPr lang="ru-RU" sz="1200" dirty="0" err="1" smtClean="0"/>
                        <a:t>маникенщиц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57950" y="857232"/>
            <a:ext cx="2435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  <a:endParaRPr lang="ru-RU" dirty="0"/>
          </a:p>
        </p:txBody>
      </p:sp>
      <p:pic>
        <p:nvPicPr>
          <p:cNvPr id="6146" name="Picture 2" descr="C:\Documents and Settings\ЕЛИЗАВЕТА.HOM-555D30C4D9A\Рабочий стол\презинт\анимашки\01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00547">
            <a:off x="214282" y="214290"/>
            <a:ext cx="1531937" cy="113188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920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КОНСПЕКТЫ МЕРОПРИЯТИЙ ПО ПРИОБЩЕНИЮ ДЕТЕЙ К ДЕТСКОЙ СУБКУЛЬТУРЕ 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в средней группе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 по фотовыставкам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Организаторы и гости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дети средней группы.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беседа о родном городе;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рассматривание фотографий с изображением архитектуры г.Каменска - Уральского;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подготовка видеоролика  с видами г. Каменска - Уральского;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знакомство с символикой города;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разучивание стихотворений  для презентации;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разучивание Гимна группы «Дружные ребята»;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изготовление «Цветка дружбы» — символа группы;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подготовить фотографии для оформления  выставок «Отдых», «Мы в детском саду», «Наш город»;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изготовление  буклетов для гостей с изображением уголков родного города  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Организация среды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Оформление выставок фотографий на темы «Отдых», «Мы в дет</a:t>
            </a:r>
            <a:r>
              <a:rPr lang="ru-RU" sz="1200" dirty="0" smtClean="0"/>
              <a:t>ском саду»,  «Наш город»,  представленных в настольных рамках (можно  в виде </a:t>
            </a:r>
            <a:r>
              <a:rPr lang="ru-RU" sz="1200" dirty="0" err="1" smtClean="0"/>
              <a:t>портфолио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pic>
        <p:nvPicPr>
          <p:cNvPr id="1027" name="Picture 3" descr="C:\Documents and Settings\ЕЛИЗАВЕТА.HOM-555D30C4D9A\Рабочий стол\презинт\анимашки\0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42097">
            <a:off x="7540327" y="5144060"/>
            <a:ext cx="1528766" cy="1714488"/>
          </a:xfrm>
          <a:prstGeom prst="rect">
            <a:avLst/>
          </a:prstGeom>
          <a:noFill/>
        </p:spPr>
      </p:pic>
      <p:pic>
        <p:nvPicPr>
          <p:cNvPr id="1026" name="Picture 2" descr="C:\Documents and Settings\ЕЛИЗАВЕТА.HOM-555D30C4D9A\Рабочий стол\презинт\анимашки\002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112091">
            <a:off x="219647" y="6094588"/>
            <a:ext cx="838200" cy="6381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948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0"/>
                            </p:stCondLst>
                            <p:childTnLst>
                              <p:par>
                                <p:cTn id="8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8000"/>
                            </p:stCondLst>
                            <p:childTnLst>
                              <p:par>
                                <p:cTn id="8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04255E-6 C 0.00174 -0.00717 -0.00034 -0.01272 -0.00121 -0.02036 C -0.00086 -0.02961 -0.0026 -0.06592 0.00383 -0.08095 C 0.0073 -0.08904 0.01407 -0.09482 0.01893 -0.1013 C 0.02275 -0.10639 0.02379 -0.10893 0.02917 -0.11124 C 0.03699 -0.12165 0.04653 -0.12743 0.05695 -0.1316 C 0.08056 -0.13044 0.08924 -0.12974 0.10886 -0.12142 C 0.12188 -0.10962 0.10244 -0.12628 0.11771 -0.11633 C 0.12049 -0.11448 0.1224 -0.11078 0.12535 -0.10962 C 0.12831 -0.10824 0.1316 -0.10731 0.13421 -0.10454 C 0.14445 -0.09344 0.14931 -0.07863 0.15313 -0.06245 C 0.15244 -0.04788 0.1566 0.00462 0.13681 0.01341 C 0.13386 0.01087 0.13021 0.00994 0.12778 0.0067 C 0.1257 0.00393 0.12275 -0.00347 0.12275 -0.00347 C 0.12414 -0.03724 0.12188 -0.04464 0.13803 -0.06568 C 0.13907 -0.06707 0.14028 -0.06892 0.14185 -0.06915 C 0.1507 -0.07054 0.15956 -0.07031 0.16841 -0.07077 C 0.17987 -0.07031 0.19133 -0.07123 0.20261 -0.06915 C 0.20521 -0.06869 0.20695 -0.05643 0.20765 -0.05389 C 0.21112 -0.04256 0.21546 -0.03099 0.22275 -0.02359 C 0.22605 -0.0118 0.23976 -0.00833 0.2481 -0.00671 C 0.26581 -0.00787 0.28351 -0.00856 0.30122 -0.01018 C 0.30747 -0.01064 0.31181 -0.01943 0.31771 -0.02197 C 0.31945 -0.02359 0.32119 -0.02521 0.32275 -0.02706 C 0.32414 -0.02868 0.32518 -0.03076 0.32657 -0.03215 C 0.329 -0.03469 0.33421 -0.03886 0.33421 -0.03886 C 0.34289 -0.06129 0.34028 -0.08511 0.32917 -0.10454 C 0.32744 -0.11055 0.32535 -0.11494 0.32414 -0.12142 C 0.32449 -0.1316 0.32431 -0.14177 0.32535 -0.15172 C 0.32674 -0.16513 0.34046 -0.16883 0.3481 -0.17207 C 0.36042 -0.17137 0.37709 -0.17276 0.38994 -0.16698 C 0.39706 -0.16374 0.40192 -0.15657 0.40886 -0.15357 C 0.41789 -0.14524 0.41372 -0.14848 0.42153 -0.14339 C 0.42692 -0.13298 0.43126 -0.1235 0.43421 -0.11124 C 0.43456 -0.09714 0.42987 -0.03747 0.44567 -0.02197 C 0.45018 -0.00949 0.4599 -0.00347 0.46962 4.04255E-6 C 0.47275 0.00115 0.47969 0.00323 0.47969 0.00323 C 0.50834 0.00231 0.5264 0.00532 0.55053 -0.00509 C 0.55521 -0.00925 0.55851 -0.0118 0.56199 -0.01851 C 0.56424 -0.0229 0.56737 -0.03007 0.57084 -0.03377 C 0.57952 -0.04302 0.58959 -0.04626 0.60001 -0.05065 C 0.60851 -0.0495 0.61685 -0.04857 0.62535 -0.04718 C 0.63039 -0.04626 0.6356 -0.04117 0.64046 -0.03886 C 0.64792 -0.03516 0.65574 -0.03446 0.66337 -0.03215 C 0.67258 -0.02591 0.67709 -0.01365 0.68351 -0.00347 C 0.68456 -0.00185 0.68473 0.00069 0.68612 0.00161 C 0.69271 0.00601 0.70608 0.01133 0.7139 0.01341 C 0.72188 0.01896 0.73056 0.0185 0.73924 0.02012 C 0.74775 0.02428 0.75643 0.02497 0.76459 0.03029 C 0.78021 0.02983 0.79584 0.03029 0.81146 0.02867 C 0.81789 0.02798 0.81511 0.01734 0.8139 0.01341 C 0.81199 0.00717 0.80209 0.00208 0.79758 4.04255E-6 C 0.79081 -0.00602 0.79306 -0.00162 0.79115 0.0067 C 0.79358 0.02428 0.79376 0.01942 0.79115 0.04371 C 0.78855 0.04324 0.78594 0.04278 0.78351 0.04209 C 0.78091 0.04116 0.77605 0.03885 0.77605 0.03885 C 0.77032 0.03376 0.76771 0.02636 0.76459 0.0185 C 0.7632 0.01063 0.76268 0.00254 0.76077 -0.00509 C 0.76199 -0.01319 0.7632 -0.01666 0.76581 -0.02359 C 0.76633 -0.02521 0.76581 -0.02822 0.76719 -0.02868 C 0.77414 -0.03076 0.78143 -0.02984 0.78855 -0.0303 C 0.79063 -0.04024 0.79098 -0.05135 0.79758 -0.05736 C 0.79949 -0.0569 0.80643 -0.0562 0.80886 -0.05389 C 0.81841 -0.04556 0.8073 -0.05158 0.8165 -0.04718 C 0.81789 -0.04857 0.82396 -0.05366 0.82414 -0.05736 C 0.82483 -0.06962 0.82344 -0.08372 0.8139 -0.08765 C 0.81268 -0.08534 0.81181 -0.08257 0.81008 -0.08095 C 0.80782 -0.0791 0.80261 -0.07771 0.80261 -0.07771 C 0.79393 -0.06985 0.79792 -0.07193 0.79115 -0.06915 C 0.78299 -0.06175 0.78126 -0.0643 0.76962 -0.06568 C 0.7632 -0.07147 0.75765 -0.08072 0.75313 -0.0895 C 0.75487 -0.09829 0.75452 -0.10361 0.75956 -0.10962 C 0.76181 -0.1124 0.76719 -0.11633 0.76719 -0.11633 C 0.76876 -0.1161 0.78577 -0.11217 0.78733 -0.11633 C 0.79046 -0.12489 0.78751 -0.13553 0.78855 -0.14501 C 0.7889 -0.14755 0.79028 -0.1494 0.79115 -0.15172 C 0.79428 -0.17345 0.78542 -0.19219 0.77848 -0.21092 C 0.77813 -0.21323 0.77796 -0.21555 0.77726 -0.21763 C 0.77587 -0.2211 0.77223 -0.22757 0.77223 -0.22757 C 0.77744 -0.24977 0.77952 -0.27267 0.77084 -0.2951 C 0.7691 -0.30505 0.76737 -0.31106 0.76077 -0.31707 C 0.75747 -0.32355 0.75643 -0.32956 0.7507 -0.3321 C 0.74081 -0.34205 0.7257 -0.35407 0.7139 -0.35916 C 0.71008 -0.3587 0.70626 -0.35893 0.70261 -0.35754 C 0.69254 -0.35361 0.6856 -0.34112 0.67726 -0.33395 C 0.67275 -0.32493 0.67032 -0.32725 0.66199 -0.32887 C 0.66025 -0.33002 0.65851 -0.33072 0.65695 -0.3321 C 0.65435 -0.33419 0.64931 -0.33904 0.64931 -0.33904 C 0.64428 -0.34968 0.64532 -0.3624 0.6507 -0.37258 C 0.65209 -0.38067 0.65383 -0.38345 0.65817 -0.38946 C 0.66164 -0.40195 0.6566 -0.38553 0.66337 -0.40125 C 0.66407 -0.40287 0.66372 -0.40495 0.66459 -0.40634 C 0.66685 -0.41027 0.67067 -0.41166 0.67344 -0.4149 C 0.67657 -0.4186 0.67935 -0.42276 0.6823 -0.42669 C 0.68577 -0.43132 0.69028 -0.43386 0.69376 -0.43849 C 0.69324 -0.44196 0.69358 -0.44566 0.69237 -0.44866 C 0.69167 -0.45051 0.68976 -0.45051 0.68855 -0.4519 C 0.68108 -0.46046 0.67449 -0.46716 0.66459 -0.4704 C 0.65782 -0.47641 0.65209 -0.48312 0.64428 -0.48567 C 0.63942 -0.49006 0.64011 -0.49006 0.63299 -0.49237 C 0.63126 -0.49283 0.62917 -0.4926 0.62778 -0.49399 C 0.62726 -0.49445 0.62865 -0.49515 0.62917 -0.49584 " pathEditMode="relative" ptsTypes="fffffffffffffffffffffffffffffffffffffffffffffffffffffffffffffffffffffffffffffffffffffffffffffffffffffA">
                                      <p:cBhvr>
                                        <p:cTn id="10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встречают гостей и предлагают им занять места для зрителей, а сами вместе с педагогами встают в центре.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1-й ребенок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Дорогие гости, проходите,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Как живем мы, посмотрите,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Мы расскажем обо всем,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Песню о себе споем.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исполняют гимн группы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«Дружные ребята».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Всем советуем дружить,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Ссориться не смейте,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Без друзей вам не прожить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Ни за что на свете.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Припев: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Ни за что, ни за что,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Ни за что на свете.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Ни за что, ни за что,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Ни за что на свете.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Не бросай друзей своих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Будь за них в ответе.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Не давай в обиду их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Никому на свете.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Припев.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Никому, никому,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Никому на свете.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Никому, никому,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Никому на свете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9953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64360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Ведущий. Наша группа называется «Дружные ребята». Мы хотим рассказать о том, как мы живем. У нас открылась фотомастерская, и о жизни нашей группы вам поведают фотографии.</a:t>
            </a:r>
          </a:p>
          <a:p>
            <a:pPr>
              <a:lnSpc>
                <a:spcPct val="12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2-й ребенок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 нашей группе так прелестно: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Грусти, зависти нет места,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Все дружны и веселы,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Полюбуйтесь, вот тут мы!</a:t>
            </a:r>
          </a:p>
          <a:p>
            <a:pPr>
              <a:lnSpc>
                <a:spcPct val="12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3-й ребенок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Наше фото на стене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Вам расскажет обо мне,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Об Алене, Жене, Саше,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Об Арине, Эле, Маше.</a:t>
            </a:r>
          </a:p>
          <a:p>
            <a:pPr>
              <a:lnSpc>
                <a:spcPct val="120000"/>
              </a:lnSpc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4-й ребенок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О Даниле, Леше, Тане,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Лизе,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Манечке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Ване,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Леше, Паше и Илюше,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Леве, Валечке и Ксюше,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Здесь Матвей, Максим и Рома — 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(хором): Все живем мы тут, как дома.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подходят к тем выставкам фотографий, о которых будут рассказывать. 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Ведущий приглашает гостей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 выставке «Я в детском саду».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0266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7150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ребенок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(показывает на фотографию горки)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Кто не видел нашу горку?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Приходите посмотреть,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Как на санках, на ледянках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Очень весело лететь!</a:t>
            </a:r>
          </a:p>
          <a:p>
            <a:pPr>
              <a:lnSpc>
                <a:spcPct val="110000"/>
              </a:lnSpc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ребенок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(показывает на свою фотографию на прогулке)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Я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снежиночку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поймала,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Маме покажу.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Чтоб она не улетала,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В кулачке держу.</a:t>
            </a:r>
          </a:p>
          <a:p>
            <a:pPr>
              <a:lnSpc>
                <a:spcPct val="110000"/>
              </a:lnSpc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ребенок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(показывает на фото в спортзале)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Мой веселый звонкий мяч,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Ты куда помчался вскачь?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Красный, синий,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Не скучаем мы с тобой!</a:t>
            </a:r>
          </a:p>
          <a:p>
            <a:pPr>
              <a:lnSpc>
                <a:spcPct val="110000"/>
              </a:lnSpc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4 -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ребенок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(показывает на фото в кукольном уголке)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Куклам сварим мы обед,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Приготовим кашу,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Подадим на стол котлет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И накормим Машу.</a:t>
            </a:r>
          </a:p>
          <a:p>
            <a:pPr>
              <a:lnSpc>
                <a:spcPct val="110000"/>
              </a:lnSpc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5 -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ребенок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(показывает на фотографию в уголке  изобразительной деятельности)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Нарисуем красным солнце, 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Синим — тучку, дождь и гром, 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А затем все вместе дом — 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Дом, в котором мы живем.</a:t>
            </a:r>
          </a:p>
          <a:p>
            <a:pPr>
              <a:lnSpc>
                <a:spcPct val="110000"/>
              </a:lnSpc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6 -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ребенок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По дороге весело наши ноги шли,</a:t>
            </a:r>
          </a:p>
          <a:p>
            <a:pPr>
              <a:lnSpc>
                <a:spcPct val="110000"/>
              </a:lnSpc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И к нарядной елочке в гости мы пришли.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ransition spd="slow" advTm="20281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38912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3400" b="1" dirty="0" smtClean="0"/>
              <a:t>Уважаемые коллеги!</a:t>
            </a:r>
          </a:p>
          <a:p>
            <a:pPr algn="just">
              <a:buNone/>
            </a:pPr>
            <a:r>
              <a:rPr lang="ru-RU" dirty="0" smtClean="0"/>
              <a:t>	     Одна из  активных проблем педагогики – социализация воспитанников дошкольных учреждений. Родители и педагоги как никогда раньше обеспокоены тем, что нужно сделать, чтобы ребенок, входящий в этот мир, стал уверенным, счастливым, умным, добрым и успешным.</a:t>
            </a:r>
          </a:p>
          <a:p>
            <a:pPr algn="just">
              <a:buNone/>
            </a:pPr>
            <a:r>
              <a:rPr lang="ru-RU" dirty="0" smtClean="0"/>
              <a:t>	     В качестве основного средства, отвечающего социальным потребностям современных дошкольников рассматривается детская субкультура, как своеобразная форма социального образования детства, регулирующая взаимодействие детей внутри своей группы и на уровне возрастных подгрупп.</a:t>
            </a:r>
          </a:p>
          <a:p>
            <a:pPr algn="just">
              <a:buNone/>
            </a:pPr>
            <a:r>
              <a:rPr lang="ru-RU" dirty="0" smtClean="0"/>
              <a:t>	     Однако, как показывает опыт общения с современными педагогами и родителями, подавляющее большинство из них не знают и не видят специфики существования и развития детской субкультуры.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В данной консультации рассматриваются:</a:t>
            </a: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Понятие «детская субкультура»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Основные функции и компоненты детской субкультуры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Основные задачи приобщения дошкольников к детской субкультуре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Формы приобщения к детской субкультуре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Перспективный план проведения различных мероприятий в разновозрастных группах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Конспекты презентаций в средней и старшей группе с использованием  мультимедиа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Набор заданий контролирующего характера по освоению темы консультации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27203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Новый год! Новый год!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Что он детям принесет?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Принесет игрушки,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Звонкие хлопушки.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Ведущий с гостями переходят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 выставке «Отдых».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1-й ребенок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Посмотрите: солнце, луг,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Море, пальмы, речка!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Здесь и я, и ты, мой друг,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Радуют сердечко.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Гости рассматривают фотографии, а дети рассказывают о своем отдыхе.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Далее дети приглашают гостей совершить экскурсию по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выставке «Наш город».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Ведущий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(ведет беседу). Ребята, а вы знаете, как называется наш город? Названия  каких улиц и площадей вам известны? Проводится игра «Угадай,  где это?»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Гости рассматривают фотографии, называют знакомые здания и сооружения.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сейчас мы вам покажем небольшой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показ  слайдов  про наш город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(идет показ слайдов, сопровождаемый рассказом ведущего).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ransition spd="slow" advTm="19797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Каменск-Уральский (фото)\gerb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1428750" cy="17430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Пользователь\Desktop\Каменск-Уральский (фото)\3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71546"/>
            <a:ext cx="2857499" cy="214312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Пользователь\Desktop\Каменск-Уральский (фото)\1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929066"/>
            <a:ext cx="3095620" cy="218628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Users\Пользователь\Desktop\Каменск-Уральский (фото)\IM000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928670"/>
            <a:ext cx="2214578" cy="295277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4" name="Picture 6" descr="C:\Users\Пользователь\Desktop\Каменск-Уральский (фото)\IM0015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357562"/>
            <a:ext cx="2143100" cy="285746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5" name="Picture 7" descr="C:\Users\Пользователь\Desktop\Каменск-Уральский (фото)\vimg.jpeg 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214818"/>
            <a:ext cx="2164453" cy="23955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Каменск-Уральский (фото)\vimg.jpeg 2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286016" cy="171451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Пользователь\Desktop\Каменск-Уральский (фото)\vimg.jpeg 2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142984"/>
            <a:ext cx="2428892" cy="173235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Пользователь\Desktop\Каменск-Уральский (фото)\vimg.jpeg 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142984"/>
            <a:ext cx="2285995" cy="171449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Users\Пользователь\Desktop\Каменск-Уральский (фото)\Most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00438"/>
            <a:ext cx="2438400" cy="17859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Пользователь\Desktop\Каменск-Уральский (фото)\IM0014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143380"/>
            <a:ext cx="2690778" cy="201808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Users\Пользователь\Desktop\Каменск-Уральский (фото)\IM0005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714752"/>
            <a:ext cx="2381240" cy="178593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на прощанье мы хотим подарить буклеты,  в которых есть последняя страница  со знаком вопроса, туда вы вставите фотографию о нашей встрече, а также символ нашей группы — цветы дружбы, сделанные нашими детьми.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Уважаемые гости, мы предлагаем пройти в нашу фотомастерскую и сфотографироваться на память о нашей встрече. Гости и хозяева рассаживаются, делается общий снимок.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Звучит музыка, дети прощаются с гостями.</a:t>
            </a:r>
          </a:p>
        </p:txBody>
      </p:sp>
      <p:pic>
        <p:nvPicPr>
          <p:cNvPr id="1026" name="Picture 2" descr="C:\Users\Пользователь\Desktop\анимашки\1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786190"/>
            <a:ext cx="4743450" cy="2276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64360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в старшей группе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Страна малышей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Организаторы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дети старшей группы, гости — дети подготовительной к школе группы.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Предварительная работа: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выбор детьми с помощью родителей своих фотографий в возрасте от года до полутора лет;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выяснение детьми в беседе с родителями интересных Сведений, забавных историй о себе в раннем возрасте;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выбор одной любимой игрушки для демонстрации в группе;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организация выставки «Я маленький».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подготовка видеоролика  с фотографиями маленьких детьми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Организация среды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Возле кукольного уголка на ленточном столе оформлена выставка любимых игрушек, около каждой игрушки — фотография ребенка в возрасте от года до полутора лет. В кукольном уголке ставится маленькая кровать с балдахином, в ней пупсик, одетый в распашонку, ползунки и чепчик. В помещении освобождается пространство (в центре) для передвижения детей. С помощью коробок для нагрудников и пустышек условно обозначаются две «остановки».</a:t>
            </a:r>
          </a:p>
          <a:p>
            <a:pPr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  *  *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 музыку «По дороге с облаками» дети входят в группу.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Воспитатель. Ребята, вы хотите побывать в стране маленьких?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дети отвечают.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Тогда мы сейчас сядем в волшебный поезд и отправимся в путешествие.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встают друг за другом «паровозиком» и под музыку «едут». Поравнявшись с первой коробкой, в которой находятся пустышки, воспитатель объявляет остановку.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Ребята, что здесь?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Открывают коробку.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 это же пустышки! А для кого они предназначены? Ну конечно же, для малышей! Так давайте, раз нам предстоит путь в страну малышей, возьмем пустышки с собой. (Воспитатель помогает детям повесить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шнурочек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пустышкой на шею.)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/>
          </a:p>
        </p:txBody>
      </p:sp>
      <p:pic>
        <p:nvPicPr>
          <p:cNvPr id="6149" name="Picture 5" descr="C:\Documents and Settings\ЕЛИЗАВЕТА.HOM-555D30C4D9A\Рабочий стол\презинт\анимашки\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785794"/>
            <a:ext cx="1762125" cy="1381125"/>
          </a:xfrm>
          <a:prstGeom prst="rect">
            <a:avLst/>
          </a:prstGeom>
          <a:noFill/>
        </p:spPr>
      </p:pic>
      <p:pic>
        <p:nvPicPr>
          <p:cNvPr id="6150" name="Picture 6" descr="C:\Documents and Settings\ЕЛИЗАВЕТА.HOM-555D30C4D9A\Рабочий стол\презинт\анимашки\0027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8578">
            <a:off x="1214414" y="6096000"/>
            <a:ext cx="962025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1031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Дети двигаются дальше и «доезжают» до следующей остановки, где стоит другая коробка.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 же в этой коробке? Нагрудники! А кому и для чего они нужны? Я думаю, если мы и их наденем, то очень быстро доберемся до страны малышей.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прикрепляют нагрудники и, двигаясь дальше, «доезжают» до кукольного уголка и останавливаются.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Вот мы и на месте. Приехали в страну малышей, да только туда так просто не попасть.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входе в кукольный уголок стоит дуга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подлезания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же нам войти?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предлагают свои варианты.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Ребята, как вы думаете, почему мы не можем пройти в полный рост?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Дети рассуждают.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Затем наши путешественники подлезают под дугу, и вдруг слышится плач ребенка (аудиозапись). Воспитатель обращает внимание на пупсика в кроватке и предлагает придумать, как его зовут, что он любит кушать, чем любит играть и т.д. Выслушав детей, обобщает их ответы в мини- рассказ о маленьком ребенке, после чего подходит к выставке.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посмотрите у меня есть фотографии маленьких детей. Узнаете ли вы себя на них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(показ слайдов)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ЕЛИЗАВЕТА.HOM-555D30C4D9A\Рабочий стол\презинт\анимашки\5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500570"/>
            <a:ext cx="1000100" cy="21526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9938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 сейчас подойдите к выставке и выберите свою фотографию. Расскажите, пожалуйста, о себе маленьком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Каждый ребенок берет свою фотографию и в порядке очереди рассказывает.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Рассказ может относиться к моменту, запечатленному на фотографии, а может быть пересказом другой истории, услышанной от родителей. Воспитатель помогает наводящими вопросами.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Примерные рассказы детей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 любила играть пультом, кататься в коляске, любила слушать музыку и не любила кашу.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Когда я была маленькой, я любила бросать игрушки. Мама их поднимала, а я снова бросала.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Когда мне было полтора года, я ездил на дачу и спал в гамаке. А еще измазался зеленкой и собаку измазал тоже.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Сколько интересных историй мы услышали! А теперь нам пора собираться обратно, а чтобы сохранить воспоминания о том, какими вы были маленькими, мы фотографии положим в альбом и «увезем» его в группу.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Дети заполняют альбом фотографиями, а на прощание пупсику поют колыбельную песенку «Петушок». Затем пролезают под дугу и «паровозиком» едут обратно, снимая на остановках нагрудники и пустышки.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Вот мы и вернулись. Давайте подумаем, куда положить альбом, чтобы нам было удобно его брать и рассматривать, а также показывать другим детям.</a:t>
            </a:r>
          </a:p>
          <a:p>
            <a:pPr>
              <a:buNone/>
            </a:pPr>
            <a:endParaRPr lang="ru-RU" sz="1200" dirty="0"/>
          </a:p>
        </p:txBody>
      </p:sp>
      <p:pic>
        <p:nvPicPr>
          <p:cNvPr id="4" name="Picture 4" descr="C:\Documents and Settings\ЕЛИЗАВЕТА.HOM-555D30C4D9A\Рабочий стол\презинт\анимашки\00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93633">
            <a:off x="388838" y="-189568"/>
            <a:ext cx="666753" cy="13411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КОНТРОЛЬНЫЕ ВОПРОСЫ ПО УСВОЕНИЮ ТЕМЫ КОНСУЛЬТАЦИИ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Раскройте понятие «детская субкультура»</a:t>
            </a:r>
          </a:p>
          <a:p>
            <a:pPr marL="514350" indent="-514350"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Назовите основные функции детской субкультуры</a:t>
            </a:r>
          </a:p>
          <a:p>
            <a:pPr marL="514350" indent="-514350"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Назовите основные  компоненты детской субкультуры</a:t>
            </a:r>
          </a:p>
          <a:p>
            <a:pPr marL="514350" indent="-514350"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задачи  приобщения детей к детской субкультуре</a:t>
            </a:r>
          </a:p>
          <a:p>
            <a:pPr marL="514350" indent="-514350">
              <a:buFont typeface="+mj-lt"/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Назовите формы работы для решения задач приобщения детей к детской субкультуре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ЕЛИЗАВЕТА.HOM-555D30C4D9A\Рабочий стол\презинт\анимашки\1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429132"/>
            <a:ext cx="4743450" cy="22764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9156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42862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24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38912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Иванова Н.В.,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Бардинова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Е.Ю.,  Калинина А. М. Социальное развитие детей в ДОУ: Методическое пособие. – М.:ТЦ Сфера,2008. - 128с.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Абраменкова В.В социальная психология детства: развитие отношений ребенка в детской субкультуре. М.: Воронеж, 2000.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Абрамова Г.С.  Возрастная психология. Екатеринбург, 1991.</a:t>
            </a:r>
          </a:p>
          <a:p>
            <a:pPr>
              <a:buFont typeface="+mj-lt"/>
              <a:buAutoNum type="arabicPeriod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Лиева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Т., Кудрявцев В. Еще раз о природе детской субкультуры// Дошкольное воспитание.1997.№3. С.87-92; №4. С. 64-68.</a:t>
            </a:r>
          </a:p>
          <a:p>
            <a:pPr>
              <a:buFont typeface="+mj-lt"/>
              <a:buAutoNum type="arabicPeriod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Андриенко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Е.В. Социальная психология. М.,2000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Егорова М.С. и др. Из жизни людей дошкольного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влзраста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Дети в изменяющемся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мире.СПб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., 2001.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Иванова Н. особенности и значение детской субкультуры// Педагогика. 2005. №7. С.32-36.</a:t>
            </a:r>
          </a:p>
          <a:p>
            <a:pPr>
              <a:buFont typeface="+mj-lt"/>
              <a:buAutoNum type="arabicPeriod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Михайленко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Н, Короткова Н. к портрету современного дошкольника// Дошкольное воспитание. 1993. №1 С. 27-36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Ожегов С.И. Словарь русского языка. М., 1964.</a:t>
            </a:r>
          </a:p>
          <a:p>
            <a:pPr>
              <a:buFont typeface="+mj-lt"/>
              <a:buAutoNum type="arabicPeriod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Суботский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Е.В. Ребенок открывает мир. М.,1991 </a:t>
            </a:r>
          </a:p>
          <a:p>
            <a:pPr>
              <a:buFont typeface="+mj-lt"/>
              <a:buAutoNum type="arabicPeriod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ЕЛИЗАВЕТА.HOM-555D30C4D9A\Рабочий стол\презинт\анимашки\00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4752">
            <a:off x="4459295" y="4957761"/>
            <a:ext cx="1500198" cy="18184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990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6000"/>
                            </p:stCondLst>
                            <p:childTnLst>
                              <p:par>
                                <p:cTn id="5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000"/>
                            </p:stCondLst>
                            <p:childTnLst>
                              <p:par>
                                <p:cTn id="5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презинт\анимашки\Организатор клипов (Microsoft)\00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clrChange>
              <a:clrFrom>
                <a:srgbClr val="985AB3"/>
              </a:clrFrom>
              <a:clrTo>
                <a:srgbClr val="985A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429000"/>
            <a:ext cx="4429156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детской субкультуры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3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детская субкультура</a:t>
            </a:r>
          </a:p>
          <a:p>
            <a:pPr marL="0" indent="0" algn="just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Детская  субкультура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особая система бытующих в детской среде представлений о мире, ценностях, совокупность особенностей поведения, форм общения и деятельности самих детей, своего рода культура в культуре, живущая по специфическим и самобытным законам, хотя и встроенная в общее культурное целое.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Носителем основных культурных ценностей является детское сообщество, которое транслирует их через соответствующие традиции, обычаи, ритуалы и т.п. </a:t>
            </a: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Детская субкультура — вариант широко распространенного в обществе процесса трансляции культуры, социального опыта от поколения к поколению.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функции детской субкультуры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Социализирующая: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детской среде с помощью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субкультурных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средств — детского правового кодекса, детского фольклора, игровых правил — происходит подчинение ребенка групповым нормам и овладение им собственным поведением, формирование его как личности. Важнейшую и самую первую личностную категорию — половую принадлежность — ребенок усваивает во многом благодаря другим детям. Детская субкультура предоставляет ребенку экспериментальную площадку для опробования себя, определения границ своих возможностей, устанавливает зону вариативного развития, готовя его к решению проблемных задач в нестандартных ситуациях.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Психотерапевтическая: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пространство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детской субкультуры создает ребенку «психологическое укрытие», защиту от неблагоприятных воздействий взрослого мира, а степень погруженности ребенка в субкультуру — своеобразный показатель его гармоничных отношений с другими людьми.</a:t>
            </a:r>
          </a:p>
          <a:p>
            <a:pPr algn="just">
              <a:buFont typeface="Wingdings" pitchFamily="2" charset="2"/>
              <a:buChar char="v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Культуроохранительная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етская субкультура передает из поколения в поколение ныне утраченные жанры и обряды</a:t>
            </a:r>
          </a:p>
          <a:p>
            <a:pPr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презинт\анимашки\s11083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45538">
            <a:off x="3415015" y="5584064"/>
            <a:ext cx="1571636" cy="135729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5129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429716" cy="457203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компоненты детской субкультуры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Детский правовой кодекс, раскрывающий своеобразие норм поведения, взаимодействия,   взаимоотношений со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сверстниками.   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правила вступления в различные формы и виды   детской деятельности и выхода из них, разнообразные ритуальные  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компоненты детского   общения (например,  примирительные ритуалы), знаки собственности, взыскание долгов,    отношения 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мены, право старшинства и опекунское право в разновозрастных группах, специфические способы воспитательных воздействий </a:t>
            </a:r>
          </a:p>
          <a:p>
            <a:pPr algn="just">
              <a:tabLst>
                <a:tab pos="173038" algn="l"/>
              </a:tabLst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 сверстников и разрешения спорных, конфликтных ситуаций (например, с помощью дразнилок,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обзывалок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отговорок);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Детский фольклор (колыбельные песни, прибаутки,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считалки и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д.р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Детский юмор (анекдоты, розыгрыши, поддевки), смеховой мир детства (перевертыши,   истории-небылицы, «черный юмор» 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или детские «садистские» стишки);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Своеобразные увлечения: детское собирательство (сокровищницы, тайники) и  коллекционирование;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Способы и формы свободного времяпрепровождения, среди которых ведущее место занимают разнообразные виды игровой  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деятельности и продуктивные виды  деятельности, а также походы в особые (страшные) места (подвалы, чердаки, кладбище, 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заброшенные дома) и места, запрещенные взрослыми для посещений (свалка,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мусорка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стройка); рассказывание страшных 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историй, детское гадание и т.д.;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Детская мода; эстетические представления детей (составление веночков и букетов,   «секреты»);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Субкультурные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формы, которые играют решающую роль при овладении ребенком   содержанием общечеловеческих ценностей: 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проблематизация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философствование,  словотворчество, сказочный мир;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Детская картина мира, т.е. особая система мировоззренческих знаний, которая включает  в себя совокупность представлений,  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смысловых отношений, охватывающих основные    стороны взаимодействия ребенка с миром.</a:t>
            </a:r>
          </a:p>
        </p:txBody>
      </p:sp>
      <p:pic>
        <p:nvPicPr>
          <p:cNvPr id="3075" name="Picture 3" descr="D:\презинт\анимашки\134732282.jpg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56A600"/>
              </a:clrFrom>
              <a:clrTo>
                <a:srgbClr val="56A6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500702"/>
            <a:ext cx="107157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14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9639E-6 C 0.00677 -0.00301 0.01025 -0.01018 0.01684 -0.01318 C 0.01823 -0.0148 0.02153 -0.01896 0.02257 -0.02081 C 0.02448 -0.02428 0.02813 -0.03192 0.02813 -0.03192 C 0.0309 -0.05435 0.02813 -0.07886 0.0408 -0.09575 C 0.04393 -0.10846 0.05417 -0.11448 0.05781 -0.12766 C 0.06719 -0.12142 0.0658 -0.11748 0.06893 -0.10523 C 0.06459 -0.06568 0.06771 -0.07956 0.06337 -0.06198 C 0.06459 -0.01896 0.05764 0.00254 0.08872 0.00925 C 0.0934 0.00809 0.09844 0.00786 0.10278 0.00555 C 0.10434 0.00462 0.10556 0.00231 0.10556 1.89639E-6 C 0.10643 -0.0229 0.10469 -0.0377 0.09288 -0.0525 C 0.09202 -0.05504 0.0908 -0.05759 0.09011 -0.06013 C 0.08854 -0.06568 0.08594 -0.07701 0.08594 -0.07701 C 0.08768 -0.12165 0.07969 -0.11309 0.10278 -0.11818 C 0.10886 -0.11748 0.11528 -0.11841 0.12118 -0.11633 C 0.12448 -0.11517 0.12952 -0.10893 0.12952 -0.10893 C 0.13351 -0.10153 0.13525 -0.0976 0.13663 -0.08834 C 0.13577 -0.07308 0.13559 -0.06406 0.13247 -0.05065 C 0.13299 -0.03932 0.13316 -0.02822 0.13386 -0.01688 C 0.13403 -0.01365 0.1349 -0.01064 0.13525 -0.00763 C 0.13663 0.00578 0.13472 0.01827 0.14358 0.02613 C 0.14965 0.02428 0.15452 0.02058 0.16059 0.01873 C 0.16893 0.01318 0.17691 0.00856 0.18594 0.00555 C 0.18733 0.0037 0.18854 0.00139 0.19011 1.89639E-6 C 0.19132 -0.00116 0.19306 -0.00069 0.19427 -0.00185 C 0.19688 -0.00463 0.20139 -0.01133 0.20139 -0.01133 C 0.20347 -0.02845 0.20452 -0.04602 0.19861 -0.06198 C 0.19705 -0.07031 0.19358 -0.07632 0.1915 -0.08441 C 0.19045 -0.09482 0.18976 -0.10453 0.18733 -0.11448 C 0.18785 -0.12003 0.18577 -0.12743 0.18872 -0.13136 C 0.1941 -0.13853 0.20556 -0.12211 0.20851 -0.11818 C 0.21042 -0.11055 0.21406 -0.10523 0.21823 -0.09945 C 0.22222 -0.07609 0.21771 -0.10731 0.21684 -0.06013 C 0.2165 -0.04325 0.21736 -0.02636 0.21823 -0.00948 C 0.21858 -0.00439 0.21997 0.00069 0.22118 0.00555 C 0.22188 0.00833 0.22761 0.01688 0.22535 0.01688 " pathEditMode="relative" ptsTypes="ffffffffffffffffffffffffffffffffffffA">
                                      <p:cBhvr>
                                        <p:cTn id="8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501122" cy="43577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 приобщения дошкольников к детской субкультуре </a:t>
            </a:r>
            <a:r>
              <a:rPr lang="ru-RU" sz="1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Развитие у детей самостоятельности и ответственности как основных ценностей системы   взросления в процессе организации разновозрастного общения в условиях    образовательного учреждения;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Расширение и обогащение опыта конструктивного взаимодействия с окружающими на     межличностном уровне, построения социальных отношений на основе своего    неповторимого личностного потенциала;</a:t>
            </a:r>
          </a:p>
          <a:p>
            <a:pPr marL="273050" indent="-27305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 Формирование образа школьника как эмоционально привлекательной, социально    желаемой роли в будущем.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детьми для решения задач:</a:t>
            </a:r>
          </a:p>
          <a:p>
            <a:pPr marL="273050" indent="-27305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Презентации жизни детской группы («Новогодние фантазии», «давайте познакомимся»,    «В гостях у сказки» и др.), презентации как личных, так и семейных коллекций. Данная    форма работы способствует развитию социальной уверенности и накоплению опыта     разновозрастного общения;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 Выставки — авторские («Моя любимая книга», «Моя любимая игрушка», «Мое хобби»,   «Мои достижения», «Семейные увлечения» и др.) и тематические («Смеховой мир    детства», «История одного предмета» и др.). Эта форма работы направлена на    трансляцию собственного внутреннего мира и осознание значимости своей личности; а  также дает возможность представить ребенку ценности культуры на основе принципа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поливариативности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 Праздничные события и игровые тематические проекты («Ярмарка игр», «Остров     дружбы», организация работы по выпуску детского журнала «Фотомастерская»).   Включение ребенка в эти формы работы обеспечивает накопление опыта социальных  взаимодействий, развитие групповой сплоченности и эмоционального сближения детей   друг с другом;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Совместные праздники детей и родителей, в процессе подготовки и проведения которых создаются условия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межличностных отношений (дети и родители, для поддержания веры ребенка в себя, свои силы, желания «быть хорошим»).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85794"/>
            <a:ext cx="85010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Детская  субкультура как механизм социализации дошкольников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презинт\анимашки\1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214950"/>
            <a:ext cx="4429156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62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857232"/>
            <a:ext cx="8501154" cy="40005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задачи, стоящие перед педагогами по улучшению социальной готовности ребенка к обучению в школе в процессе приобщения к детской субкультуре: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знаний, умений и навыков конструктивного взаимодействия с    окружающими на межличностном уровне;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Создание условий для обретения личностью таких социально важных качеств, как   самостоятельность, активность, социальная уверенность.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Формы работы для решения данных задач: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Традиционные формы работы детского сада и школы, в ходе которых происходит  ознакомление с учебным заведением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и расширение представлений детей о школьной    жизни (экскурсии и целевые посещения школы, совместные занятия);</a:t>
            </a:r>
          </a:p>
          <a:p>
            <a:pPr marL="0" indent="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Формы работы, способствующие непосредственному сближению дошкольников и   первоклассников (встречи и беседы      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сбывшими воспитанниками детского сада,   совместные праздники и трудовая деятельность), благодаря чему происходит   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также и   знакомство детей со школьной субкультурой: модой, историей школьных   принадлежностей, досугом учеников и  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миром их увлечений.</a:t>
            </a:r>
          </a:p>
          <a:p>
            <a:pPr algn="just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приобщение ребенка к детской субкультуре способствует гармонизации социализации — индивидуализации ребенка в группе сверстников, осознанию своего социального «я» и формированию готовности к позитивному принятию роли школьника в будущем. </a:t>
            </a:r>
          </a:p>
          <a:p>
            <a:pPr>
              <a:buNone/>
            </a:pPr>
            <a:endParaRPr lang="ru-RU" sz="1600" b="1" dirty="0"/>
          </a:p>
        </p:txBody>
      </p:sp>
      <p:pic>
        <p:nvPicPr>
          <p:cNvPr id="5122" name="Picture 2" descr="D:\презинт\анимашки\091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5" y="5214953"/>
            <a:ext cx="1562100" cy="12858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931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8765 C -0.00694 -0.10315 -0.00902 -0.14801 0.0073 -0.15518 C 0.01546 -0.16605 0.01893 -0.16652 0.02987 -0.16837 C 0.05678 -0.16698 0.06754 -0.17554 0.08056 -0.14963 C 0.08629 -0.11864 0.08507 -0.0791 0.07066 -0.05204 C 0.07136 -0.02729 0.06511 0.04186 0.09896 0.04556 C 0.10452 0.04625 0.11025 0.04671 0.1158 0.04741 C 0.12709 0.04671 0.13837 0.04718 0.14966 0.04556 C 0.15191 0.04532 0.15504 0.04001 0.1566 0.03792 C 0.15903 0.03469 0.16372 0.02867 0.16372 0.0289 C 0.16702 0.01526 0.16476 0.02058 0.16928 0.01179 C 0.17327 -0.00486 0.16928 -0.04071 0.16928 -0.04048 " pathEditMode="relative" rAng="0" ptsTypes="fffffffffffA">
                                      <p:cBhvr>
                                        <p:cTn id="9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550072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ПРИОБЩЕНИЕ     ДОШКОЛЬНИКОВ   К ДЕТСКОЙ СУБКУЛЬТУРЕ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Выставки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Характеристика формы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Выставки, по определению В.И.Даля, — собрание каких-либо замечательных предметов. В словаре С.И. Ожегова дано следующее определение: собрание предметов, расположенных для обозрения, а такое место, где они собраны 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Выставки могут быть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тематическими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(коллекционные, творческие), раскрывающими или представляющими предметы, объединенные общим содержанием, и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авторскими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(семейные, персональные), в создании которых может принимать участие семья или же один ребенок или взрослый.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Для выставки определяется специальное место в группе, при этом учитываются тематика, объем и материалы. Выставочные материалы должны содержать информацию о владельце, экспонаты — название и имя, фамилию владельца.</a:t>
            </a:r>
          </a:p>
          <a:p>
            <a:pPr>
              <a:lnSpc>
                <a:spcPct val="120000"/>
              </a:lnSpc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Общие задачи социализации: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Создавать условия для раскрытия ребенком собственного внутреннего мира;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Осваивать социальные роли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Задачи в работе с детьми младшего и среднего дошкольного возраста: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Формировать умение ребенка заниматься каким-либо делом рядом с другими;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Побуждать детей объединяться на основе общего интереса;</a:t>
            </a:r>
          </a:p>
          <a:p>
            <a:pPr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Способствовать совместному участию детей в выполнении заданий.</a:t>
            </a:r>
          </a:p>
          <a:p>
            <a:pPr>
              <a:lnSpc>
                <a:spcPct val="120000"/>
              </a:lnSpc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адачи в работе с детьми старшего дошкольного возраста: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Помочь ребенку осознать себя членом детского общества («наша группа», «мы»);</a:t>
            </a:r>
          </a:p>
          <a:p>
            <a:pPr marL="92075" indent="-92075" algn="just">
              <a:lnSpc>
                <a:spcPct val="120000"/>
              </a:lnSpc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—Дать возможность усвоить правила, установленные самими детьми, которые выражаются в равенстве всех членов   группы при получении общих благ (участие в общем деле, пользование игрушками, материалами).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/>
          </a:p>
        </p:txBody>
      </p:sp>
      <p:pic>
        <p:nvPicPr>
          <p:cNvPr id="6146" name="Picture 2" descr="D:\презинт\анимашки\004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90" y="6072206"/>
            <a:ext cx="942975" cy="78579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1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86840" cy="4714907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Презентации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Характеристика формы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Презентация активная форма работы, позволяющая в различных видах детской деятельности выразить общие интересы группы.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Общие задачи социализации: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Создавать условия для накопления ребенком первичного опыта общения;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Содействовать разновозрастному общению;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Оказывать помощь в осознании себя как члена детского коллёктива и освоении разных социальных ролей.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в работе с детьми младшего и среднего дошкольного возраста: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Обучать детей налаживанию отношений со сверстниками;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Создавать условия для овладения разнообразными способами и средствами общения;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Воспитывать начала культурного общения;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Содействовать совместному участию детей в общем деле. 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в работе с детьми старшего дошкольного возраста: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Расширять круг общения детей;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Формировать способы их контактов с малознакомыми людьми;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Приобщать детей к ценностям сотрудничества;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Развивать инициативу в общении.</a:t>
            </a:r>
          </a:p>
          <a:p>
            <a:pPr>
              <a:buNone/>
            </a:pPr>
            <a:endParaRPr lang="ru-RU" sz="1200" dirty="0"/>
          </a:p>
        </p:txBody>
      </p:sp>
      <p:pic>
        <p:nvPicPr>
          <p:cNvPr id="7170" name="Picture 2" descr="D:\презинт\анимашки\00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6542">
            <a:off x="113549" y="5200201"/>
            <a:ext cx="2655893" cy="1647825"/>
          </a:xfrm>
          <a:prstGeom prst="rect">
            <a:avLst/>
          </a:prstGeom>
          <a:noFill/>
        </p:spPr>
      </p:pic>
      <p:pic>
        <p:nvPicPr>
          <p:cNvPr id="7171" name="Picture 3" descr="D:\презинт\анимашки\0027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48569">
            <a:off x="7704946" y="5877754"/>
            <a:ext cx="962025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31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58246" cy="521497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Игровые проекты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Характеристика формы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Игровые проекты — групповые формы взаимодействия детей в деятельности, способ ее организации, характеризующийся  поэтапным практическим взаимодействием педагогов и воспитанников по достижению игровой цели.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Общие задачи социализации: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Обогащать социальный опыт ребенка, помогать осознавать нормы и правила поведения;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Осваивать разнообразные социальные роли в коллективной жизни сверстников;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Формировать у детей умения сотрудничать, отстаивать свои суждения и сравнивать себя с другими.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в работе с детьми младшего и среднего дошкольного возраста: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Формировать у детей умение заниматься каким-либо общим делом рядом с другими;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Поддерживать кратковременное взаимодействие и побуждать детей объединяться на основе общего    интереса;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Способствовать совместному участию мальчиков и девочек в выполнении заданий.</a:t>
            </a:r>
          </a:p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в работе с детьми старшего дошкольного возраста: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Создавать условия для эмоционального, насыщенного, содержательного общения детей друг с другом в   продуктивных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видах деятельности;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Обеспечивать ребенку право выбора роли, игрушки, материалов, возможность самостоятельного принятия решений;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Учить планировать совместную деятельность, согласовывать свои действия и мнения с партнерами;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 Способствовать развитию чувства ответственности за общее дело.</a:t>
            </a:r>
          </a:p>
          <a:p>
            <a:pPr algn="ctr">
              <a:buNone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ЕЛИЗАВЕТА.HOM-555D30C4D9A\Рабочий стол\анимашки\0027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DFDFC"/>
              </a:clrFrom>
              <a:clrTo>
                <a:srgbClr val="FD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1854">
            <a:off x="305239" y="5623025"/>
            <a:ext cx="1154113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28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5504 C -0.0059 -0.06614 -0.00173 -0.09967 -0.00156 -0.10384 C -0.00104 -0.12442 -0.00086 -0.14523 -0.00017 -0.16581 C 0.0007 -0.19056 -0.00347 -0.18501 0.00678 -0.19195 C 0.02414 -0.19125 0.04167 -0.19125 0.05903 -0.1901 C 0.07101 -0.1894 0.07761 -0.16813 0.08716 -0.16211 C 0.09914 -0.14616 0.09341 -0.15286 0.104 -0.1413 C 0.10695 -0.13159 0.10921 -0.12164 0.11112 -0.11147 C 0.11112 -0.10499 0.12778 0.01874 0.09549 0.04626 C 0.08803 0.05944 0.09445 0.04788 0.08577 0.06499 C 0.0849 0.06684 0.08282 0.07054 0.08282 0.07077 C 0.07865 0.06869 0.07431 0.06684 0.07014 0.06499 C 0.06858 0.0643 0.06858 0.06083 0.06737 0.05944 C 0.0658 0.05759 0.06372 0.0569 0.06181 0.05551 C 0.06007 0.05111 0.05764 0.04718 0.05608 0.04256 C 0.04879 0.02128 0.05712 0.03886 0.05053 0.02567 C 0.04792 0.01481 0.0474 0.00324 0.04636 -0.00809 C 0.04723 -0.02497 0.04566 -0.04255 0.04914 -0.05874 C 0.05539 -0.08811 0.06112 -0.07978 0.07014 -0.09643 C 0.07813 -0.111 0.0875 -0.13136 0.09983 -0.13945 C 0.10365 -0.14199 0.10834 -0.14176 0.1125 -0.14315 C 0.12344 -0.15078 0.14063 -0.15471 0.1533 -0.15818 C 0.16129 -0.15749 0.16928 -0.15772 0.17726 -0.15633 C 0.18334 -0.15518 0.1882 -0.14916 0.1941 -0.14708 C 0.21563 -0.1184 0.19966 -0.07007 0.1941 -0.0326 C 0.19358 0.00185 0.19844 0.03701 0.19271 0.07054 C 0.19132 0.0791 0.18386 0.05713 0.18004 0.04996 C 0.17396 0.03863 0.17136 0.02036 0.16875 0.00694 C 0.17066 -0.01827 0.16962 -0.04301 0.18577 -0.05874 C 0.1882 -0.06891 0.18542 -0.06128 0.19271 -0.07007 C 0.20782 -0.08857 0.19809 -0.0821 0.21112 -0.0888 C 0.22136 -0.10754 0.23212 -0.11748 0.24636 -0.1302 C 0.25226 -0.13552 0.25851 -0.14199 0.26459 -0.14708 C 0.27639 -0.1568 0.3 -0.16581 0.31389 -0.16952 C 0.32362 -0.16512 0.32691 -0.15217 0.33368 -0.14315 C 0.33594 -0.13413 0.33976 -0.12557 0.3448 -0.11887 C 0.35018 -0.10175 0.35903 -0.0888 0.3632 -0.07007 C 0.37518 -0.01572 0.36216 -0.06174 0.37014 -0.03445 C 0.37205 -0.01387 0.37778 0.03955 0.35747 0.04811 C 0.32657 0.04649 0.33021 0.05574 0.31806 0.03863 C 0.30504 -0.00508 0.30139 -0.06614 0.3224 -0.10569 C 0.3257 -0.11933 0.34115 -0.1376 0.34914 -0.14708 C 0.35851 -0.15841 0.35226 -0.15471 0.36042 -0.15818 C 0.36684 -0.1642 0.37118 -0.17067 0.37865 -0.17322 C 0.38525 -0.182 0.39237 -0.18478 0.39983 -0.19195 C 0.40695 -0.19889 0.39775 -0.1938 0.40678 -0.19773 C 0.40886 -0.19727 0.41754 -0.19657 0.42084 -0.19403 C 0.42292 -0.19241 0.42431 -0.18917 0.42657 -0.18825 C 0.43021 -0.18663 0.43403 -0.18709 0.43785 -0.1864 C 0.44323 -0.17923 0.44584 -0.17738 0.4533 -0.17507 C 0.46216 -0.16651 0.47223 -0.1605 0.48143 -0.15263 C 0.4849 -0.14963 0.48803 -0.14639 0.49132 -0.14315 C 0.49323 -0.1413 0.49705 -0.1376 0.49705 -0.13737 C 0.50035 -0.12419 0.4974 -0.12858 0.50382 -0.12257 C 0.50695 -0.11285 0.50816 -0.10337 0.5125 -0.09458 C 0.51511 -0.08048 0.52049 -0.06938 0.5224 -0.05504 C 0.52101 -0.01989 0.52778 0.01087 0.51389 0.03863 C 0.49462 0.03793 0.47535 0.03839 0.45608 0.03678 C 0.45 0.03631 0.44566 0.02845 0.44063 0.02382 C 0.42605 0.01018 0.42118 -0.01063 0.41806 -0.0326 C 0.4191 -0.05897 0.41789 -0.07238 0.42796 -0.0925 C 0.4316 -0.10754 0.43924 -0.11956 0.44636 -0.13205 C 0.44948 -0.13737 0.45348 -0.14685 0.45747 -0.15078 C 0.4632 -0.15656 0.4698 -0.16073 0.47587 -0.16581 C 0.47761 -0.1672 0.4783 -0.16998 0.48004 -0.17137 C 0.48924 -0.17877 0.49636 -0.18293 0.50678 -0.18455 C 0.51181 -0.18894 0.51684 -0.18917 0.5224 -0.19195 C 0.52622 -0.1938 0.53368 -0.19773 0.53368 -0.1975 C 0.54115 -0.19704 0.54862 -0.1968 0.55608 -0.19588 C 0.56216 -0.19495 0.56059 -0.19125 0.56737 -0.18825 C 0.57049 -0.18686 0.57396 -0.18709 0.57726 -0.1864 C 0.58803 -0.17923 0.59931 -0.17345 0.60973 -0.16581 C 0.61181 -0.16443 0.61355 -0.16235 0.61528 -0.16026 C 0.61823 -0.1568 0.62379 -0.14893 0.62379 -0.1487 C 0.62622 -0.14199 0.62761 -0.13552 0.62934 -0.12835 C 0.63299 -0.09366 0.63733 -0.05388 0.62379 -0.02312 C 0.62118 -0.00555 0.61841 0.00255 0.60678 0.01249 C 0.59636 0.00417 0.59549 -0.00532 0.58855 -0.02127 C 0.58438 -0.06151 0.58421 -0.05041 0.58855 -0.10569 C 0.58941 -0.11655 0.59219 -0.11702 0.59549 -0.12627 C 0.59914 -0.13691 0.60105 -0.1487 0.60816 -0.15633 C 0.62448 -0.17368 0.64705 -0.18177 0.66737 -0.1864 C 0.67622 -0.1857 0.68525 -0.18663 0.6941 -0.18455 C 0.69723 -0.18385 0.70799 -0.1679 0.70816 -0.16766 C 0.70921 -0.16628 0.71112 -0.16396 0.71112 -0.16373 C 0.71945 -0.14107 0.72066 -0.1147 0.72657 -0.09065 C 0.7283 -0.07331 0.729 -0.05411 0.73507 -0.03816 C 0.73716 -0.01572 0.73993 0.00463 0.75747 0.01249 C 0.81684 0.01041 0.79688 0.02036 0.82379 -0.00254 C 0.82796 -0.01063 0.82848 -0.01757 0.83507 -0.02312 C 0.83768 -0.03399 0.84184 -0.04347 0.84636 -0.05319 C 0.85191 -0.09088 0.85487 -0.03769 0.84914 -0.12257 C 0.84844 -0.13367 0.83924 -0.1376 0.83507 -0.14523 C 0.83039 -0.15379 0.82969 -0.16165 0.82379 -0.16952 C 0.81928 -0.18686 0.81997 -0.17807 0.81112 -0.19195 C 0.80678 -0.19865 0.80313 -0.20629 0.79844 -0.21276 C 0.79671 -0.21993 0.79462 -0.22155 0.78993 -0.22571 C 0.78837 -0.23219 0.78473 -0.23797 0.78438 -0.24468 C 0.78368 -0.25717 0.78473 -0.26965 0.78577 -0.28214 C 0.78768 -0.30527 0.81337 -0.30666 0.82657 -0.31036 C 0.83473 -0.31591 0.83021 -0.31313 0.84063 -0.31776 C 0.84393 -0.31915 0.84914 -0.32516 0.84914 -0.32493 C 0.86198 -0.37719 0.85417 -0.34181 0.85053 -0.46785 C 0.85035 -0.47618 0.8441 -0.49907 0.84202 -0.50717 C 0.84063 -0.51248 0.83646 -0.5222 0.83646 -0.52197 C 0.83299 -0.54579 0.82535 -0.56938 0.81112 -0.58418 C 0.80608 -0.5895 0.80504 -0.5932 0.79844 -0.59551 C 0.74636 -0.59297 0.69966 -0.5932 0.64636 -0.59551 C 0.64167 -0.60129 0.64011 -0.60823 0.63785 -0.61609 C 0.63976 -0.64338 0.64063 -0.65772 0.66181 -0.66674 C 0.6698 -0.67391 0.67518 -0.67599 0.68438 -0.67992 C 0.70608 -0.67853 0.71094 -0.67784 0.72796 -0.67229 C 0.73282 -0.66581 0.73733 -0.66535 0.74341 -0.66119 C 0.74653 -0.65518 0.75018 -0.65032 0.7533 -0.64431 C 0.75539 -0.61401 0.76598 -0.55712 0.7448 -0.53908 C 0.74028 -0.53122 0.73507 -0.52359 0.72796 -0.52035 C 0.72188 -0.51225 0.71493 -0.50786 0.70678 -0.50532 C 0.69862 -0.49815 0.70539 -0.503 0.68993 -0.49976 C 0.68473 -0.49861 0.67969 -0.49583 0.67448 -0.49421 C 0.66615 -0.49167 0.65747 -0.49075 0.64914 -0.48843 C 0.63959 -0.48219 0.63855 -0.47872 0.63212 -0.46785 C 0.63073 -0.46068 0.6283 -0.45582 0.62657 -0.44912 C 0.62761 -0.41443 0.62639 -0.36193 0.64775 -0.33464 C 0.65261 -0.31544 0.6632 -0.30157 0.67171 -0.28584 C 0.68368 -0.26341 0.69184 -0.24421 0.71389 -0.23705 C 0.71754 -0.23473 0.72153 -0.23381 0.72518 -0.23149 C 0.7283 -0.22941 0.73056 -0.22571 0.73368 -0.22386 C 0.73768 -0.22132 0.74219 -0.22016 0.74636 -0.21831 C 0.74775 -0.21762 0.75053 -0.21646 0.75053 -0.21623 C 0.76059 -0.20652 0.76598 -0.20097 0.77171 -0.1864 C 0.77118 -0.16766 0.77153 -0.14893 0.77014 -0.1302 C 0.76997 -0.12835 0.76806 -0.12789 0.76737 -0.12627 C 0.76615 -0.12326 0.76598 -0.11979 0.76459 -0.11702 C 0.76094 -0.10915 0.75105 -0.10129 0.7448 -0.09643 C 0.7349 -0.0888 0.71893 -0.08256 0.70816 -0.0777 C 0.704 -0.07585 0.69549 -0.07192 0.69549 -0.07169 C 0.59671 -0.0747 0.65678 -0.0703 0.62084 -0.07955 C 0.61945 -0.08071 0.61823 -0.08233 0.61667 -0.08325 C 0.61528 -0.08418 0.61372 -0.08418 0.6125 -0.0851 C 0.59844 -0.09551 0.60955 -0.09042 0.59844 -0.09458 C 0.59393 -0.10037 0.58907 -0.10245 0.58438 -0.10754 C 0.5665 -0.12742 0.5349 -0.13968 0.5125 -0.14523 C 0.50209 -0.15425 0.51563 -0.14361 0.50122 -0.15078 C 0.49775 -0.15263 0.49462 -0.1561 0.49132 -0.15818 C 0.46181 -0.17553 0.38178 -0.16766 0.38004 -0.16766 C 0.37448 -0.17021 0.36875 -0.17067 0.3632 -0.17322 C 0.35747 -0.17853 0.35139 -0.18062 0.3448 -0.1827 C 0.33455 -0.19172 0.31493 -0.19588 0.30261 -0.19773 C 0.2948 -0.20027 0.2882 -0.20351 0.28004 -0.20513 C 0.23559 -0.20421 0.19532 -0.2086 0.1533 -0.19773 C 0.14323 -0.18871 0.14723 -0.19334 0.14063 -0.18455 C 0.13872 -0.17715 0.13698 -0.17553 0.13212 -0.17137 C 0.12969 -0.16165 0.12396 -0.15471 0.12084 -0.14523 C 0.11893 -0.13922 0.11823 -0.13251 0.11667 -0.12627 C 0.11823 -0.08996 0.1099 -0.06036 0.13212 -0.04186 C 0.13785 -0.03099 0.14601 -0.02752 0.15469 -0.02312 C 0.16962 -0.01549 0.17796 -0.01225 0.19132 -0.00624 C 0.20209 -0.00693 0.21303 -0.00693 0.22379 -0.00809 C 0.23091 -0.00878 0.23768 -0.01827 0.24341 -0.02127 C 0.25608 -0.02775 0.25087 -0.02544 0.25903 -0.0289 C 0.26094 -0.03075 0.2625 -0.03307 0.26459 -0.03445 C 0.26719 -0.03631 0.27309 -0.03816 0.27309 -0.03792 C 0.30678 -0.03631 0.29966 -0.04001 0.31945 -0.0289 C 0.32483 -0.0259 0.3323 -0.02382 0.33785 -0.02127 C 0.34063 -0.02012 0.34636 -0.01757 0.34636 -0.01734 C 0.34809 -0.01433 0.35053 -0.01179 0.35191 -0.00809 C 0.35556 0.00185 0.35417 0.01388 0.36042 0.02174 C 0.36094 0.02614 0.36164 0.04117 0.36598 0.04441 C 0.36684 0.0451 0.36598 0.04186 0.36598 0.04071 " pathEditMode="relative" rAng="0" ptsTypes="ffffffffffffffffffffffffffffffffffffffffffffffffffffffffffffffffffffffffffffffffffffffffffffffffffffffffffffffffffffffffffffffffffffffffffffffffffffffffffffffffffffffffA">
                                      <p:cBhvr>
                                        <p:cTn id="5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-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2027</TotalTime>
  <Words>3974</Words>
  <Application>Microsoft Office PowerPoint</Application>
  <PresentationFormat>Экран (4:3)</PresentationFormat>
  <Paragraphs>458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ТЕМА  «ПРИОБЩЕНИЕ  ДОШКОЛЬНИКОВ  К ДЕТСКОЙ СУБКУЛЬТУРЕ»</vt:lpstr>
      <vt:lpstr>Слайд 2</vt:lpstr>
      <vt:lpstr>Содержание детской субкультуры</vt:lpstr>
      <vt:lpstr>Слайд 4</vt:lpstr>
      <vt:lpstr>Слайд 5</vt:lpstr>
      <vt:lpstr>Слайд 6</vt:lpstr>
      <vt:lpstr>Слайд 7</vt:lpstr>
      <vt:lpstr>Слайд 8</vt:lpstr>
      <vt:lpstr>Слайд 9</vt:lpstr>
      <vt:lpstr>ПЕРСПЕКТИВНОЕ ПЛАНИРОВАНИЕ РАБОТЫ ПО СОЦИАЛЬНОМУ РАЗВИТИЮ ДЕТЕЙ</vt:lpstr>
      <vt:lpstr>Вторая младшая группа</vt:lpstr>
      <vt:lpstr>Средняя группа</vt:lpstr>
      <vt:lpstr>Старшая группа</vt:lpstr>
      <vt:lpstr>Подготовительная группа</vt:lpstr>
      <vt:lpstr>Слайд 15</vt:lpstr>
      <vt:lpstr>КОНСПЕКТЫ МЕРОПРИЯТИЙ ПО ПРИОБЩЕНИЮ ДЕТЕЙ К ДЕТСКОЙ СУБКУЛЬТУРЕ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КОНТРОЛЬНЫЕ ВОПРОСЫ ПО УСВОЕНИЮ ТЕМЫ КОНСУЛЬТАЦИИ</vt:lpstr>
      <vt:lpstr>Список литературы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ЕЛИЗАВЕТА</dc:creator>
  <cp:lastModifiedBy>катенок</cp:lastModifiedBy>
  <cp:revision>203</cp:revision>
  <dcterms:created xsi:type="dcterms:W3CDTF">2010-01-10T07:49:04Z</dcterms:created>
  <dcterms:modified xsi:type="dcterms:W3CDTF">2018-03-19T04:12:35Z</dcterms:modified>
</cp:coreProperties>
</file>