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4" r:id="rId3"/>
    <p:sldId id="277" r:id="rId4"/>
    <p:sldId id="279" r:id="rId5"/>
    <p:sldId id="302" r:id="rId6"/>
    <p:sldId id="280" r:id="rId7"/>
    <p:sldId id="305" r:id="rId8"/>
    <p:sldId id="303" r:id="rId9"/>
    <p:sldId id="295" r:id="rId10"/>
    <p:sldId id="297" r:id="rId11"/>
    <p:sldId id="301" r:id="rId12"/>
    <p:sldId id="298" r:id="rId13"/>
    <p:sldId id="281" r:id="rId14"/>
    <p:sldId id="283" r:id="rId15"/>
    <p:sldId id="304" r:id="rId16"/>
    <p:sldId id="285" r:id="rId17"/>
    <p:sldId id="290" r:id="rId18"/>
    <p:sldId id="300" r:id="rId19"/>
    <p:sldId id="292" r:id="rId20"/>
    <p:sldId id="293"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04" d="100"/>
          <a:sy n="104" d="100"/>
        </p:scale>
        <p:origin x="-8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304777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1504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382054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110791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274286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63020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4275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80133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347672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75014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B81C20-9920-4B37-816B-CC3503343B43}" type="datetimeFigureOut">
              <a:rPr lang="ru-RU" smtClean="0"/>
              <a:pPr/>
              <a:t>22.03.2018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263693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81C20-9920-4B37-816B-CC3503343B43}" type="datetimeFigureOut">
              <a:rPr lang="ru-RU" smtClean="0"/>
              <a:pPr/>
              <a:t>22.03.2018</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92314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472161" cy="2392362"/>
          </a:xfrm>
          <a:solidFill>
            <a:srgbClr val="FF9900"/>
          </a:solidFill>
          <a:scene3d>
            <a:camera prst="orthographicFront"/>
            <a:lightRig rig="threePt" dir="t"/>
          </a:scene3d>
          <a:sp3d>
            <a:bevelT w="152400" h="50800" prst="softRound"/>
          </a:sp3d>
        </p:spPr>
        <p:txBody>
          <a:bodyPr>
            <a:normAutofit/>
          </a:bodyPr>
          <a:lstStyle/>
          <a:p>
            <a:r>
              <a:rPr lang="ru-RU" sz="3600" dirty="0" smtClean="0">
                <a:solidFill>
                  <a:schemeClr val="bg1"/>
                </a:solidFill>
                <a:effectLst>
                  <a:glow rad="101600">
                    <a:schemeClr val="tx1">
                      <a:alpha val="60000"/>
                    </a:schemeClr>
                  </a:glow>
                </a:effectLst>
              </a:rPr>
              <a:t>А  ТЕПЕРЬ, НЕЗНАЙКА, МЫ ТЕБЕ  РАССКАЖЕМ  О  НАШИХ  ОРГАНАХ  ЧУВСТВ.</a:t>
            </a:r>
            <a:endParaRPr lang="ru-RU" sz="3600" dirty="0">
              <a:solidFill>
                <a:schemeClr val="bg1"/>
              </a:solidFill>
              <a:effectLst>
                <a:glow rad="101600">
                  <a:schemeClr val="tx1">
                    <a:alpha val="60000"/>
                  </a:schemeClr>
                </a:glow>
              </a:effectLst>
            </a:endParaRPr>
          </a:p>
        </p:txBody>
      </p:sp>
      <p:pic>
        <p:nvPicPr>
          <p:cNvPr id="4" name="Содержимое 3" descr="mini_2.jpg"/>
          <p:cNvPicPr>
            <a:picLocks noGrp="1" noChangeAspect="1"/>
          </p:cNvPicPr>
          <p:nvPr>
            <p:ph idx="1"/>
          </p:nvPr>
        </p:nvPicPr>
        <p:blipFill>
          <a:blip r:embed="rId2" cstate="print"/>
          <a:stretch>
            <a:fillRect/>
          </a:stretch>
        </p:blipFill>
        <p:spPr>
          <a:xfrm>
            <a:off x="0" y="2786064"/>
            <a:ext cx="4386263" cy="3900486"/>
          </a:xfrm>
        </p:spPr>
      </p:pic>
      <p:pic>
        <p:nvPicPr>
          <p:cNvPr id="6" name="Рисунок 5" descr="5c32a26b9be94908b01cd7c48af4de69.JPG"/>
          <p:cNvPicPr>
            <a:picLocks noChangeAspect="1"/>
          </p:cNvPicPr>
          <p:nvPr/>
        </p:nvPicPr>
        <p:blipFill>
          <a:blip r:embed="rId3" cstate="print"/>
          <a:stretch>
            <a:fillRect/>
          </a:stretch>
        </p:blipFill>
        <p:spPr>
          <a:xfrm>
            <a:off x="3686176" y="2757488"/>
            <a:ext cx="4386262" cy="4100512"/>
          </a:xfrm>
          <a:prstGeom prst="rect">
            <a:avLst/>
          </a:prstGeom>
        </p:spPr>
      </p:pic>
    </p:spTree>
    <p:extLst>
      <p:ext uri="{BB962C8B-B14F-4D97-AF65-F5344CB8AC3E}">
        <p14:creationId xmlns:p14="http://schemas.microsoft.com/office/powerpoint/2010/main" val="1046387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087" y="784927"/>
            <a:ext cx="7396120" cy="369332"/>
          </a:xfrm>
          <a:prstGeom prst="rect">
            <a:avLst/>
          </a:prstGeom>
        </p:spPr>
        <p:txBody>
          <a:bodyPr wrap="square">
            <a:spAutoFit/>
          </a:bodyPr>
          <a:lstStyle/>
          <a:p>
            <a:pPr algn="ctr"/>
            <a:r>
              <a:rPr lang="ru-RU" dirty="0" smtClean="0">
                <a:solidFill>
                  <a:srgbClr val="C00000"/>
                </a:solidFill>
                <a:latin typeface="Times New Roman" pitchFamily="18" charset="0"/>
                <a:cs typeface="Times New Roman" pitchFamily="18" charset="0"/>
              </a:rPr>
              <a:t>Зачем человеку обоняние?</a:t>
            </a:r>
            <a:endParaRPr lang="ru-RU" dirty="0"/>
          </a:p>
        </p:txBody>
      </p:sp>
      <p:pic>
        <p:nvPicPr>
          <p:cNvPr id="2050" name="Picture 2" descr="https://ds04.infourok.ru/uploads/ex/09e5/0002675c-b398c1b5/img3.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900igr.net/datas/okruzhajuschij-mir/Mir-cheloveka-i-mir-prirody/0044-044-Obonjanie.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194208"/>
            <a:ext cx="8043482" cy="5509200"/>
          </a:xfrm>
          <a:prstGeom prst="rect">
            <a:avLst/>
          </a:prstGeom>
        </p:spPr>
        <p:txBody>
          <a:bodyPr wrap="square">
            <a:spAutoFit/>
          </a:bodyPr>
          <a:lstStyle/>
          <a:p>
            <a:r>
              <a:rPr lang="ru-RU" sz="3200" dirty="0" smtClean="0">
                <a:solidFill>
                  <a:srgbClr val="002060"/>
                </a:solidFill>
                <a:latin typeface="Times New Roman" pitchFamily="18" charset="0"/>
                <a:cs typeface="Times New Roman" pitchFamily="18" charset="0"/>
              </a:rPr>
              <a:t>Функции органа обоняния.</a:t>
            </a:r>
            <a:r>
              <a:rPr lang="ru-RU" sz="3200" dirty="0" smtClean="0">
                <a:solidFill>
                  <a:srgbClr val="C00000"/>
                </a:solidFill>
                <a:latin typeface="Times New Roman" pitchFamily="18" charset="0"/>
                <a:cs typeface="Times New Roman" pitchFamily="18" charset="0"/>
              </a:rPr>
              <a:t/>
            </a:r>
            <a:br>
              <a:rPr lang="ru-RU" sz="3200" dirty="0" smtClean="0">
                <a:solidFill>
                  <a:srgbClr val="C0000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1.</a:t>
            </a:r>
            <a:r>
              <a:rPr lang="ru-RU" sz="3200" dirty="0" smtClean="0">
                <a:solidFill>
                  <a:srgbClr val="002060"/>
                </a:solidFill>
                <a:latin typeface="Times New Roman" pitchFamily="18" charset="0"/>
                <a:cs typeface="Times New Roman" pitchFamily="18" charset="0"/>
              </a:rPr>
              <a:t>Защитная (очищает и обеззараживает воздух).</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2.</a:t>
            </a:r>
            <a:r>
              <a:rPr lang="ru-RU" sz="3200" dirty="0" smtClean="0">
                <a:solidFill>
                  <a:srgbClr val="002060"/>
                </a:solidFill>
                <a:latin typeface="Times New Roman" pitchFamily="18" charset="0"/>
                <a:cs typeface="Times New Roman" pitchFamily="18" charset="0"/>
              </a:rPr>
              <a:t>Согревает и увлажняет  поступающий воздух.</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3.</a:t>
            </a:r>
            <a:r>
              <a:rPr lang="ru-RU" sz="3200" dirty="0" smtClean="0">
                <a:solidFill>
                  <a:srgbClr val="002060"/>
                </a:solidFill>
                <a:latin typeface="Times New Roman" pitchFamily="18" charset="0"/>
                <a:cs typeface="Times New Roman" pitchFamily="18" charset="0"/>
              </a:rPr>
              <a:t>Участвует в дыхании, речи и мимике.</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4.</a:t>
            </a:r>
            <a:r>
              <a:rPr lang="ru-RU" sz="3200" dirty="0" smtClean="0">
                <a:solidFill>
                  <a:srgbClr val="002060"/>
                </a:solidFill>
                <a:latin typeface="Times New Roman" pitchFamily="18" charset="0"/>
                <a:cs typeface="Times New Roman" pitchFamily="18" charset="0"/>
              </a:rPr>
              <a:t>Предупреждает об опасности.</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Береги, Незнайка, свой нос!</a:t>
            </a:r>
            <a:br>
              <a:rPr lang="ru-RU" sz="3200" dirty="0" smtClean="0">
                <a:solidFill>
                  <a:srgbClr val="C0000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1.</a:t>
            </a:r>
            <a:r>
              <a:rPr lang="ru-RU" sz="3200" dirty="0" smtClean="0">
                <a:solidFill>
                  <a:srgbClr val="002060"/>
                </a:solidFill>
                <a:latin typeface="Times New Roman" pitchFamily="18" charset="0"/>
                <a:cs typeface="Times New Roman" pitchFamily="18" charset="0"/>
              </a:rPr>
              <a:t>Ничего не засовывай в нос.</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2.</a:t>
            </a:r>
            <a:r>
              <a:rPr lang="ru-RU" sz="3200" dirty="0" smtClean="0">
                <a:solidFill>
                  <a:srgbClr val="002060"/>
                </a:solidFill>
                <a:latin typeface="Times New Roman" pitchFamily="18" charset="0"/>
                <a:cs typeface="Times New Roman" pitchFamily="18" charset="0"/>
              </a:rPr>
              <a:t>Береги от ударов.</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3.</a:t>
            </a:r>
            <a:r>
              <a:rPr lang="ru-RU" sz="3200" dirty="0" smtClean="0">
                <a:solidFill>
                  <a:srgbClr val="002060"/>
                </a:solidFill>
                <a:latin typeface="Times New Roman" pitchFamily="18" charset="0"/>
                <a:cs typeface="Times New Roman" pitchFamily="18" charset="0"/>
              </a:rPr>
              <a:t>Не переохлаждайся.</a:t>
            </a:r>
            <a:endParaRPr lang="ru-RU"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6864575" cy="484538"/>
          </a:xfrm>
        </p:spPr>
        <p:txBody>
          <a:bodyPr>
            <a:normAutofit fontScale="90000"/>
          </a:bodyPr>
          <a:lstStyle/>
          <a:p>
            <a:endParaRPr lang="ru-RU" dirty="0">
              <a:solidFill>
                <a:srgbClr val="C00000"/>
              </a:solidFill>
            </a:endParaRPr>
          </a:p>
        </p:txBody>
      </p:sp>
      <p:pic>
        <p:nvPicPr>
          <p:cNvPr id="4" name="Содержимое 3" descr="img7.jpg"/>
          <p:cNvPicPr>
            <a:picLocks noGrp="1" noChangeAspect="1"/>
          </p:cNvPicPr>
          <p:nvPr>
            <p:ph idx="1"/>
          </p:nvPr>
        </p:nvPicPr>
        <p:blipFill>
          <a:blip r:embed="rId2" cstate="print"/>
          <a:stretch>
            <a:fillRect/>
          </a:stretch>
        </p:blipFill>
        <p:spPr>
          <a:xfrm>
            <a:off x="1" y="0"/>
            <a:ext cx="8072437"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solidFill>
                <a:srgbClr val="C00000"/>
              </a:solidFill>
              <a:latin typeface="Times New Roman" pitchFamily="18" charset="0"/>
              <a:cs typeface="Times New Roman" pitchFamily="18" charset="0"/>
            </a:endParaRPr>
          </a:p>
        </p:txBody>
      </p:sp>
      <p:pic>
        <p:nvPicPr>
          <p:cNvPr id="4" name="Содержимое 3" descr="c18c151d26d31ca84f04acb88f39505b.JPG"/>
          <p:cNvPicPr>
            <a:picLocks noGrp="1" noChangeAspect="1"/>
          </p:cNvPicPr>
          <p:nvPr>
            <p:ph idx="1"/>
          </p:nvPr>
        </p:nvPicPr>
        <p:blipFill>
          <a:blip r:embed="rId2" cstate="print"/>
          <a:stretch>
            <a:fillRect/>
          </a:stretch>
        </p:blipFill>
        <p:spPr>
          <a:xfrm>
            <a:off x="1" y="0"/>
            <a:ext cx="8072438" cy="685799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medportal.net/assets/images/bolezni-organov/bolezni-yazika/yazik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5125"/>
            <a:ext cx="7886700" cy="6049963"/>
          </a:xfrm>
        </p:spPr>
        <p:txBody>
          <a:bodyPr>
            <a:normAutofit/>
          </a:bodyPr>
          <a:lstStyle/>
          <a:p>
            <a:r>
              <a:rPr lang="ru-RU" sz="3800" dirty="0" smtClean="0">
                <a:solidFill>
                  <a:srgbClr val="002060"/>
                </a:solidFill>
                <a:latin typeface="Times New Roman" pitchFamily="18" charset="0"/>
                <a:cs typeface="Times New Roman" pitchFamily="18" charset="0"/>
              </a:rPr>
              <a:t>Запомни, Незнайка:</a:t>
            </a:r>
            <a:r>
              <a:rPr lang="ru-RU" sz="3800" dirty="0" smtClean="0">
                <a:solidFill>
                  <a:srgbClr val="C00000"/>
                </a:solidFill>
                <a:latin typeface="Times New Roman" pitchFamily="18" charset="0"/>
                <a:cs typeface="Times New Roman" pitchFamily="18" charset="0"/>
              </a:rPr>
              <a:t/>
            </a:r>
            <a:br>
              <a:rPr lang="ru-RU" sz="3800" dirty="0" smtClean="0">
                <a:solidFill>
                  <a:srgbClr val="C00000"/>
                </a:solidFill>
                <a:latin typeface="Times New Roman" pitchFamily="18" charset="0"/>
                <a:cs typeface="Times New Roman" pitchFamily="18" charset="0"/>
              </a:rPr>
            </a:br>
            <a:r>
              <a:rPr lang="ru-RU" sz="3800" dirty="0" smtClean="0">
                <a:solidFill>
                  <a:srgbClr val="C00000"/>
                </a:solidFill>
                <a:latin typeface="Times New Roman" pitchFamily="18" charset="0"/>
                <a:cs typeface="Times New Roman" pitchFamily="18" charset="0"/>
              </a:rPr>
              <a:t>1.</a:t>
            </a:r>
            <a:r>
              <a:rPr lang="ru-RU" sz="3800" dirty="0" smtClean="0">
                <a:solidFill>
                  <a:srgbClr val="002060"/>
                </a:solidFill>
                <a:latin typeface="Times New Roman" pitchFamily="18" charset="0"/>
                <a:cs typeface="Times New Roman" pitchFamily="18" charset="0"/>
              </a:rPr>
              <a:t>Нельзя пробовать на вкус лекарства, незнакомые ягоды, грибы, травы, цветы.</a:t>
            </a:r>
            <a:br>
              <a:rPr lang="ru-RU" sz="3800" dirty="0" smtClean="0">
                <a:solidFill>
                  <a:srgbClr val="002060"/>
                </a:solidFill>
                <a:latin typeface="Times New Roman" pitchFamily="18" charset="0"/>
                <a:cs typeface="Times New Roman" pitchFamily="18" charset="0"/>
              </a:rPr>
            </a:br>
            <a:r>
              <a:rPr lang="ru-RU" sz="3800" dirty="0" smtClean="0">
                <a:solidFill>
                  <a:srgbClr val="C00000"/>
                </a:solidFill>
                <a:latin typeface="Times New Roman" pitchFamily="18" charset="0"/>
                <a:cs typeface="Times New Roman" pitchFamily="18" charset="0"/>
              </a:rPr>
              <a:t>2.</a:t>
            </a:r>
            <a:r>
              <a:rPr lang="ru-RU" sz="3800" dirty="0" smtClean="0">
                <a:solidFill>
                  <a:srgbClr val="002060"/>
                </a:solidFill>
                <a:latin typeface="Times New Roman" pitchFamily="18" charset="0"/>
                <a:cs typeface="Times New Roman" pitchFamily="18" charset="0"/>
              </a:rPr>
              <a:t>Нельзя есть немытые овощи, фрукты, ягоды, испорченные продукты.</a:t>
            </a:r>
            <a:br>
              <a:rPr lang="ru-RU" sz="3800" dirty="0" smtClean="0">
                <a:solidFill>
                  <a:srgbClr val="002060"/>
                </a:solidFill>
                <a:latin typeface="Times New Roman" pitchFamily="18" charset="0"/>
                <a:cs typeface="Times New Roman" pitchFamily="18" charset="0"/>
              </a:rPr>
            </a:br>
            <a:r>
              <a:rPr lang="ru-RU" sz="3800" dirty="0" smtClean="0">
                <a:solidFill>
                  <a:srgbClr val="C00000"/>
                </a:solidFill>
                <a:latin typeface="Times New Roman" pitchFamily="18" charset="0"/>
                <a:cs typeface="Times New Roman" pitchFamily="18" charset="0"/>
              </a:rPr>
              <a:t>3.</a:t>
            </a:r>
            <a:r>
              <a:rPr lang="ru-RU" sz="3800" dirty="0" smtClean="0">
                <a:solidFill>
                  <a:srgbClr val="002060"/>
                </a:solidFill>
                <a:latin typeface="Times New Roman" pitchFamily="18" charset="0"/>
                <a:cs typeface="Times New Roman" pitchFamily="18" charset="0"/>
              </a:rPr>
              <a:t>Не ешьте сильно горячую пищу.</a:t>
            </a:r>
            <a:br>
              <a:rPr lang="ru-RU" sz="3800" dirty="0" smtClean="0">
                <a:solidFill>
                  <a:srgbClr val="002060"/>
                </a:solidFill>
                <a:latin typeface="Times New Roman" pitchFamily="18" charset="0"/>
                <a:cs typeface="Times New Roman" pitchFamily="18" charset="0"/>
              </a:rPr>
            </a:br>
            <a:r>
              <a:rPr lang="ru-RU" sz="3800" dirty="0" smtClean="0">
                <a:solidFill>
                  <a:srgbClr val="C00000"/>
                </a:solidFill>
                <a:latin typeface="Times New Roman" pitchFamily="18" charset="0"/>
                <a:cs typeface="Times New Roman" pitchFamily="18" charset="0"/>
              </a:rPr>
              <a:t>4.</a:t>
            </a:r>
            <a:r>
              <a:rPr lang="ru-RU" sz="3800" dirty="0" smtClean="0">
                <a:solidFill>
                  <a:srgbClr val="002060"/>
                </a:solidFill>
                <a:latin typeface="Times New Roman" pitchFamily="18" charset="0"/>
                <a:cs typeface="Times New Roman" pitchFamily="18" charset="0"/>
              </a:rPr>
              <a:t>Оберегайте язык от острых предметов.</a:t>
            </a:r>
            <a:br>
              <a:rPr lang="ru-RU" sz="3800" dirty="0" smtClean="0">
                <a:solidFill>
                  <a:srgbClr val="002060"/>
                </a:solidFill>
                <a:latin typeface="Times New Roman" pitchFamily="18" charset="0"/>
                <a:cs typeface="Times New Roman" pitchFamily="18" charset="0"/>
              </a:rPr>
            </a:br>
            <a:r>
              <a:rPr lang="ru-RU" sz="3800" dirty="0" smtClean="0">
                <a:solidFill>
                  <a:srgbClr val="C00000"/>
                </a:solidFill>
                <a:latin typeface="Times New Roman" pitchFamily="18" charset="0"/>
                <a:cs typeface="Times New Roman" pitchFamily="18" charset="0"/>
              </a:rPr>
              <a:t>5.</a:t>
            </a:r>
            <a:r>
              <a:rPr lang="ru-RU" sz="3800" dirty="0" smtClean="0">
                <a:solidFill>
                  <a:srgbClr val="002060"/>
                </a:solidFill>
                <a:latin typeface="Times New Roman" pitchFamily="18" charset="0"/>
                <a:cs typeface="Times New Roman" pitchFamily="18" charset="0"/>
              </a:rPr>
              <a:t>Делайте гимнастику для языка.</a:t>
            </a:r>
            <a:endParaRPr lang="ru-RU" sz="3800" dirty="0">
              <a:solidFill>
                <a:srgbClr val="C0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2035174"/>
          </a:xfrm>
        </p:spPr>
        <p:txBody>
          <a:bodyPr>
            <a:normAutofit fontScale="90000"/>
          </a:bodyPr>
          <a:lstStyle/>
          <a:p>
            <a:r>
              <a:rPr lang="ru-RU" dirty="0" smtClean="0">
                <a:solidFill>
                  <a:srgbClr val="002060"/>
                </a:solidFill>
                <a:latin typeface="Times New Roman" pitchFamily="18" charset="0"/>
                <a:cs typeface="Times New Roman" pitchFamily="18" charset="0"/>
              </a:rPr>
              <a:t>Осязание-это свойство кожи человека. Самая чувствительная кожа на кончиках пальцев рук.</a:t>
            </a:r>
            <a:endParaRPr lang="ru-RU" dirty="0">
              <a:solidFill>
                <a:srgbClr val="002060"/>
              </a:solidFill>
              <a:latin typeface="Times New Roman" pitchFamily="18" charset="0"/>
              <a:cs typeface="Times New Roman" pitchFamily="18" charset="0"/>
            </a:endParaRPr>
          </a:p>
        </p:txBody>
      </p:sp>
      <p:pic>
        <p:nvPicPr>
          <p:cNvPr id="6" name="Содержимое 5" descr="0822390a806e7a5f812b8ddb298.jpg"/>
          <p:cNvPicPr>
            <a:picLocks noGrp="1" noChangeAspect="1"/>
          </p:cNvPicPr>
          <p:nvPr>
            <p:ph idx="1"/>
          </p:nvPr>
        </p:nvPicPr>
        <p:blipFill>
          <a:blip r:embed="rId2" cstate="print"/>
          <a:stretch>
            <a:fillRect/>
          </a:stretch>
        </p:blipFill>
        <p:spPr>
          <a:xfrm>
            <a:off x="1" y="2528886"/>
            <a:ext cx="8086724" cy="43291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ds04.infourok.ru/uploads/ex/0d21/00006ec8-3a2719f5/img16.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529513" cy="2020887"/>
          </a:xfrm>
        </p:spPr>
        <p:txBody>
          <a:bodyPr>
            <a:normAutofit/>
          </a:bodyPr>
          <a:lstStyle/>
          <a:p>
            <a:r>
              <a:rPr lang="ru-RU" dirty="0" smtClean="0">
                <a:solidFill>
                  <a:srgbClr val="002060"/>
                </a:solidFill>
                <a:latin typeface="Times New Roman" pitchFamily="18" charset="0"/>
                <a:cs typeface="Times New Roman" pitchFamily="18" charset="0"/>
              </a:rPr>
              <a:t>Пальцами мы прикасаемся к предметам, узнаём их на ощупь, играем ими, работаем.</a:t>
            </a:r>
            <a:endParaRPr lang="ru-RU" dirty="0">
              <a:solidFill>
                <a:srgbClr val="002060"/>
              </a:solidFill>
              <a:latin typeface="Times New Roman" pitchFamily="18" charset="0"/>
              <a:cs typeface="Times New Roman" pitchFamily="18" charset="0"/>
            </a:endParaRPr>
          </a:p>
        </p:txBody>
      </p:sp>
      <p:pic>
        <p:nvPicPr>
          <p:cNvPr id="4" name="Содержимое 3" descr="9171.jpg"/>
          <p:cNvPicPr>
            <a:picLocks noGrp="1" noChangeAspect="1"/>
          </p:cNvPicPr>
          <p:nvPr>
            <p:ph idx="1"/>
          </p:nvPr>
        </p:nvPicPr>
        <p:blipFill>
          <a:blip r:embed="rId2" cstate="print"/>
          <a:stretch>
            <a:fillRect/>
          </a:stretch>
        </p:blipFill>
        <p:spPr>
          <a:xfrm>
            <a:off x="0" y="2176758"/>
            <a:ext cx="8115300" cy="468124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8515350" cy="1325563"/>
          </a:xfrm>
        </p:spPr>
        <p:txBody>
          <a:bodyPr/>
          <a:lstStyle/>
          <a:p>
            <a:r>
              <a:rPr lang="ru-RU" dirty="0" smtClean="0">
                <a:solidFill>
                  <a:srgbClr val="002060"/>
                </a:solidFill>
                <a:latin typeface="Times New Roman" pitchFamily="18" charset="0"/>
                <a:cs typeface="Times New Roman" pitchFamily="18" charset="0"/>
              </a:rPr>
              <a:t>ЗАПОМНИ:  ИХ  ВСЕГО  ПЯТЬ!</a:t>
            </a:r>
            <a:endParaRPr lang="ru-RU" dirty="0">
              <a:solidFill>
                <a:srgbClr val="002060"/>
              </a:solidFill>
              <a:latin typeface="Times New Roman" pitchFamily="18" charset="0"/>
              <a:cs typeface="Times New Roman" pitchFamily="18" charset="0"/>
            </a:endParaRPr>
          </a:p>
        </p:txBody>
      </p:sp>
      <p:pic>
        <p:nvPicPr>
          <p:cNvPr id="4" name="Содержимое 3" descr="0004-004-Organy-chuvstv.jpg"/>
          <p:cNvPicPr>
            <a:picLocks noGrp="1" noChangeAspect="1"/>
          </p:cNvPicPr>
          <p:nvPr>
            <p:ph idx="1"/>
          </p:nvPr>
        </p:nvPicPr>
        <p:blipFill>
          <a:blip r:embed="rId2" cstate="print"/>
          <a:stretch>
            <a:fillRect/>
          </a:stretch>
        </p:blipFill>
        <p:spPr>
          <a:xfrm>
            <a:off x="-1" y="1246174"/>
            <a:ext cx="8115301" cy="561182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9400"/>
            <a:ext cx="7500938" cy="5949950"/>
          </a:xfrm>
        </p:spPr>
        <p:txBody>
          <a:bodyPr>
            <a:normAutofit fontScale="90000"/>
          </a:bodyPr>
          <a:lstStyle/>
          <a:p>
            <a:r>
              <a:rPr lang="ru-RU" dirty="0" smtClean="0">
                <a:solidFill>
                  <a:srgbClr val="002060"/>
                </a:solidFill>
                <a:latin typeface="Times New Roman" pitchFamily="18" charset="0"/>
                <a:cs typeface="Times New Roman" pitchFamily="18" charset="0"/>
              </a:rPr>
              <a:t>А вот, Незнайка, правила ухода за руками.</a:t>
            </a:r>
            <a:r>
              <a:rPr lang="ru-RU" dirty="0" smtClean="0">
                <a:solidFill>
                  <a:srgbClr val="C00000"/>
                </a:solidFill>
                <a:latin typeface="Times New Roman" pitchFamily="18" charset="0"/>
                <a:cs typeface="Times New Roman" pitchFamily="18" charset="0"/>
              </a:rPr>
              <a:t/>
            </a:r>
            <a:br>
              <a:rPr lang="ru-RU" dirty="0" smtClean="0">
                <a:solidFill>
                  <a:srgbClr val="C0000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1.</a:t>
            </a:r>
            <a:r>
              <a:rPr lang="ru-RU" dirty="0" smtClean="0">
                <a:solidFill>
                  <a:srgbClr val="002060"/>
                </a:solidFill>
                <a:latin typeface="Times New Roman" pitchFamily="18" charset="0"/>
                <a:cs typeface="Times New Roman" pitchFamily="18" charset="0"/>
              </a:rPr>
              <a:t>Чисто мой руки с мылом.</a:t>
            </a:r>
            <a:br>
              <a:rPr lang="ru-RU" dirty="0" smtClean="0">
                <a:solidFill>
                  <a:srgbClr val="00206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2.</a:t>
            </a:r>
            <a:r>
              <a:rPr lang="ru-RU" dirty="0" smtClean="0">
                <a:solidFill>
                  <a:srgbClr val="002060"/>
                </a:solidFill>
                <a:latin typeface="Times New Roman" pitchFamily="18" charset="0"/>
                <a:cs typeface="Times New Roman" pitchFamily="18" charset="0"/>
              </a:rPr>
              <a:t>Береги от ушибов и порезов.</a:t>
            </a:r>
            <a:br>
              <a:rPr lang="ru-RU" dirty="0" smtClean="0">
                <a:solidFill>
                  <a:srgbClr val="00206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3.</a:t>
            </a:r>
            <a:r>
              <a:rPr lang="ru-RU" dirty="0" smtClean="0">
                <a:solidFill>
                  <a:srgbClr val="002060"/>
                </a:solidFill>
                <a:latin typeface="Times New Roman" pitchFamily="18" charset="0"/>
                <a:cs typeface="Times New Roman" pitchFamily="18" charset="0"/>
              </a:rPr>
              <a:t>Не трогай горячие предметы.</a:t>
            </a:r>
            <a:br>
              <a:rPr lang="ru-RU" dirty="0" smtClean="0">
                <a:solidFill>
                  <a:srgbClr val="00206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4.</a:t>
            </a:r>
            <a:r>
              <a:rPr lang="ru-RU" dirty="0" smtClean="0">
                <a:solidFill>
                  <a:srgbClr val="002060"/>
                </a:solidFill>
                <a:latin typeface="Times New Roman" pitchFamily="18" charset="0"/>
                <a:cs typeface="Times New Roman" pitchFamily="18" charset="0"/>
              </a:rPr>
              <a:t>Подстригай вовремя ногти.</a:t>
            </a:r>
            <a:br>
              <a:rPr lang="ru-RU" dirty="0" smtClean="0">
                <a:solidFill>
                  <a:srgbClr val="00206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5.</a:t>
            </a:r>
            <a:r>
              <a:rPr lang="ru-RU" dirty="0" smtClean="0">
                <a:solidFill>
                  <a:srgbClr val="002060"/>
                </a:solidFill>
                <a:latin typeface="Times New Roman" pitchFamily="18" charset="0"/>
                <a:cs typeface="Times New Roman" pitchFamily="18" charset="0"/>
              </a:rPr>
              <a:t>Делай гимнастику для пальцев и рук.</a:t>
            </a:r>
            <a:r>
              <a:rPr lang="ru-RU" dirty="0" smtClean="0">
                <a:solidFill>
                  <a:srgbClr val="C00000"/>
                </a:solidFill>
                <a:latin typeface="Times New Roman" pitchFamily="18" charset="0"/>
                <a:cs typeface="Times New Roman" pitchFamily="18" charset="0"/>
              </a:rPr>
              <a:t/>
            </a:r>
            <a:br>
              <a:rPr lang="ru-RU" dirty="0" smtClean="0">
                <a:solidFill>
                  <a:srgbClr val="C0000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6.</a:t>
            </a:r>
            <a:r>
              <a:rPr lang="ru-RU" dirty="0" smtClean="0">
                <a:solidFill>
                  <a:srgbClr val="002060"/>
                </a:solidFill>
                <a:latin typeface="Times New Roman" pitchFamily="18" charset="0"/>
                <a:cs typeface="Times New Roman" pitchFamily="18" charset="0"/>
              </a:rPr>
              <a:t>Носи варежки в морозную погоду.</a:t>
            </a:r>
            <a:r>
              <a:rPr lang="ru-RU" dirty="0" smtClean="0">
                <a:solidFill>
                  <a:srgbClr val="002060"/>
                </a:solidFill>
              </a:rPr>
              <a:t/>
            </a:r>
            <a:br>
              <a:rPr lang="ru-RU" dirty="0" smtClean="0">
                <a:solidFill>
                  <a:srgbClr val="002060"/>
                </a:solidFill>
              </a:rPr>
            </a:br>
            <a:endParaRPr lang="ru-RU"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0" dirty="0" smtClean="0">
                <a:solidFill>
                  <a:srgbClr val="002060"/>
                </a:solidFill>
                <a:latin typeface="Times New Roman" pitchFamily="18" charset="0"/>
                <a:cs typeface="Times New Roman" pitchFamily="18" charset="0"/>
              </a:rPr>
              <a:t>С П А С И Б О!</a:t>
            </a:r>
            <a:endParaRPr lang="ru-RU" sz="8000" dirty="0">
              <a:solidFill>
                <a:srgbClr val="002060"/>
              </a:solidFill>
              <a:latin typeface="Times New Roman" pitchFamily="18" charset="0"/>
              <a:cs typeface="Times New Roman" pitchFamily="18" charset="0"/>
            </a:endParaRPr>
          </a:p>
        </p:txBody>
      </p:sp>
      <p:pic>
        <p:nvPicPr>
          <p:cNvPr id="4" name="Содержимое 3" descr="img10.jpg"/>
          <p:cNvPicPr>
            <a:picLocks noGrp="1" noChangeAspect="1"/>
          </p:cNvPicPr>
          <p:nvPr>
            <p:ph idx="1"/>
          </p:nvPr>
        </p:nvPicPr>
        <p:blipFill>
          <a:blip r:embed="rId2" cstate="print"/>
          <a:stretch>
            <a:fillRect/>
          </a:stretch>
        </p:blipFill>
        <p:spPr>
          <a:xfrm>
            <a:off x="0" y="1728788"/>
            <a:ext cx="8059667" cy="512921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500938" cy="1735137"/>
          </a:xfrm>
        </p:spPr>
        <p:txBody>
          <a:bodyPr>
            <a:normAutofit/>
          </a:bodyPr>
          <a:lstStyle/>
          <a:p>
            <a:endParaRPr lang="ru-RU" dirty="0">
              <a:solidFill>
                <a:srgbClr val="C00000"/>
              </a:solidFill>
            </a:endParaRPr>
          </a:p>
        </p:txBody>
      </p:sp>
      <p:pic>
        <p:nvPicPr>
          <p:cNvPr id="4" name="Содержимое 3" descr="img1.jpg"/>
          <p:cNvPicPr>
            <a:picLocks noGrp="1" noChangeAspect="1"/>
          </p:cNvPicPr>
          <p:nvPr>
            <p:ph idx="1"/>
          </p:nvPr>
        </p:nvPicPr>
        <p:blipFill>
          <a:blip r:embed="rId2" cstate="print"/>
          <a:stretch>
            <a:fillRect/>
          </a:stretch>
        </p:blipFill>
        <p:spPr>
          <a:xfrm>
            <a:off x="-1" y="1"/>
            <a:ext cx="9144001"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28650" y="365128"/>
            <a:ext cx="7458075" cy="1018610"/>
          </a:xfrm>
        </p:spPr>
        <p:txBody>
          <a:bodyPr>
            <a:noAutofit/>
          </a:bodyPr>
          <a:lstStyle/>
          <a:p>
            <a:r>
              <a:rPr lang="ru-RU" sz="2400" dirty="0" smtClean="0">
                <a:solidFill>
                  <a:srgbClr val="002060"/>
                </a:solidFill>
                <a:latin typeface="Times New Roman" pitchFamily="18" charset="0"/>
                <a:cs typeface="Times New Roman" pitchFamily="18" charset="0"/>
              </a:rPr>
              <a:t>Радужная оболочка глаз у всех людей разная (серая, коричневая, голубая). А чёрная точка посередине – это зрачок. Он помогает нам видеть вокруг.</a:t>
            </a:r>
            <a:r>
              <a:rPr lang="ru-RU" sz="3600" dirty="0" smtClean="0">
                <a:solidFill>
                  <a:srgbClr val="C00000"/>
                </a:solidFill>
              </a:rPr>
              <a:t/>
            </a:r>
            <a:br>
              <a:rPr lang="ru-RU" sz="3600" dirty="0" smtClean="0">
                <a:solidFill>
                  <a:srgbClr val="C00000"/>
                </a:solidFill>
              </a:rPr>
            </a:br>
            <a:endParaRPr lang="ru-RU" sz="3600" dirty="0">
              <a:solidFill>
                <a:srgbClr val="C00000"/>
              </a:solidFill>
            </a:endParaRPr>
          </a:p>
        </p:txBody>
      </p:sp>
      <p:pic>
        <p:nvPicPr>
          <p:cNvPr id="8" name="Содержимое 7" descr="img4 (2).jpg"/>
          <p:cNvPicPr>
            <a:picLocks noGrp="1" noChangeAspect="1"/>
          </p:cNvPicPr>
          <p:nvPr>
            <p:ph idx="1"/>
          </p:nvPr>
        </p:nvPicPr>
        <p:blipFill>
          <a:blip r:embed="rId2" cstate="print"/>
          <a:stretch>
            <a:fillRect/>
          </a:stretch>
        </p:blipFill>
        <p:spPr>
          <a:xfrm>
            <a:off x="1" y="1189530"/>
            <a:ext cx="8086724" cy="566847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lechenie-simptomy.ru/wp-content/uploads/2017/09/stroenie-glaz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 y="767507"/>
            <a:ext cx="8043483" cy="5435600"/>
          </a:xfrm>
        </p:spPr>
        <p:txBody>
          <a:bodyPr>
            <a:noAutofit/>
          </a:bodyPr>
          <a:lstStyle/>
          <a:p>
            <a:r>
              <a:rPr lang="ru-RU" sz="3200" dirty="0" smtClean="0">
                <a:solidFill>
                  <a:srgbClr val="C00000"/>
                </a:solidFill>
              </a:rPr>
              <a:t/>
            </a:r>
            <a:br>
              <a:rPr lang="ru-RU" sz="3200" dirty="0" smtClean="0">
                <a:solidFill>
                  <a:srgbClr val="C00000"/>
                </a:solidFill>
              </a:rPr>
            </a:br>
            <a:r>
              <a:rPr lang="ru-RU" sz="3200" dirty="0" smtClean="0">
                <a:solidFill>
                  <a:srgbClr val="002060"/>
                </a:solidFill>
                <a:latin typeface="Times New Roman" pitchFamily="18" charset="0"/>
                <a:cs typeface="Times New Roman" pitchFamily="18" charset="0"/>
              </a:rPr>
              <a:t>Запомни, Незнайка, правила по охране зрения.</a:t>
            </a:r>
            <a:r>
              <a:rPr lang="ru-RU" sz="3200" dirty="0" smtClean="0">
                <a:solidFill>
                  <a:srgbClr val="C00000"/>
                </a:solidFill>
                <a:latin typeface="Times New Roman" pitchFamily="18" charset="0"/>
                <a:cs typeface="Times New Roman" pitchFamily="18" charset="0"/>
              </a:rPr>
              <a:t/>
            </a:r>
            <a:br>
              <a:rPr lang="ru-RU" sz="3200" dirty="0" smtClean="0">
                <a:solidFill>
                  <a:srgbClr val="C0000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1</a:t>
            </a:r>
            <a:r>
              <a:rPr lang="ru-RU" sz="3200" dirty="0" smtClean="0">
                <a:solidFill>
                  <a:srgbClr val="002060"/>
                </a:solidFill>
                <a:latin typeface="Times New Roman" pitchFamily="18" charset="0"/>
                <a:cs typeface="Times New Roman" pitchFamily="18" charset="0"/>
              </a:rPr>
              <a:t>.Нельзя тереть  глаза грязными руками.</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2</a:t>
            </a:r>
            <a:r>
              <a:rPr lang="ru-RU" sz="3200" dirty="0" smtClean="0">
                <a:solidFill>
                  <a:srgbClr val="002060"/>
                </a:solidFill>
                <a:latin typeface="Times New Roman" pitchFamily="18" charset="0"/>
                <a:cs typeface="Times New Roman" pitchFamily="18" charset="0"/>
              </a:rPr>
              <a:t>.Нельзя близко и долго смотреть телевизор, играть в компьютерные игры.</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3</a:t>
            </a:r>
            <a:r>
              <a:rPr lang="ru-RU" sz="3200" dirty="0" smtClean="0">
                <a:solidFill>
                  <a:srgbClr val="002060"/>
                </a:solidFill>
                <a:latin typeface="Times New Roman" pitchFamily="18" charset="0"/>
                <a:cs typeface="Times New Roman" pitchFamily="18" charset="0"/>
              </a:rPr>
              <a:t>. Оберегайте глаза от попадания едких и опасных жидкостей.</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4</a:t>
            </a:r>
            <a:r>
              <a:rPr lang="ru-RU" sz="3200" dirty="0" smtClean="0">
                <a:solidFill>
                  <a:srgbClr val="002060"/>
                </a:solidFill>
                <a:latin typeface="Times New Roman" pitchFamily="18" charset="0"/>
                <a:cs typeface="Times New Roman" pitchFamily="18" charset="0"/>
              </a:rPr>
              <a:t>.Берегите глаза от колющих и режущих предметов.</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5</a:t>
            </a:r>
            <a:r>
              <a:rPr lang="ru-RU" sz="3200" dirty="0" smtClean="0">
                <a:solidFill>
                  <a:srgbClr val="002060"/>
                </a:solidFill>
                <a:latin typeface="Times New Roman" pitchFamily="18" charset="0"/>
                <a:cs typeface="Times New Roman" pitchFamily="18" charset="0"/>
              </a:rPr>
              <a:t>.Тренируйте глаза, делайте упражнения.</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6</a:t>
            </a:r>
            <a:r>
              <a:rPr lang="ru-RU" sz="3200" dirty="0" smtClean="0">
                <a:solidFill>
                  <a:srgbClr val="002060"/>
                </a:solidFill>
                <a:latin typeface="Times New Roman" pitchFamily="18" charset="0"/>
                <a:cs typeface="Times New Roman" pitchFamily="18" charset="0"/>
              </a:rPr>
              <a:t>.Гуляйте на свежем воздухе.</a:t>
            </a:r>
            <a:br>
              <a:rPr lang="ru-RU" sz="3200" dirty="0" smtClean="0">
                <a:solidFill>
                  <a:srgbClr val="00206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7</a:t>
            </a:r>
            <a:r>
              <a:rPr lang="ru-RU" sz="3200" dirty="0" smtClean="0">
                <a:solidFill>
                  <a:srgbClr val="002060"/>
                </a:solidFill>
                <a:latin typeface="Times New Roman" pitchFamily="18" charset="0"/>
                <a:cs typeface="Times New Roman" pitchFamily="18" charset="0"/>
              </a:rPr>
              <a:t>.Ешьте больше фруктов, овощей, ягод.</a:t>
            </a:r>
            <a:br>
              <a:rPr lang="ru-RU" sz="3200" dirty="0" smtClean="0">
                <a:solidFill>
                  <a:srgbClr val="002060"/>
                </a:solidFill>
                <a:latin typeface="Times New Roman" pitchFamily="18" charset="0"/>
                <a:cs typeface="Times New Roman" pitchFamily="18" charset="0"/>
              </a:rPr>
            </a:br>
            <a:endParaRPr lang="ru-RU" sz="3200" dirty="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bigslide.ru/images/41/40474/960/img8.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ds03.infourok.ru/uploads/ex/0956/00038bc5-b94264be/2/img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58945"/>
            <a:ext cx="8067759" cy="5447645"/>
          </a:xfrm>
          <a:prstGeom prst="rect">
            <a:avLst/>
          </a:prstGeom>
        </p:spPr>
        <p:txBody>
          <a:bodyPr wrap="square">
            <a:spAutoFit/>
          </a:bodyPr>
          <a:lstStyle/>
          <a:p>
            <a:r>
              <a:rPr lang="ru-RU" sz="4000" dirty="0" smtClean="0">
                <a:solidFill>
                  <a:srgbClr val="C00000"/>
                </a:solidFill>
                <a:latin typeface="Times New Roman" pitchFamily="18" charset="0"/>
                <a:cs typeface="Times New Roman" pitchFamily="18" charset="0"/>
              </a:rPr>
              <a:t/>
            </a:r>
            <a:br>
              <a:rPr lang="ru-RU" sz="4000" dirty="0" smtClean="0">
                <a:solidFill>
                  <a:srgbClr val="C00000"/>
                </a:solidFill>
                <a:latin typeface="Times New Roman" pitchFamily="18" charset="0"/>
                <a:cs typeface="Times New Roman" pitchFamily="18" charset="0"/>
              </a:rPr>
            </a:br>
            <a:r>
              <a:rPr lang="ru-RU" sz="4400" dirty="0" smtClean="0">
                <a:solidFill>
                  <a:srgbClr val="002060"/>
                </a:solidFill>
                <a:latin typeface="Times New Roman" pitchFamily="18" charset="0"/>
                <a:cs typeface="Times New Roman" pitchFamily="18" charset="0"/>
              </a:rPr>
              <a:t>Соблюдай, Незнайка, правила гигиены для ушей!</a:t>
            </a:r>
            <a:r>
              <a:rPr lang="ru-RU" sz="4400" dirty="0" smtClean="0">
                <a:solidFill>
                  <a:srgbClr val="C00000"/>
                </a:solidFill>
                <a:latin typeface="Times New Roman" pitchFamily="18" charset="0"/>
                <a:cs typeface="Times New Roman" pitchFamily="18" charset="0"/>
              </a:rPr>
              <a:t/>
            </a:r>
            <a:br>
              <a:rPr lang="ru-RU" sz="4400" dirty="0" smtClean="0">
                <a:solidFill>
                  <a:srgbClr val="C00000"/>
                </a:solidFill>
                <a:latin typeface="Times New Roman" pitchFamily="18" charset="0"/>
                <a:cs typeface="Times New Roman" pitchFamily="18" charset="0"/>
              </a:rPr>
            </a:br>
            <a:r>
              <a:rPr lang="ru-RU" sz="4400" dirty="0" smtClean="0">
                <a:solidFill>
                  <a:srgbClr val="C00000"/>
                </a:solidFill>
                <a:latin typeface="Times New Roman" pitchFamily="18" charset="0"/>
                <a:cs typeface="Times New Roman" pitchFamily="18" charset="0"/>
              </a:rPr>
              <a:t>1.</a:t>
            </a:r>
            <a:r>
              <a:rPr lang="ru-RU" sz="4400" dirty="0" smtClean="0">
                <a:solidFill>
                  <a:srgbClr val="002060"/>
                </a:solidFill>
                <a:latin typeface="Times New Roman" pitchFamily="18" charset="0"/>
                <a:cs typeface="Times New Roman" pitchFamily="18" charset="0"/>
              </a:rPr>
              <a:t>Не ковыряй в ушах.</a:t>
            </a:r>
            <a:br>
              <a:rPr lang="ru-RU" sz="4400" dirty="0" smtClean="0">
                <a:solidFill>
                  <a:srgbClr val="002060"/>
                </a:solidFill>
                <a:latin typeface="Times New Roman" pitchFamily="18" charset="0"/>
                <a:cs typeface="Times New Roman" pitchFamily="18" charset="0"/>
              </a:rPr>
            </a:br>
            <a:r>
              <a:rPr lang="ru-RU" sz="4400" dirty="0" smtClean="0">
                <a:solidFill>
                  <a:srgbClr val="C00000"/>
                </a:solidFill>
                <a:latin typeface="Times New Roman" pitchFamily="18" charset="0"/>
                <a:cs typeface="Times New Roman" pitchFamily="18" charset="0"/>
              </a:rPr>
              <a:t>2.</a:t>
            </a:r>
            <a:r>
              <a:rPr lang="ru-RU" sz="4400" dirty="0" smtClean="0">
                <a:solidFill>
                  <a:srgbClr val="002060"/>
                </a:solidFill>
                <a:latin typeface="Times New Roman" pitchFamily="18" charset="0"/>
                <a:cs typeface="Times New Roman" pitchFamily="18" charset="0"/>
              </a:rPr>
              <a:t>Защищай от сильного ветра.</a:t>
            </a:r>
            <a:br>
              <a:rPr lang="ru-RU" sz="4400" dirty="0" smtClean="0">
                <a:solidFill>
                  <a:srgbClr val="002060"/>
                </a:solidFill>
                <a:latin typeface="Times New Roman" pitchFamily="18" charset="0"/>
                <a:cs typeface="Times New Roman" pitchFamily="18" charset="0"/>
              </a:rPr>
            </a:br>
            <a:r>
              <a:rPr lang="ru-RU" sz="4400" dirty="0" smtClean="0">
                <a:solidFill>
                  <a:srgbClr val="C00000"/>
                </a:solidFill>
                <a:latin typeface="Times New Roman" pitchFamily="18" charset="0"/>
                <a:cs typeface="Times New Roman" pitchFamily="18" charset="0"/>
              </a:rPr>
              <a:t>3.</a:t>
            </a:r>
            <a:r>
              <a:rPr lang="ru-RU" sz="4400" dirty="0" smtClean="0">
                <a:solidFill>
                  <a:srgbClr val="002060"/>
                </a:solidFill>
                <a:latin typeface="Times New Roman" pitchFamily="18" charset="0"/>
                <a:cs typeface="Times New Roman" pitchFamily="18" charset="0"/>
              </a:rPr>
              <a:t>Не слушай громкую музыку.</a:t>
            </a:r>
            <a:br>
              <a:rPr lang="ru-RU" sz="4400" dirty="0" smtClean="0">
                <a:solidFill>
                  <a:srgbClr val="002060"/>
                </a:solidFill>
                <a:latin typeface="Times New Roman" pitchFamily="18" charset="0"/>
                <a:cs typeface="Times New Roman" pitchFamily="18" charset="0"/>
              </a:rPr>
            </a:br>
            <a:r>
              <a:rPr lang="ru-RU" sz="4400" dirty="0" smtClean="0">
                <a:solidFill>
                  <a:srgbClr val="C00000"/>
                </a:solidFill>
                <a:latin typeface="Times New Roman" pitchFamily="18" charset="0"/>
                <a:cs typeface="Times New Roman" pitchFamily="18" charset="0"/>
              </a:rPr>
              <a:t>4.</a:t>
            </a:r>
            <a:r>
              <a:rPr lang="ru-RU" sz="4400" dirty="0" smtClean="0">
                <a:solidFill>
                  <a:srgbClr val="002060"/>
                </a:solidFill>
                <a:latin typeface="Times New Roman" pitchFamily="18" charset="0"/>
                <a:cs typeface="Times New Roman" pitchFamily="18" charset="0"/>
              </a:rPr>
              <a:t>Сильно не сморкайся.</a:t>
            </a:r>
            <a:br>
              <a:rPr lang="ru-RU" sz="4400" dirty="0" smtClean="0">
                <a:solidFill>
                  <a:srgbClr val="002060"/>
                </a:solidFill>
                <a:latin typeface="Times New Roman" pitchFamily="18" charset="0"/>
                <a:cs typeface="Times New Roman" pitchFamily="18" charset="0"/>
              </a:rPr>
            </a:br>
            <a:r>
              <a:rPr lang="ru-RU" sz="4400" dirty="0" smtClean="0">
                <a:solidFill>
                  <a:srgbClr val="C00000"/>
                </a:solidFill>
                <a:latin typeface="Times New Roman" pitchFamily="18" charset="0"/>
                <a:cs typeface="Times New Roman" pitchFamily="18" charset="0"/>
              </a:rPr>
              <a:t>5.</a:t>
            </a:r>
            <a:r>
              <a:rPr lang="ru-RU" sz="4400" dirty="0" smtClean="0">
                <a:solidFill>
                  <a:srgbClr val="002060"/>
                </a:solidFill>
                <a:latin typeface="Times New Roman" pitchFamily="18" charset="0"/>
                <a:cs typeface="Times New Roman" pitchFamily="18" charset="0"/>
              </a:rPr>
              <a:t>Делай зарядку для ушей.</a:t>
            </a:r>
            <a:endParaRPr lang="ru-RU" sz="4400" dirty="0"/>
          </a:p>
        </p:txBody>
      </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106</Words>
  <Application>Microsoft Office PowerPoint</Application>
  <PresentationFormat>Экран (4:3)</PresentationFormat>
  <Paragraphs>12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А  ТЕПЕРЬ, НЕЗНАЙКА, МЫ ТЕБЕ  РАССКАЖЕМ  О  НАШИХ  ОРГАНАХ  ЧУВСТВ.</vt:lpstr>
      <vt:lpstr>ЗАПОМНИ:  ИХ  ВСЕГО  ПЯТЬ!</vt:lpstr>
      <vt:lpstr>Презентация PowerPoint</vt:lpstr>
      <vt:lpstr>Радужная оболочка глаз у всех людей разная (серая, коричневая, голубая). А чёрная точка посередине – это зрачок. Он помогает нам видеть вокруг. </vt:lpstr>
      <vt:lpstr>Презентация PowerPoint</vt:lpstr>
      <vt:lpstr> Запомни, Незнайка, правила по охране зрения. 1.Нельзя тереть  глаза грязными руками. 2.Нельзя близко и долго смотреть телевизор, играть в компьютерные игры. 3. Оберегайте глаза от попадания едких и опасных жидкостей. 4.Берегите глаза от колющих и режущих предметов. 5.Тренируйте глаза, делайте упражнения. 6.Гуляйте на свежем воздухе. 7.Ешьте больше фруктов, овощей, ягод.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Запомни, Незнайка: 1.Нельзя пробовать на вкус лекарства, незнакомые ягоды, грибы, травы, цветы. 2.Нельзя есть немытые овощи, фрукты, ягоды, испорченные продукты. 3.Не ешьте сильно горячую пищу. 4.Оберегайте язык от острых предметов. 5.Делайте гимнастику для языка.</vt:lpstr>
      <vt:lpstr>Осязание-это свойство кожи человека. Самая чувствительная кожа на кончиках пальцев рук.</vt:lpstr>
      <vt:lpstr>Презентация PowerPoint</vt:lpstr>
      <vt:lpstr>Пальцами мы прикасаемся к предметам, узнаём их на ощупь, играем ими, работаем.</vt:lpstr>
      <vt:lpstr>А вот, Незнайка, правила ухода за руками. 1.Чисто мой руки с мылом. 2.Береги от ушибов и порезов. 3.Не трогай горячие предметы. 4.Подстригай вовремя ногти. 5.Делай гимнастику для пальцев и рук. 6.Носи варежки в морозную погоду. </vt:lpstr>
      <vt:lpstr>С П А С И Б 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Dmytro</dc:creator>
  <cp:lastModifiedBy>12345</cp:lastModifiedBy>
  <cp:revision>63</cp:revision>
  <dcterms:created xsi:type="dcterms:W3CDTF">2015-09-22T18:50:50Z</dcterms:created>
  <dcterms:modified xsi:type="dcterms:W3CDTF">2018-03-22T10:14:00Z</dcterms:modified>
</cp:coreProperties>
</file>