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75" r:id="rId5"/>
    <p:sldId id="260" r:id="rId6"/>
    <p:sldId id="261" r:id="rId7"/>
    <p:sldId id="257" r:id="rId8"/>
    <p:sldId id="263" r:id="rId9"/>
    <p:sldId id="262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318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96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114" y="-114"/>
      </p:cViewPr>
      <p:guideLst>
        <p:guide orient="horz" pos="3156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2E1B672-6E2F-4FD2-8183-AF4F8254A1FB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8BCB363-7B5D-4368-AE89-E33BF4C1AD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097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B3973-E2B6-4854-98BE-0D6BC72DE335}" type="datetimeFigureOut">
              <a:rPr lang="ru-RU" smtClean="0"/>
              <a:pPr/>
              <a:t>17.03.2018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76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5CF39-923D-4017-877D-EED82EF51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280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-48968" b="-3396"/>
          <a:stretch/>
        </p:blipFill>
        <p:spPr>
          <a:xfrm>
            <a:off x="1685598" y="222938"/>
            <a:ext cx="2695742" cy="17505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1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A4737-EEDF-4AF9-A7E4-8F1DD698F5A4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733" y="126087"/>
            <a:ext cx="1699267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1009" y="1772816"/>
            <a:ext cx="4368486" cy="46136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62" y="40685"/>
            <a:ext cx="2574286" cy="17505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33469" y="5594735"/>
            <a:ext cx="1494926" cy="11969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639086">
            <a:off x="2409906" y="1114766"/>
            <a:ext cx="2742053" cy="3581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1FF14-1079-4601-8A7A-1D3CCD5D2A41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BAD8-6F75-4291-880E-93F422389725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5AED-12A4-46A1-AB7F-30BB601C008A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65" y="116632"/>
            <a:ext cx="105079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775426" y="116632"/>
            <a:ext cx="105544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B996-8E80-46B4-860D-900C111999F3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3879" y="33336"/>
            <a:ext cx="1092121" cy="1279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FB57-F353-47F6-829B-FE4755326509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D4B3-A66B-41C2-A03E-232585714E92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1351-81C8-403A-9339-7AB6508F53E5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113D-F935-44F4-B06D-BB29984AC968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870" y="5659070"/>
            <a:ext cx="2886321" cy="1198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F1826-386F-491B-B65A-DAEB6D7BE16F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EB510-5D62-4A88-B908-6DF76F853210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6000">
              <a:schemeClr val="tx2">
                <a:lumMod val="40000"/>
                <a:lumOff val="60000"/>
                <a:alpha val="34000"/>
              </a:schemeClr>
            </a:gs>
            <a:gs pos="9000">
              <a:srgbClr val="6DC2EE"/>
            </a:gs>
            <a:gs pos="2000">
              <a:srgbClr val="59BFEF"/>
            </a:gs>
            <a:gs pos="12000">
              <a:srgbClr val="7DC5EE"/>
            </a:gs>
            <a:gs pos="96000">
              <a:srgbClr val="BADCA3"/>
            </a:gs>
            <a:gs pos="88000">
              <a:srgbClr val="92D050"/>
            </a:gs>
            <a:gs pos="0">
              <a:srgbClr val="00B0F0"/>
            </a:gs>
            <a:gs pos="69000">
              <a:schemeClr val="accent1">
                <a:tint val="44500"/>
                <a:satMod val="160000"/>
              </a:schemeClr>
            </a:gs>
            <a:gs pos="100000">
              <a:schemeClr val="accent3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1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0EE83-15EA-40CE-BA19-FBE29BB811BB}" type="datetime1">
              <a:rPr lang="ru-RU" smtClean="0"/>
              <a:pPr/>
              <a:t>17.03.2018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6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2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амка 9"/>
          <p:cNvSpPr/>
          <p:nvPr userDrawn="1"/>
        </p:nvSpPr>
        <p:spPr>
          <a:xfrm>
            <a:off x="0" y="0"/>
            <a:ext cx="9906000" cy="6858000"/>
          </a:xfrm>
          <a:prstGeom prst="frame">
            <a:avLst>
              <a:gd name="adj1" fmla="val 1038"/>
            </a:avLst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72" y="5805267"/>
            <a:ext cx="2795259" cy="10527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057" y="5649368"/>
            <a:ext cx="1185085" cy="11395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855" y="6202237"/>
            <a:ext cx="614767" cy="5830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16464" y="6769310"/>
            <a:ext cx="780087" cy="8869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750791" y="0"/>
            <a:ext cx="8420100" cy="25003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Экологический проект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«От прозрачной водицы </a:t>
            </a:r>
            <a:b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всё улыбками искрится!»</a:t>
            </a:r>
            <a:r>
              <a:rPr lang="ru-RU" sz="3600" b="1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  <a:endParaRPr lang="ru-RU" sz="3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6579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170872 —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391" t="7523" r="32133" b="3455"/>
          <a:stretch>
            <a:fillRect/>
          </a:stretch>
        </p:blipFill>
        <p:spPr>
          <a:xfrm>
            <a:off x="1136576" y="692696"/>
            <a:ext cx="1558884" cy="2582648"/>
          </a:xfrm>
          <a:ln w="28575">
            <a:solidFill>
              <a:srgbClr val="00B050"/>
            </a:solidFill>
          </a:ln>
        </p:spPr>
      </p:pic>
      <p:pic>
        <p:nvPicPr>
          <p:cNvPr id="5" name="Рисунок 4" descr="P1170873.JPG"/>
          <p:cNvPicPr>
            <a:picLocks noChangeAspect="1"/>
          </p:cNvPicPr>
          <p:nvPr/>
        </p:nvPicPr>
        <p:blipFill>
          <a:blip r:embed="rId3" cstate="print"/>
          <a:srcRect l="17969" r="28906"/>
          <a:stretch>
            <a:fillRect/>
          </a:stretch>
        </p:blipFill>
        <p:spPr>
          <a:xfrm>
            <a:off x="3296816" y="692696"/>
            <a:ext cx="1762217" cy="262217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Рисунок 5" descr="P1170878 — копия.JPG"/>
          <p:cNvPicPr>
            <a:picLocks noChangeAspect="1"/>
          </p:cNvPicPr>
          <p:nvPr/>
        </p:nvPicPr>
        <p:blipFill>
          <a:blip r:embed="rId4" cstate="print"/>
          <a:srcRect r="19531"/>
          <a:stretch>
            <a:fillRect/>
          </a:stretch>
        </p:blipFill>
        <p:spPr>
          <a:xfrm>
            <a:off x="683013" y="3429000"/>
            <a:ext cx="2617891" cy="2571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170880 —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1893" y="3500438"/>
            <a:ext cx="3072583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0104921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85048" y="692696"/>
            <a:ext cx="1747693" cy="271464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9" name="Рисунок 8" descr="a9979ba1adb644e0aab3aa66012306e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01272" y="692696"/>
            <a:ext cx="1747615" cy="271464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0" name="Рисунок 9" descr="P1170871 — копия.JPG"/>
          <p:cNvPicPr>
            <a:picLocks noChangeAspect="1"/>
          </p:cNvPicPr>
          <p:nvPr/>
        </p:nvPicPr>
        <p:blipFill>
          <a:blip r:embed="rId8" cstate="print"/>
          <a:srcRect l="3906" t="5208" r="26562"/>
          <a:stretch>
            <a:fillRect/>
          </a:stretch>
        </p:blipFill>
        <p:spPr>
          <a:xfrm>
            <a:off x="6782995" y="3500438"/>
            <a:ext cx="2518951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68824" y="188640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903" y="1"/>
            <a:ext cx="89154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	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 – основной( практический )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 в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образовательный  процесс  эффективных методов  и  форм по формированию  представлений о природном  объекте воде, её  свойствах, видах существования в окружающей среде, агрегатных состояниях.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08551" y="2571744"/>
            <a:ext cx="2439993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Дидактические, подвижные и сюжетно-ролевые игры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121882" y="3714752"/>
            <a:ext cx="2439993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 развлечения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08570" y="3643314"/>
            <a:ext cx="2439993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 по познавательно-исследовательской деятельности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376329" y="4929198"/>
            <a:ext cx="2439993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литературы, заучивание стихов,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293011" y="4857760"/>
            <a:ext cx="2439993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за явлениями неживой природы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28864" y="5373216"/>
            <a:ext cx="2439993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Опытно-экспериментальная деятельность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225233" y="2500306"/>
            <a:ext cx="2439993" cy="914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Беседы, рассказывание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16200000" flipH="1">
            <a:off x="3414683" y="3887197"/>
            <a:ext cx="3000396" cy="6777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3936336" y="2428868"/>
            <a:ext cx="609998" cy="28575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4689270" y="2903252"/>
            <a:ext cx="2357454" cy="169443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2927053" y="3106584"/>
            <a:ext cx="2357454" cy="128777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 flipV="1">
            <a:off x="2716340" y="2428868"/>
            <a:ext cx="1965550" cy="164307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5291888" y="2428868"/>
            <a:ext cx="677776" cy="28575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156333" y="2428868"/>
            <a:ext cx="1897772" cy="164307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458" y="285729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 работы  в  процессе  реализации  проекта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 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«Какую роль играет вода в жизни человека?» 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«Какую роль играет вода в жизни  животных, рыб и птиц?»;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«Что мы знаем о воде»;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 гостях у капельки».</a:t>
            </a:r>
          </a:p>
          <a:p>
            <a:pPr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2051" name="Picture 3" descr="C:\Users\Евгени\Desktop\T5hqFEpQm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088" y="3789040"/>
            <a:ext cx="2381250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125" y="500043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Опытно-экспериментальная деятельность: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  воды нет запаха и вкуса», </a:t>
            </a:r>
          </a:p>
          <a:p>
            <a:pPr lvl="1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«Вода  умеет впитываться», </a:t>
            </a:r>
          </a:p>
          <a:p>
            <a:pPr lvl="1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«Вода бывает холодная, теплая, горячая»,</a:t>
            </a:r>
          </a:p>
          <a:p>
            <a:pPr lvl="1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«Что растворяется в воде?», «Лёд – это вода», </a:t>
            </a:r>
          </a:p>
          <a:p>
            <a:pPr lvl="1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«Снег – это вода», </a:t>
            </a:r>
          </a:p>
          <a:p>
            <a:pPr lvl="1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«Иней – это вода»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«Цветные  льдинки»,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  <p:pic>
        <p:nvPicPr>
          <p:cNvPr id="1026" name="Picture 2" descr="C:\Users\Евгени\Desktop\Nn7lquXkTE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4888" y="2852935"/>
            <a:ext cx="4771504" cy="35391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681" y="642919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за явлениями неживой природы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Наблюдения на прогулке за облаками, осенним небом, дождем, первым снегом, льдом, инеем, снегопадом.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15362" name="Picture 2" descr="https://t4.ftcdn.net/jpg/00/57/49/53/500_F_57495363_DPCFZW3EyJ1De8sfOyCNCVfzhze9IAL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0712" y="2060848"/>
            <a:ext cx="4392488" cy="4085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681" y="500043"/>
            <a:ext cx="89154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Социально –коммуникативное развитие: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Дидактические и сюжетно ролевые игры: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«Купание куклы», «Стирка  кукольного  белья», «Снежинка в гостях у ребят», «Где спряталась рыбка?»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1029" name="Picture 5" descr="C:\Users\Надежда\Desktop\rybki-ranniy-vozrast2.jpg"/>
          <p:cNvPicPr>
            <a:picLocks noChangeAspect="1" noChangeArrowheads="1"/>
          </p:cNvPicPr>
          <p:nvPr/>
        </p:nvPicPr>
        <p:blipFill>
          <a:blip r:embed="rId2" cstate="print"/>
          <a:srcRect l="3143" t="2682" r="3106" b="12099"/>
          <a:stretch>
            <a:fillRect/>
          </a:stretch>
        </p:blipFill>
        <p:spPr bwMode="auto">
          <a:xfrm>
            <a:off x="2576736" y="2564904"/>
            <a:ext cx="4464496" cy="302503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681" y="500043"/>
            <a:ext cx="89154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Игры-забавы: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«Пускание  мыльных пузырей», «Мы  капитаны», «Уточки  плавают»; «Ловись, рыбка!»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  <p:pic>
        <p:nvPicPr>
          <p:cNvPr id="13314" name="Picture 2" descr="https://static6.depositphotos.com/1058831/622/i/950/depositphotos_6225304-stock-photo-rubber-toy-duck-in-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704" y="2060848"/>
            <a:ext cx="4503650" cy="3521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458" y="500043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Трудовая деятельность: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за трудом воспитателя: мытье игрушек, стирка кукольного белья.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Наблюдение за трудом помощника воспитателя: как моет посуду, пол.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  <p:pic>
        <p:nvPicPr>
          <p:cNvPr id="12290" name="Picture 2" descr="http://fb.ru/misc/i/gallery/14402/3459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76" y="2354575"/>
            <a:ext cx="4578772" cy="3162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458" y="571481"/>
            <a:ext cx="89154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Речевое развитие: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Заучивание  и чтение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воде («Водичка, водичка…»)  , показ театра на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фланелеграфе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избушка», чтение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А.Барто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«Девочка  чумазая», К.Чуковский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чтение стихов  о  воде.</a:t>
            </a: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18</a:t>
            </a:r>
            <a:endParaRPr lang="ru-RU" dirty="0"/>
          </a:p>
        </p:txBody>
      </p:sp>
      <p:pic>
        <p:nvPicPr>
          <p:cNvPr id="11266" name="Picture 2" descr="http://www.akusherstvo.ru/images/magaz/im23316.jpg"/>
          <p:cNvPicPr>
            <a:picLocks noChangeAspect="1" noChangeArrowheads="1"/>
          </p:cNvPicPr>
          <p:nvPr/>
        </p:nvPicPr>
        <p:blipFill>
          <a:blip r:embed="rId2" cstate="print"/>
          <a:srcRect l="15254" t="6159" r="11864" b="9095"/>
          <a:stretch>
            <a:fillRect/>
          </a:stretch>
        </p:blipFill>
        <p:spPr bwMode="auto">
          <a:xfrm>
            <a:off x="3080792" y="2420888"/>
            <a:ext cx="3456384" cy="4019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458" y="428605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развитие:</a:t>
            </a:r>
            <a:endParaRPr lang="ru-RU" sz="2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 водой ( водные  раскраски);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Рисование «На полянку , на лужок тихо  падает  снежок»;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 «Мы  скатали  снежный  ком», «Снеговик»;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 произведения для слушания: «Звуки природы» (темы: ручеёк,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волны, дождик).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на музыкальных инструментах (на металлофоне «Капельки звенят»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(громко-тихо).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11708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0787" y="3643314"/>
            <a:ext cx="2530363" cy="2000264"/>
          </a:xfrm>
          <a:prstGeom prst="rect">
            <a:avLst/>
          </a:prstGeom>
        </p:spPr>
      </p:pic>
      <p:pic>
        <p:nvPicPr>
          <p:cNvPr id="5" name="Рисунок 4" descr="P11708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6331" y="3571876"/>
            <a:ext cx="2530362" cy="200026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903" y="357166"/>
            <a:ext cx="8915400" cy="1143000"/>
          </a:xfrm>
        </p:spPr>
        <p:txBody>
          <a:bodyPr>
            <a:noAutofit/>
          </a:bodyPr>
          <a:lstStyle/>
          <a:p>
            <a:endParaRPr lang="ru-RU" sz="1200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69206" y="1124745"/>
            <a:ext cx="10844412" cy="533002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800" b="1" dirty="0" smtClean="0"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Экологический проект на тему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</a:rPr>
              <a:t>«От прозрачной водицы всё улыбками искрится!»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(вторая группа раннего возраста)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Срок реализации: долгосрочный  (01.10.2017 г. – 01.03.2018 г.)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        Составители: Чернова </a:t>
            </a: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Татьяна Игоревна,</a:t>
            </a: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                                                                                    Серебренникова </a:t>
            </a:r>
            <a:r>
              <a:rPr lang="ru-RU" sz="1600" smtClean="0">
                <a:solidFill>
                  <a:srgbClr val="002060"/>
                </a:solidFill>
                <a:latin typeface="Bookman Old Style" pitchFamily="18" charset="0"/>
              </a:rPr>
              <a:t>Надежда Геннадьевна</a:t>
            </a: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dirty="0" smtClean="0">
                <a:solidFill>
                  <a:srgbClr val="002060"/>
                </a:solidFill>
                <a:latin typeface="Bookman Old Style" pitchFamily="18" charset="0"/>
              </a:rPr>
              <a:t>2018 г.                                                                </a:t>
            </a:r>
            <a:r>
              <a:rPr lang="ru-RU" sz="1600" dirty="0" smtClean="0">
                <a:latin typeface="Bookman Old Style" pitchFamily="18" charset="0"/>
              </a:rPr>
              <a:t>                            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876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681" y="500043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Физическое развитие: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Подвижные  игры: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Солнышко и дождик, «Снежки», «Земля и вода», «Ходят  капельки по кругу», «Зонтики», «Я тучка, тучка, тучка…», «Тучка и капельки», «Рыбак и рыбки», пальчиковые игры - упражнения с водой.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20</a:t>
            </a:r>
            <a:endParaRPr lang="ru-RU" dirty="0"/>
          </a:p>
        </p:txBody>
      </p:sp>
      <p:pic>
        <p:nvPicPr>
          <p:cNvPr id="9218" name="Picture 2" descr="https://c-sf.smule.com/sg/ssg7/sing/performance/cover/c3/bc/6e28d6a0-f0e5-4d6e-82cc-30a0adca3fc2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0792" y="2348880"/>
            <a:ext cx="3816424" cy="3816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79681" y="571480"/>
            <a:ext cx="9015139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родителями: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Рекомендации по  наблюдению за водой в природе.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Показать детям в домашних условиях, где можно использовать воду.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растворяется в воде?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Рассказать о разных агрегатных  состояниях воды в природе( лед, снег, иней)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Уход за комнатными растениями и животными дома.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Изготовить дневники наблюдений за водой.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книжек – малышек «Кому нужна вода?»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Заучивание  стихотворений и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потешек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воде.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художественной литературы: «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Заюшкина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избушка»,стихи 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А.Барто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«Кораблик». «Девочка чумазая»,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К.Чуковский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Мойдодыр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подготовке к новогоднему празднику ( изготовление снежинок)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 для родителей: «Осторожно, гололед!»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7STy9620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8704" y="3356992"/>
            <a:ext cx="3331617" cy="285752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22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96816" y="260648"/>
            <a:ext cx="40607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Работа с родителями</a:t>
            </a:r>
            <a:endParaRPr lang="ru-RU" sz="32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s.pfst.net/2017.08/57844967210b24b4fe322e7cc41c8cc4e0bd2764f48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992" y="1268760"/>
            <a:ext cx="3566170" cy="3566170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903" y="714357"/>
            <a:ext cx="89154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 этап – заключительный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/>
              <a:t>		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завершению работы над проектом по теме «От прозрачной водицы всё улыбками искрится!»  дети  стали более любознательными, активными расширился их словарный запас, восприимчивость к явлениям и объектам окружающего мира, получили начальное представление о физических свойствах жидких и твердых тел.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Таким образом, систематическая, специально организованная работа по экспериментированию как средство познавательного развития детей раннего возраста  качественно изменило уровень знаний детей об окружающей действительности и явлениях природы.</a:t>
            </a:r>
          </a:p>
          <a:p>
            <a:pPr>
              <a:buFont typeface="Wingdings" pitchFamily="2" charset="2"/>
              <a:buChar char="Ø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23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681" y="214291"/>
            <a:ext cx="8915400" cy="452596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4 этап - презентационный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 стенгазеты по итогам проекта : «Теперь мы знаем, что такое вода!»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Досуг «Праздник мыльных пузырей»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1032" y="1484784"/>
            <a:ext cx="3162954" cy="2500330"/>
          </a:xfrm>
          <a:prstGeom prst="rect">
            <a:avLst/>
          </a:prstGeom>
        </p:spPr>
      </p:pic>
      <p:pic>
        <p:nvPicPr>
          <p:cNvPr id="5" name="Рисунок 4" descr="0003-010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0592" y="1412776"/>
            <a:ext cx="3215390" cy="250033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24</a:t>
            </a:r>
            <a:endParaRPr lang="ru-RU" dirty="0"/>
          </a:p>
        </p:txBody>
      </p:sp>
      <p:pic>
        <p:nvPicPr>
          <p:cNvPr id="5122" name="Picture 2" descr="https://im0-tub-ru.yandex.net/i?id=a999a45fbb6923c25b9d32bd5bd02895-sr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6816" y="4293096"/>
            <a:ext cx="2736304" cy="20943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9681" y="357167"/>
            <a:ext cx="8915400" cy="452596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dirty="0" smtClean="0"/>
              <a:t>	</a:t>
            </a: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 algn="ctr"/>
            <a:endParaRPr lang="ru-RU" sz="9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ОТ РОЖДЕНИЯ ДО ШКОЛЫ. Примерная общеобразовательная программа дошкольного образования (</a:t>
            </a:r>
            <a:r>
              <a:rPr lang="ru-RU" sz="8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пилотный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вариант) под ред. Н. Е. </a:t>
            </a:r>
            <a:r>
              <a:rPr lang="ru-RU" sz="8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Т. С. Комаровой, М. А. Васильевой. -  2 – е изд., </a:t>
            </a:r>
            <a:r>
              <a:rPr lang="ru-RU" sz="8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– М.: МОЗАИКА – СИНТЕЗ, 2014. – 336 с.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С.Н.Николаева  "Воспитание  экологической  культуры  в дошкольном детстве" Москва,"Просвещение",2005 г.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 ресурсы.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 "Ребенок в детском саду" No3,2006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Подборка журналов «Дошкольное воспитание» за 2010 г., 2004 г., 2005 г.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Прокофьева А.Г. «100 развивающих игр для детей».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Сотникова. Самые маленькие в детском саду (Из опыта работы московских педагогов). М., ЛИНКА – ПРЕСС. 2005.- 136с.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Сотникова. Занятия с малышами в детском саду (Модель воспитания детей раннего возраста) – М., ЛИНКА- ПРЕСС, 2002.-216 с.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 </a:t>
            </a:r>
            <a:r>
              <a:rPr lang="ru-RU" sz="8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Соломенникова.Ознакомление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природой в детском саду: Вторая группа раннего возраста. – М.: МОЗАИКА – СИНТЕЗ, 2014. – 64 с.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, собранные родителями (стихи, сказки, </a:t>
            </a:r>
            <a:r>
              <a:rPr lang="ru-RU" sz="8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воде)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25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4125" y="357142"/>
            <a:ext cx="9014417" cy="650085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400" b="1" u="sng" dirty="0" smtClean="0">
                <a:solidFill>
                  <a:srgbClr val="002060"/>
                </a:solidFill>
                <a:latin typeface="Bookman Old Style" pitchFamily="18" charset="0"/>
              </a:rPr>
              <a:t>Актуальность проекта</a:t>
            </a:r>
          </a:p>
          <a:p>
            <a:endParaRPr lang="ru-RU" sz="2400" b="1" u="sng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	</a:t>
            </a:r>
            <a:r>
              <a:rPr lang="ru-RU" sz="2900" dirty="0" smtClean="0">
                <a:solidFill>
                  <a:srgbClr val="002060"/>
                </a:solidFill>
                <a:latin typeface="Bookman Old Style" pitchFamily="18" charset="0"/>
              </a:rPr>
              <a:t>Вода - важнейшая составляющая среды нашего обитания. К сожалению все меньше остается чистой воды на земле. В большинстве случаев загрязнение пресных вод остается  невидимым.  Люди  загрязняют  воду:  бросают  мусор  в  воду, сливают отходы производства, нефтепродукты, рассыпают удобрения на полях и после дождей нитраты уходят в грунтовые воды, а затем в реки. От грязной воды гибнет рыба и болеют люди.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solidFill>
                  <a:srgbClr val="002060"/>
                </a:solidFill>
                <a:latin typeface="Bookman Old Style" pitchFamily="18" charset="0"/>
              </a:rPr>
              <a:t>	В дошкольном  возрасте  закладываются  основы личности,  позитивное отношение к природе, окружающему миру.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solidFill>
                  <a:srgbClr val="002060"/>
                </a:solidFill>
                <a:latin typeface="Bookman Old Style" pitchFamily="18" charset="0"/>
              </a:rPr>
              <a:t>	С  целью  расширения  знаний  и  представлений  у  детей  о  свойствах  и значения  воды  в  жизни  живых  существ  и  для  здоровья  детей, формирования  культуры  природопользования,  в  частности,  воспитания бережного отношения к воде, был разработан экологический проект «От прозрачной водицы всё улыбками искрится!» для детей второй группы раннего возраста.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29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29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algn="just"/>
            <a:endParaRPr lang="ru-RU" b="1" u="sng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19868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9680" y="1571612"/>
            <a:ext cx="8420100" cy="3714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u="sng" dirty="0" smtClean="0">
                <a:solidFill>
                  <a:srgbClr val="002060"/>
                </a:solidFill>
                <a:latin typeface="Bookman Old Style" pitchFamily="18" charset="0"/>
              </a:rPr>
              <a:t>Тип  проекта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Педагогический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u="sng" dirty="0" smtClean="0">
                <a:solidFill>
                  <a:srgbClr val="002060"/>
                </a:solidFill>
                <a:latin typeface="Bookman Old Style" pitchFamily="18" charset="0"/>
              </a:rPr>
              <a:t>Вид проекта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Познавательно-исследовательский</a:t>
            </a:r>
          </a:p>
          <a:p>
            <a:pPr>
              <a:spcBef>
                <a:spcPts val="0"/>
              </a:spcBef>
            </a:pPr>
            <a:endParaRPr lang="ru-RU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b="1" u="sng" dirty="0" smtClean="0">
                <a:solidFill>
                  <a:srgbClr val="002060"/>
                </a:solidFill>
                <a:latin typeface="Bookman Old Style" pitchFamily="18" charset="0"/>
              </a:rPr>
              <a:t>Участники проекта</a:t>
            </a: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Дети второй группы раннего возраста,  родители, воспитатели</a:t>
            </a:r>
          </a:p>
          <a:p>
            <a:endParaRPr lang="ru-RU" sz="24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76348" y="857232"/>
            <a:ext cx="91499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Развивать у детей представления о природном  объекте вода.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Познакомить детей со значением воды в жизни живых существ и для здоровья человека.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Закладывать  основы  экологической  культуры  личности,  воспитывать  бережное отношение к воде.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70032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76347" y="785795"/>
            <a:ext cx="92177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b="1" u="sng" dirty="0" smtClean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1.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Формирование элементарных представлений о свойствах воды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2.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Развитие способностей устанавливать простейшие связи между живой и неживой природой (наступила весна, бывают дожди, грозы, текут ручьи, светит солнце, прогревается земля, растут цветы и другие растения, растениям и животным нужна вода).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3.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Воспитывать у детей бережное отношение к воде, формировать опыт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повседневного природоохранного поведения в отношении водных запасов.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4.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Учить детей проводить несложные опыты с водой.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5.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cs typeface="Arial" pitchFamily="34" charset="0"/>
              </a:rPr>
              <a:t>Формирование у родителей интереса к проблеме экологического воспитания детей.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6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79681" y="928671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 </a:t>
            </a:r>
            <a:r>
              <a:rPr lang="ru-RU" sz="2400" b="1" u="sng" dirty="0" smtClean="0">
                <a:solidFill>
                  <a:srgbClr val="002060"/>
                </a:solidFill>
                <a:latin typeface="Bookman Old Style" pitchFamily="18" charset="0"/>
              </a:rPr>
              <a:t>Планируемый результат</a:t>
            </a:r>
          </a:p>
          <a:p>
            <a:pPr algn="ctr">
              <a:buNone/>
            </a:pPr>
            <a:endParaRPr lang="ru-RU" sz="2400" b="1" u="sng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формирование представлений детей о природном объекте - воде;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формирование познавательного интереса;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обогащение словарного запаса;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формирование познавательно - исследовательских действий;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воспитание бережного отношения к воде.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7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068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458" y="928671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</a:rPr>
              <a:t>    </a:t>
            </a:r>
            <a:r>
              <a:rPr lang="ru-RU" sz="2400" b="1" u="sng" dirty="0" smtClean="0">
                <a:solidFill>
                  <a:srgbClr val="002060"/>
                </a:solidFill>
                <a:latin typeface="Bookman Old Style" pitchFamily="18" charset="0"/>
              </a:rPr>
              <a:t>Материально-техническое обеспечение:</a:t>
            </a:r>
            <a:endParaRPr lang="ru-RU" sz="2400" u="sng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    	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В группе создан мини- центр «Воды-песка»: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приборы-помощники: микроскоп увеличительные стекла, песочные часы, компас, магниты, груши, пипетки, воронки.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разнообразные сосуды из пластикового материала разного объема и формы, сито, воздушные шары, природный материал: камешки, песок, глина, почва,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различные материалы: дерево, железо, пластмасса, стекло, ткань, бумага, красители: пищевые и непищевые (гуашь, акварель, краски).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791" y="642918"/>
            <a:ext cx="8915400" cy="52864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</a:rPr>
              <a:t>Этапы реализации проекта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темы проекта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Обсуждение  цели, задачи  проекта  с   родителями.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Подобрать методическую, познавательную и художественную литературу по теме  проекта. 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Обогатить развивающую  среду  в  группе , центр  воды и песка необходимым материалом и инвентарем для  проведения игр с водой.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Составить картотеку игр - экспериментов по ознакомлению со свойствами воды.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Подобрать  дидактический материал , наглядные  пособия ( альбомы  для  рассматривания , картины , иллюстрации, панно (вода в природных явлениях, где в природе есть вода, как человек использует воду, кто живет в море, на болоте) ,  оформить  альбом «Стихи  и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  воде»,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Изготовить  макет «Аквариум». 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Составить  примерный годовой план наблюдений, игровых заданий, экспериментов и итоговых занятий, связанных с темой  проекта.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9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319</Words>
  <Application>Microsoft Office PowerPoint</Application>
  <PresentationFormat>Лист A4 (210x297 мм)</PresentationFormat>
  <Paragraphs>215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Экологический проект «От прозрачной водицы  всё улыбками искрится!»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Евгений</cp:lastModifiedBy>
  <cp:revision>31</cp:revision>
  <dcterms:created xsi:type="dcterms:W3CDTF">2016-03-19T07:09:57Z</dcterms:created>
  <dcterms:modified xsi:type="dcterms:W3CDTF">2018-03-17T12:27:48Z</dcterms:modified>
</cp:coreProperties>
</file>