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C5405C0-2094-4EE6-9D1D-B2A0F280630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1C214BC-2258-4635-BAB6-FC2ABC61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Проект 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Дудкиной Анны </a:t>
            </a:r>
          </a:p>
          <a:p>
            <a:r>
              <a:rPr lang="ru-RU" dirty="0">
                <a:solidFill>
                  <a:srgbClr val="00B0F0"/>
                </a:solidFill>
              </a:rPr>
              <a:t>у</a:t>
            </a:r>
            <a:r>
              <a:rPr lang="ru-RU" dirty="0" smtClean="0">
                <a:solidFill>
                  <a:srgbClr val="00B0F0"/>
                </a:solidFill>
              </a:rPr>
              <a:t>ченицы  </a:t>
            </a:r>
            <a:r>
              <a:rPr lang="ru-RU" dirty="0" smtClean="0">
                <a:solidFill>
                  <a:srgbClr val="00B0F0"/>
                </a:solidFill>
              </a:rPr>
              <a:t>3 </a:t>
            </a:r>
            <a:r>
              <a:rPr lang="ru-RU" dirty="0" smtClean="0">
                <a:solidFill>
                  <a:srgbClr val="00B0F0"/>
                </a:solidFill>
              </a:rPr>
              <a:t>«Б» класса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МБОУ г.Астрахани «НОШ </a:t>
            </a:r>
            <a:r>
              <a:rPr lang="ru-RU" dirty="0" smtClean="0">
                <a:solidFill>
                  <a:srgbClr val="00B0F0"/>
                </a:solidFill>
              </a:rPr>
              <a:t>№ 19»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663"/>
            <a:ext cx="7772400" cy="3635361"/>
          </a:xfrm>
        </p:spPr>
        <p:txBody>
          <a:bodyPr/>
          <a:lstStyle/>
          <a:p>
            <a:r>
              <a:rPr lang="ru-RU" sz="4800" dirty="0" err="1" smtClean="0">
                <a:solidFill>
                  <a:srgbClr val="FFFF00"/>
                </a:solidFill>
              </a:rPr>
              <a:t>Богдинско-Баскунчакский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>
                <a:solidFill>
                  <a:srgbClr val="FFFF00"/>
                </a:solidFill>
              </a:rPr>
              <a:t>заповедник-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сокровище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земли </a:t>
            </a:r>
            <a:r>
              <a:rPr lang="ru-RU" sz="4000" dirty="0" smtClean="0">
                <a:solidFill>
                  <a:srgbClr val="FFC000"/>
                </a:solidFill>
                <a:cs typeface="Aharoni" pitchFamily="2" charset="-79"/>
              </a:rPr>
              <a:t>Астраханской</a:t>
            </a:r>
            <a:endParaRPr lang="ru-RU" sz="4000" dirty="0">
              <a:solidFill>
                <a:srgbClr val="FFC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В течение  нескольких  </a:t>
            </a:r>
            <a:r>
              <a:rPr lang="ru-RU" sz="2400" dirty="0" err="1" smtClean="0">
                <a:solidFill>
                  <a:srgbClr val="FFC000"/>
                </a:solidFill>
              </a:rPr>
              <a:t>столетей</a:t>
            </a:r>
            <a:r>
              <a:rPr lang="ru-RU" sz="2400" dirty="0" smtClean="0">
                <a:solidFill>
                  <a:srgbClr val="FFC000"/>
                </a:solidFill>
              </a:rPr>
              <a:t>  снабжает   </a:t>
            </a:r>
            <a:r>
              <a:rPr lang="ru-RU" sz="2400" dirty="0" err="1" smtClean="0">
                <a:solidFill>
                  <a:srgbClr val="FFC000"/>
                </a:solidFill>
              </a:rPr>
              <a:t>россию</a:t>
            </a:r>
            <a:r>
              <a:rPr lang="ru-RU" sz="2400" dirty="0" smtClean="0">
                <a:solidFill>
                  <a:srgbClr val="FFC000"/>
                </a:solidFill>
              </a:rPr>
              <a:t>  солью 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111500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7" y="1628800"/>
            <a:ext cx="8071149" cy="47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1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Купание  в   озере  доставляет   удовольствие   даже   тем  ,  кто  не  умеет  плавать , </a:t>
            </a:r>
            <a:r>
              <a:rPr lang="ru-RU" sz="2400" dirty="0" err="1" smtClean="0">
                <a:solidFill>
                  <a:srgbClr val="FFC000"/>
                </a:solidFill>
              </a:rPr>
              <a:t>т.к</a:t>
            </a:r>
            <a:r>
              <a:rPr lang="ru-RU" sz="2400" dirty="0" smtClean="0">
                <a:solidFill>
                  <a:srgbClr val="FFC000"/>
                </a:solidFill>
              </a:rPr>
              <a:t>   крепкий   соляной  раствор  держит  на  плаву  тело 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111500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96980"/>
            <a:ext cx="7812360" cy="48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2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616624"/>
          </a:xfrm>
        </p:spPr>
      </p:pic>
    </p:spTree>
    <p:extLst>
      <p:ext uri="{BB962C8B-B14F-4D97-AF65-F5344CB8AC3E}">
        <p14:creationId xmlns:p14="http://schemas.microsoft.com/office/powerpoint/2010/main" xmlns="" val="235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18002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Уникальный</a:t>
            </a:r>
            <a:r>
              <a:rPr lang="ru-RU" sz="2400" dirty="0" smtClean="0">
                <a:solidFill>
                  <a:srgbClr val="FFC000"/>
                </a:solidFill>
              </a:rPr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мир</a:t>
            </a:r>
            <a:r>
              <a:rPr lang="ru-RU" sz="2400" dirty="0" smtClean="0">
                <a:solidFill>
                  <a:srgbClr val="FFC000"/>
                </a:solidFill>
              </a:rPr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заповедника</a:t>
            </a:r>
            <a:r>
              <a:rPr lang="ru-RU" sz="2400" dirty="0" smtClean="0">
                <a:solidFill>
                  <a:srgbClr val="FFC000"/>
                </a:solidFill>
              </a:rPr>
              <a:t> 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растения</a:t>
            </a:r>
            <a:r>
              <a:rPr lang="ru-RU" sz="2400" dirty="0" smtClean="0">
                <a:solidFill>
                  <a:srgbClr val="FFC000"/>
                </a:solidFill>
              </a:rPr>
              <a:t>  включенные в </a:t>
            </a:r>
            <a:r>
              <a:rPr lang="ru-RU" sz="2400" dirty="0" smtClean="0">
                <a:solidFill>
                  <a:srgbClr val="FF0000"/>
                </a:solidFill>
              </a:rPr>
              <a:t>красную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книгу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ковыль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FFFF00"/>
                </a:solidFill>
              </a:rPr>
              <a:t>перистый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132856"/>
            <a:ext cx="5486400" cy="3582144"/>
          </a:xfrm>
        </p:spPr>
      </p:pic>
    </p:spTree>
    <p:extLst>
      <p:ext uri="{BB962C8B-B14F-4D97-AF65-F5344CB8AC3E}">
        <p14:creationId xmlns:p14="http://schemas.microsoft.com/office/powerpoint/2010/main" xmlns="" val="553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Живокость    пунцовая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34243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Тюльпан  </a:t>
            </a:r>
            <a:r>
              <a:rPr lang="ru-RU" dirty="0" err="1" smtClean="0">
                <a:solidFill>
                  <a:srgbClr val="FFFF00"/>
                </a:solidFill>
              </a:rPr>
              <a:t>шренка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671637"/>
            <a:ext cx="6096000" cy="3971925"/>
          </a:xfrm>
        </p:spPr>
      </p:pic>
    </p:spTree>
    <p:extLst>
      <p:ext uri="{BB962C8B-B14F-4D97-AF65-F5344CB8AC3E}">
        <p14:creationId xmlns:p14="http://schemas.microsoft.com/office/powerpoint/2010/main" xmlns="" val="26304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26170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</a:rPr>
              <a:t>Пресмыкающие</a:t>
            </a:r>
            <a:r>
              <a:rPr lang="ru-RU" sz="2000" dirty="0" smtClean="0">
                <a:solidFill>
                  <a:srgbClr val="00B050"/>
                </a:solidFill>
              </a:rPr>
              <a:t> внесенные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красную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книгу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пискливый</a:t>
            </a: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3200" dirty="0" err="1" smtClean="0">
                <a:solidFill>
                  <a:srgbClr val="FFFF00"/>
                </a:solidFill>
              </a:rPr>
              <a:t>геккончик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166" y="1600200"/>
            <a:ext cx="5803667" cy="4114800"/>
          </a:xfrm>
        </p:spPr>
      </p:pic>
    </p:spTree>
    <p:extLst>
      <p:ext uri="{BB962C8B-B14F-4D97-AF65-F5344CB8AC3E}">
        <p14:creationId xmlns:p14="http://schemas.microsoft.com/office/powerpoint/2010/main" xmlns="" val="15891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Птицы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внесенные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красную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книгу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Красавка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smtClean="0">
                <a:solidFill>
                  <a:srgbClr val="FFFF00"/>
                </a:solidFill>
              </a:rPr>
              <a:t>журавль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791970"/>
            <a:ext cx="7924800" cy="3731260"/>
          </a:xfrm>
        </p:spPr>
      </p:pic>
    </p:spTree>
    <p:extLst>
      <p:ext uri="{BB962C8B-B14F-4D97-AF65-F5344CB8AC3E}">
        <p14:creationId xmlns:p14="http://schemas.microsoft.com/office/powerpoint/2010/main" xmlns="" val="3605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курганник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7"/>
            <a:ext cx="6768752" cy="3960440"/>
          </a:xfrm>
        </p:spPr>
      </p:pic>
    </p:spTree>
    <p:extLst>
      <p:ext uri="{BB962C8B-B14F-4D97-AF65-F5344CB8AC3E}">
        <p14:creationId xmlns:p14="http://schemas.microsoft.com/office/powerpoint/2010/main" xmlns="" val="3405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Степной орел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272" y="1600200"/>
            <a:ext cx="6209456" cy="4114800"/>
          </a:xfrm>
        </p:spPr>
      </p:pic>
    </p:spTree>
    <p:extLst>
      <p:ext uri="{BB962C8B-B14F-4D97-AF65-F5344CB8AC3E}">
        <p14:creationId xmlns:p14="http://schemas.microsoft.com/office/powerpoint/2010/main" xmlns="" val="3326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 smtClean="0">
                <a:solidFill>
                  <a:srgbClr val="FFFF00"/>
                </a:solidFill>
              </a:rPr>
              <a:t>Богдинско</a:t>
            </a:r>
            <a:r>
              <a:rPr lang="ru-RU" sz="1800" dirty="0" smtClean="0">
                <a:solidFill>
                  <a:srgbClr val="FFFF00"/>
                </a:solidFill>
              </a:rPr>
              <a:t> - </a:t>
            </a:r>
            <a:r>
              <a:rPr lang="ru-RU" sz="1800" dirty="0" err="1" smtClean="0">
                <a:solidFill>
                  <a:srgbClr val="FFFF00"/>
                </a:solidFill>
              </a:rPr>
              <a:t>баскунчакский</a:t>
            </a:r>
            <a:r>
              <a:rPr lang="ru-RU" sz="1800" dirty="0" smtClean="0">
                <a:solidFill>
                  <a:srgbClr val="FFFF00"/>
                </a:solidFill>
              </a:rPr>
              <a:t>   заповедник  создан  18 ноября  1997 года      постановлением    правительства    </a:t>
            </a:r>
            <a:r>
              <a:rPr lang="ru-RU" sz="1800" dirty="0" err="1" smtClean="0">
                <a:solidFill>
                  <a:srgbClr val="FFFF00"/>
                </a:solidFill>
              </a:rPr>
              <a:t>рф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>Гора Большое </a:t>
            </a:r>
            <a:r>
              <a:rPr lang="ru-RU" sz="5400" dirty="0" err="1" smtClean="0">
                <a:solidFill>
                  <a:srgbClr val="92D050"/>
                </a:solidFill>
              </a:rPr>
              <a:t>Богдо</a:t>
            </a:r>
            <a:endParaRPr lang="ru-RU" sz="5400" dirty="0" smtClean="0">
              <a:solidFill>
                <a:srgbClr val="92D050"/>
              </a:solidFill>
            </a:endParaRPr>
          </a:p>
          <a:p>
            <a:r>
              <a:rPr lang="ru-RU" sz="5400" dirty="0" smtClean="0">
                <a:solidFill>
                  <a:srgbClr val="92D050"/>
                </a:solidFill>
              </a:rPr>
              <a:t>Озеро Баскунчак</a:t>
            </a:r>
          </a:p>
          <a:p>
            <a:r>
              <a:rPr lang="ru-RU" sz="5400" dirty="0" smtClean="0">
                <a:solidFill>
                  <a:srgbClr val="92D050"/>
                </a:solidFill>
              </a:rPr>
              <a:t>Уникальный мир заповедника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2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Большой кроншнеп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1556792"/>
            <a:ext cx="6984776" cy="4320480"/>
          </a:xfrm>
        </p:spPr>
      </p:pic>
    </p:spTree>
    <p:extLst>
      <p:ext uri="{BB962C8B-B14F-4D97-AF65-F5344CB8AC3E}">
        <p14:creationId xmlns:p14="http://schemas.microsoft.com/office/powerpoint/2010/main" xmlns="" val="35635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Степной лунь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70" y="1600200"/>
            <a:ext cx="6176060" cy="4114800"/>
          </a:xfrm>
        </p:spPr>
      </p:pic>
    </p:spTree>
    <p:extLst>
      <p:ext uri="{BB962C8B-B14F-4D97-AF65-F5344CB8AC3E}">
        <p14:creationId xmlns:p14="http://schemas.microsoft.com/office/powerpoint/2010/main" xmlns="" val="16943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Кулик-сорока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0" y="1600200"/>
            <a:ext cx="4937760" cy="4114800"/>
          </a:xfrm>
        </p:spPr>
      </p:pic>
    </p:spTree>
    <p:extLst>
      <p:ext uri="{BB962C8B-B14F-4D97-AF65-F5344CB8AC3E}">
        <p14:creationId xmlns:p14="http://schemas.microsoft.com/office/powerpoint/2010/main" xmlns="" val="24219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Млекопитающие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внесенные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красную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книгу 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перевязка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272808" cy="3888432"/>
          </a:xfrm>
        </p:spPr>
      </p:pic>
    </p:spTree>
    <p:extLst>
      <p:ext uri="{BB962C8B-B14F-4D97-AF65-F5344CB8AC3E}">
        <p14:creationId xmlns:p14="http://schemas.microsoft.com/office/powerpoint/2010/main" xmlns="" val="31873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Одной  из  основных   достопримечательностей   </a:t>
            </a:r>
            <a:r>
              <a:rPr lang="ru-RU" sz="1800" dirty="0" err="1" smtClean="0">
                <a:solidFill>
                  <a:srgbClr val="FFC000"/>
                </a:solidFill>
              </a:rPr>
              <a:t>ахтубинского</a:t>
            </a:r>
            <a:r>
              <a:rPr lang="ru-RU" sz="1800" dirty="0" smtClean="0">
                <a:solidFill>
                  <a:srgbClr val="FFC000"/>
                </a:solidFill>
              </a:rPr>
              <a:t> района  астраханской  области   является   крупнейшие  в  </a:t>
            </a:r>
            <a:r>
              <a:rPr lang="ru-RU" sz="1800" dirty="0" err="1" smtClean="0">
                <a:solidFill>
                  <a:srgbClr val="FFC000"/>
                </a:solidFill>
              </a:rPr>
              <a:t>россии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озеро 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баскунчак</a:t>
            </a:r>
            <a:r>
              <a:rPr lang="ru-RU" sz="1800" dirty="0" smtClean="0">
                <a:solidFill>
                  <a:srgbClr val="FFFF00"/>
                </a:solidFill>
              </a:rPr>
              <a:t>  </a:t>
            </a:r>
            <a:r>
              <a:rPr lang="ru-RU" sz="1800" dirty="0" smtClean="0">
                <a:solidFill>
                  <a:srgbClr val="FFC000"/>
                </a:solidFill>
              </a:rPr>
              <a:t>и  самый  высокий   в   прикаспийской низменности   элемент   рельефа -  </a:t>
            </a:r>
            <a:r>
              <a:rPr lang="ru-RU" sz="1800" dirty="0" smtClean="0">
                <a:solidFill>
                  <a:srgbClr val="FFFF00"/>
                </a:solidFill>
              </a:rPr>
              <a:t>гора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большое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богдо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15761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Одинокая 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высокая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C000"/>
                </a:solidFill>
              </a:rPr>
              <a:t>гора</a:t>
            </a:r>
            <a:r>
              <a:rPr lang="ru-RU" sz="2400" dirty="0" smtClean="0"/>
              <a:t> , </a:t>
            </a:r>
            <a:r>
              <a:rPr lang="ru-RU" sz="2400" dirty="0" smtClean="0">
                <a:solidFill>
                  <a:srgbClr val="FFC000"/>
                </a:solidFill>
              </a:rPr>
              <a:t>меняющая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C000"/>
                </a:solidFill>
              </a:rPr>
              <a:t>окраску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и издающая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C000"/>
                </a:solidFill>
              </a:rPr>
              <a:t>звуки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rgbClr val="FFFF00"/>
                </a:solidFill>
              </a:rPr>
              <a:t>гора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FF00"/>
                </a:solidFill>
              </a:rPr>
              <a:t>большое  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богдо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111500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" y="1700808"/>
            <a:ext cx="75590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8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C000"/>
                </a:solidFill>
              </a:rPr>
              <a:t>Гора   большое    </a:t>
            </a:r>
            <a:r>
              <a:rPr lang="ru-RU" sz="1600" dirty="0" err="1" smtClean="0">
                <a:solidFill>
                  <a:srgbClr val="FFC000"/>
                </a:solidFill>
              </a:rPr>
              <a:t>богдо</a:t>
            </a:r>
            <a:r>
              <a:rPr lang="ru-RU" sz="1600" dirty="0" smtClean="0">
                <a:solidFill>
                  <a:srgbClr val="FFC000"/>
                </a:solidFill>
              </a:rPr>
              <a:t>  –   уникальный   соляной   купол . Самая   высокая точка   </a:t>
            </a:r>
            <a:r>
              <a:rPr lang="ru-RU" sz="1600" dirty="0">
                <a:solidFill>
                  <a:srgbClr val="FFC000"/>
                </a:solidFill>
              </a:rPr>
              <a:t>а</a:t>
            </a:r>
            <a:r>
              <a:rPr lang="ru-RU" sz="1600" dirty="0" smtClean="0">
                <a:solidFill>
                  <a:srgbClr val="FFC000"/>
                </a:solidFill>
              </a:rPr>
              <a:t>страханской    области   .  ее   высота    152 м.    Высота   горы увеличивается   с   каждым    годом    примерно   на 1 мм   из-за выпирающего   соляного   купола.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242" y="1600200"/>
            <a:ext cx="6279515" cy="4114800"/>
          </a:xfrm>
        </p:spPr>
      </p:pic>
    </p:spTree>
    <p:extLst>
      <p:ext uri="{BB962C8B-B14F-4D97-AF65-F5344CB8AC3E}">
        <p14:creationId xmlns:p14="http://schemas.microsoft.com/office/powerpoint/2010/main" xmlns="" val="2408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«поющая гора» – даже при умеренном движении воздуха слышен неясный гул , напоминающее бормотание. ( поющие скалы)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606" y="1600200"/>
            <a:ext cx="6542787" cy="4114800"/>
          </a:xfrm>
        </p:spPr>
      </p:pic>
    </p:spTree>
    <p:extLst>
      <p:ext uri="{BB962C8B-B14F-4D97-AF65-F5344CB8AC3E}">
        <p14:creationId xmlns:p14="http://schemas.microsoft.com/office/powerpoint/2010/main" xmlns="" val="8508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B050"/>
                </a:solidFill>
              </a:rPr>
              <a:t>Гора</a:t>
            </a:r>
            <a:r>
              <a:rPr lang="ru-RU" sz="1800" dirty="0" smtClean="0">
                <a:solidFill>
                  <a:srgbClr val="FFC000"/>
                </a:solidFill>
              </a:rPr>
              <a:t>  </a:t>
            </a:r>
            <a:r>
              <a:rPr lang="ru-RU" sz="1800" dirty="0" smtClean="0">
                <a:solidFill>
                  <a:srgbClr val="00B050"/>
                </a:solidFill>
              </a:rPr>
              <a:t>большое   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богдо</a:t>
            </a:r>
            <a:r>
              <a:rPr lang="ru-RU" sz="1800" dirty="0" smtClean="0">
                <a:solidFill>
                  <a:srgbClr val="00B050"/>
                </a:solidFill>
              </a:rPr>
              <a:t>   </a:t>
            </a:r>
            <a:r>
              <a:rPr lang="ru-RU" sz="1800" dirty="0" smtClean="0">
                <a:solidFill>
                  <a:srgbClr val="FFC000"/>
                </a:solidFill>
              </a:rPr>
              <a:t>–   </a:t>
            </a:r>
            <a:r>
              <a:rPr lang="ru-RU" sz="1800" dirty="0" smtClean="0">
                <a:solidFill>
                  <a:srgbClr val="00B050"/>
                </a:solidFill>
              </a:rPr>
              <a:t>меняющая   окраску </a:t>
            </a:r>
            <a:r>
              <a:rPr lang="ru-RU" sz="1800" dirty="0" smtClean="0">
                <a:solidFill>
                  <a:srgbClr val="FFC000"/>
                </a:solidFill>
              </a:rPr>
              <a:t>.   На    восточном склоне   горы   на   поверхность   выходят   пермские    глины, имеющие    необычный    кроваво-красный    цвет    из-за содержания    в    них     железа.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77477"/>
            <a:ext cx="7924800" cy="3560245"/>
          </a:xfrm>
        </p:spPr>
      </p:pic>
    </p:spTree>
    <p:extLst>
      <p:ext uri="{BB962C8B-B14F-4D97-AF65-F5344CB8AC3E}">
        <p14:creationId xmlns:p14="http://schemas.microsoft.com/office/powerpoint/2010/main" xmlns="" val="6448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Гора    большое     </a:t>
            </a:r>
            <a:r>
              <a:rPr lang="ru-RU" dirty="0" err="1" smtClean="0">
                <a:solidFill>
                  <a:srgbClr val="00B050"/>
                </a:solidFill>
              </a:rPr>
              <a:t>богдо</a:t>
            </a:r>
            <a:r>
              <a:rPr lang="ru-RU" dirty="0" smtClean="0">
                <a:solidFill>
                  <a:srgbClr val="00B050"/>
                </a:solidFill>
              </a:rPr>
              <a:t>   -  весной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60020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xmlns="" val="253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Озеро   </a:t>
            </a:r>
            <a:r>
              <a:rPr lang="ru-RU" sz="2000" dirty="0" err="1" smtClean="0">
                <a:solidFill>
                  <a:srgbClr val="FFC000"/>
                </a:solidFill>
              </a:rPr>
              <a:t>баскунчак</a:t>
            </a:r>
            <a:r>
              <a:rPr lang="ru-RU" sz="2000" dirty="0" smtClean="0">
                <a:solidFill>
                  <a:srgbClr val="FFC000"/>
                </a:solidFill>
              </a:rPr>
              <a:t>   -  крупнейшее   соленое   озеро  в  </a:t>
            </a:r>
            <a:r>
              <a:rPr lang="ru-RU" sz="2000" dirty="0" err="1" smtClean="0">
                <a:solidFill>
                  <a:srgbClr val="FFC000"/>
                </a:solidFill>
              </a:rPr>
              <a:t>россии</a:t>
            </a:r>
            <a:r>
              <a:rPr lang="ru-RU" sz="2000" dirty="0" smtClean="0">
                <a:solidFill>
                  <a:srgbClr val="FFC000"/>
                </a:solidFill>
              </a:rPr>
              <a:t>.  Площадь    озера     составляет   110 км 2.   Имеет  неправильную    форму   ромба  протяженностью   18 км.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111500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7"/>
            <a:ext cx="7128792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232</TotalTime>
  <Words>251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Богдинско-Баскунчакский заповедник- сокровище земли Астраханской</vt:lpstr>
      <vt:lpstr>Богдинско - баскунчакский   заповедник  создан  18 ноября  1997 года      постановлением    правительства    рф</vt:lpstr>
      <vt:lpstr>Одной  из  основных   достопримечательностей   ахтубинского района  астраханской  области   является   крупнейшие  в  россии озеро  баскунчак  и  самый  высокий   в   прикаспийской низменности   элемент   рельефа -  гора большое богдо</vt:lpstr>
      <vt:lpstr>Одинокая   высокая   гора , меняющая   окраску и издающая    звуки – гора   большое   богдо</vt:lpstr>
      <vt:lpstr>Гора   большое    богдо  –   уникальный   соляной   купол . Самая   высокая точка   астраханской    области   .  ее   высота    152 м.    Высота   горы увеличивается   с   каждым    годом    примерно   на 1 мм   из-за выпирающего   соляного   купола.</vt:lpstr>
      <vt:lpstr>«поющая гора» – даже при умеренном движении воздуха слышен неясный гул , напоминающее бормотание. ( поющие скалы)</vt:lpstr>
      <vt:lpstr>Гора  большое    богдо   –   меняющая   окраску .   На    восточном склоне   горы   на   поверхность   выходят   пермские    глины, имеющие    необычный    кроваво-красный    цвет    из-за содержания    в    них     железа.</vt:lpstr>
      <vt:lpstr>Гора    большое     богдо   -  весной</vt:lpstr>
      <vt:lpstr>Озеро   баскунчак   -  крупнейшее   соленое   озеро  в  россии.  Площадь    озера     составляет   110 км 2.   Имеет  неправильную    форму   ромба  протяженностью   18 км.</vt:lpstr>
      <vt:lpstr>В течение  нескольких  столетей  снабжает   россию  солью .</vt:lpstr>
      <vt:lpstr>Купание  в   озере  доставляет   удовольствие   даже   тем  ,  кто  не  умеет  плавать , т.к   крепкий   соляной  раствор  держит  на  плаву  тело .</vt:lpstr>
      <vt:lpstr>Слайд 12</vt:lpstr>
      <vt:lpstr>Уникальный  мир  заповедника . растения  включенные в красную книгу :  ковыль  перистый</vt:lpstr>
      <vt:lpstr>Живокость    пунцовая</vt:lpstr>
      <vt:lpstr>Тюльпан  шренка</vt:lpstr>
      <vt:lpstr>Пресмыкающие внесенные в красную  книгу :  пискливый   геккончик </vt:lpstr>
      <vt:lpstr>Птицы  внесенные в красную книгу : Красавка   журавль  </vt:lpstr>
      <vt:lpstr>курганник</vt:lpstr>
      <vt:lpstr>Степной орел</vt:lpstr>
      <vt:lpstr>Большой кроншнеп</vt:lpstr>
      <vt:lpstr>Степной лунь</vt:lpstr>
      <vt:lpstr>Кулик-сорока</vt:lpstr>
      <vt:lpstr>Млекопитающие внесенные в красную книгу :  перевязка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Богдинско-Баскунчакский заповедник- сокровище земли Астраханской</dc:title>
  <dc:creator>hp</dc:creator>
  <cp:lastModifiedBy>Админ</cp:lastModifiedBy>
  <cp:revision>21</cp:revision>
  <dcterms:created xsi:type="dcterms:W3CDTF">2016-10-20T11:25:33Z</dcterms:created>
  <dcterms:modified xsi:type="dcterms:W3CDTF">2018-03-22T11:31:51Z</dcterms:modified>
</cp:coreProperties>
</file>