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5" r:id="rId2"/>
    <p:sldId id="273" r:id="rId3"/>
    <p:sldId id="279" r:id="rId4"/>
    <p:sldId id="277" r:id="rId5"/>
    <p:sldId id="258" r:id="rId6"/>
    <p:sldId id="267" r:id="rId7"/>
    <p:sldId id="260" r:id="rId8"/>
    <p:sldId id="261" r:id="rId9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EDD10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706" autoAdjust="0"/>
  </p:normalViewPr>
  <p:slideViewPr>
    <p:cSldViewPr snapToGrid="0">
      <p:cViewPr varScale="1">
        <p:scale>
          <a:sx n="75" d="100"/>
          <a:sy n="75" d="100"/>
        </p:scale>
        <p:origin x="-114" y="-10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20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46E1BB1-A64F-4269-B4D0-41D5C2E9E1FC}" type="datetime1">
              <a:rPr lang="ru-RU" smtClean="0"/>
              <a:t>07.02.2018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3A65BA9-03FF-46C7-B093-95BA390E9A2B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578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239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3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11521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4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08178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5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1516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6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62286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7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38845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8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78654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gradFill>
          <a:gsLst>
            <a:gs pos="100000">
              <a:srgbClr val="FFCC00"/>
            </a:gs>
            <a:gs pos="0">
              <a:srgbClr val="FFFF0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 8" descr="Восход солнца над зелеными холмами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" y="0"/>
            <a:ext cx="12188699" cy="47993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 bwMode="ltGray">
          <a:xfrm>
            <a:off x="-2" y="4754880"/>
            <a:ext cx="12192002" cy="2103120"/>
          </a:xfrm>
          <a:prstGeom prst="rect">
            <a:avLst/>
          </a:prstGeom>
          <a:gradFill flip="none" rotWithShape="1">
            <a:gsLst>
              <a:gs pos="100000">
                <a:srgbClr val="FFC000"/>
              </a:gs>
              <a:gs pos="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 bwMode="white">
          <a:xfrm>
            <a:off x="-127" y="4724400"/>
            <a:ext cx="12188826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3999" y="4800600"/>
            <a:ext cx="9144002" cy="758952"/>
          </a:xfrm>
        </p:spPr>
        <p:txBody>
          <a:bodyPr rtlCol="0" anchor="b">
            <a:normAutofit/>
          </a:bodyPr>
          <a:lstStyle>
            <a:lvl1pPr algn="ctr" rtl="0">
              <a:defRPr sz="4800" b="1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ru-RU" noProof="0" dirty="0" smtClean="0"/>
              <a:t>Почему Солнце греет ?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3999" y="5711952"/>
            <a:ext cx="9144002" cy="1030224"/>
          </a:xfrm>
        </p:spPr>
        <p:txBody>
          <a:bodyPr rtlCol="0">
            <a:normAutofit/>
          </a:bodyPr>
          <a:lstStyle>
            <a:lvl1pPr marL="0" indent="0" algn="r">
              <a:spcBef>
                <a:spcPts val="0"/>
              </a:spcBef>
              <a:buNone/>
              <a:defRPr sz="1400" cap="none" baseline="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noProof="0" dirty="0" smtClean="0"/>
              <a:t>Выполнила: Викулова Арина</a:t>
            </a:r>
          </a:p>
          <a:p>
            <a:pPr rtl="0"/>
            <a:r>
              <a:rPr lang="ru-RU" noProof="0" dirty="0" smtClean="0"/>
              <a:t>Ученица 1 «В» класса</a:t>
            </a:r>
          </a:p>
          <a:p>
            <a:pPr rtl="0"/>
            <a:r>
              <a:rPr lang="ru-RU" noProof="0" dirty="0" smtClean="0"/>
              <a:t>Гимназии № 104</a:t>
            </a:r>
          </a:p>
          <a:p>
            <a:pPr rtl="0"/>
            <a:r>
              <a:rPr lang="ru-RU" noProof="0" dirty="0" smtClean="0"/>
              <a:t>Классный руководитель: </a:t>
            </a:r>
            <a:r>
              <a:rPr lang="ru-RU" noProof="0" dirty="0" err="1" smtClean="0"/>
              <a:t>Коноплёва</a:t>
            </a:r>
            <a:r>
              <a:rPr lang="ru-RU" noProof="0" dirty="0" smtClean="0"/>
              <a:t> Л.А.</a:t>
            </a:r>
          </a:p>
          <a:p>
            <a:pPr rtl="0"/>
            <a:r>
              <a:rPr lang="ru-RU" noProof="0" dirty="0" smtClean="0"/>
              <a:t>г. Екатеринбург, 2017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94212" y="685800"/>
            <a:ext cx="7239001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9E5487-2101-4A7B-8DFE-CE9DECE6B141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Альтернативный 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 bwMode="ltGray">
          <a:xfrm>
            <a:off x="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rtlCol="0" anchor="b">
            <a:normAutofit/>
          </a:bodyPr>
          <a:lstStyle>
            <a:lvl1pPr rtl="0">
              <a:defRPr sz="34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62892" y="685800"/>
            <a:ext cx="6370320" cy="5486400"/>
          </a:xfrm>
        </p:spPr>
        <p:txBody>
          <a:bodyPr rtlCol="0">
            <a:normAutofit/>
          </a:bodyPr>
          <a:lstStyle>
            <a:lvl1pPr rtl="0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59FCB8F-977A-4D05-87B1-2224C17B1FC8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 bwMode="ltGray">
          <a:xfrm>
            <a:off x="731520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3214" y="2362200"/>
            <a:ext cx="3200400" cy="1993392"/>
          </a:xfrm>
        </p:spPr>
        <p:txBody>
          <a:bodyPr rtlCol="0" anchor="b">
            <a:normAutofit/>
          </a:bodyPr>
          <a:lstStyle>
            <a:lvl1pPr rtl="0">
              <a:defRPr sz="34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требуется добавить"/>
          <p:cNvSpPr>
            <a:spLocks noGrp="1"/>
          </p:cNvSpPr>
          <p:nvPr>
            <p:ph type="pic" idx="1"/>
          </p:nvPr>
        </p:nvSpPr>
        <p:spPr>
          <a:xfrm>
            <a:off x="0" y="0"/>
            <a:ext cx="73152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923214" y="4355592"/>
            <a:ext cx="3200400" cy="1644614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0A15A9-79FD-4281-AF5B-A54829996DB7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08A998-A3CA-40AE-821F-71AABF652A61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C95BBD-5A3E-4F86-BB7D-3558C974CB9F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 rtl="0">
              <a:defRPr sz="7200"/>
            </a:lvl1pPr>
          </a:lstStyle>
          <a:p>
            <a:pPr rtl="0"/>
            <a:r>
              <a:rPr lang="ru-RU" noProof="0" dirty="0" smtClean="0"/>
              <a:t>Цель работы: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1341120" y="1935329"/>
            <a:ext cx="9509760" cy="4127627"/>
          </a:xfrm>
        </p:spPr>
        <p:txBody>
          <a:bodyPr rtlCol="0">
            <a:normAutofit/>
          </a:bodyPr>
          <a:lstStyle>
            <a:lvl1pPr marL="45720" indent="0" rtl="0">
              <a:buFontTx/>
              <a:buNone/>
              <a:defRPr lang="ru-RU" sz="3200" baseline="0" smtClean="0">
                <a:effectLst/>
              </a:defRPr>
            </a:lvl1pPr>
            <a:lvl6pPr>
              <a:defRPr/>
            </a:lvl6pPr>
          </a:lstStyle>
          <a:p>
            <a:pPr lvl="0" rtl="0"/>
            <a:r>
              <a:rPr lang="ru-RU" noProof="0" dirty="0" smtClean="0"/>
              <a:t>- Узнать почему греет солнце.</a:t>
            </a:r>
          </a:p>
          <a:p>
            <a:pPr lvl="0" rtl="0"/>
            <a:endParaRPr lang="ru-RU" noProof="0" dirty="0" smtClean="0"/>
          </a:p>
          <a:p>
            <a:pPr lvl="0" rtl="0"/>
            <a:r>
              <a:rPr lang="ru-RU" noProof="0" dirty="0" smtClean="0"/>
              <a:t> Гипотеза:</a:t>
            </a:r>
          </a:p>
          <a:p>
            <a:pPr lvl="0" rtl="0"/>
            <a:r>
              <a:rPr lang="ru-RU" noProof="0" dirty="0" smtClean="0"/>
              <a:t>- Солнце греет потому что внутри него ядро</a:t>
            </a:r>
            <a:endParaRPr lang="ru-RU" noProof="0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5B6BEA-4504-48DA-98F5-3ACEED14CAEA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 bwMode="ltGray">
          <a:xfrm>
            <a:off x="0" y="0"/>
            <a:ext cx="12188826" cy="457200"/>
          </a:xfrm>
          <a:prstGeom prst="rect">
            <a:avLst/>
          </a:prstGeom>
          <a:gradFill flip="none" rotWithShape="1">
            <a:gsLst>
              <a:gs pos="100000">
                <a:srgbClr val="FFC000"/>
              </a:gs>
              <a:gs pos="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Прямоугольник 2"/>
          <p:cNvSpPr/>
          <p:nvPr/>
        </p:nvSpPr>
        <p:spPr bwMode="white">
          <a:xfrm>
            <a:off x="-1" y="4114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426464" y="458724"/>
            <a:ext cx="9144000" cy="819912"/>
          </a:xfrm>
        </p:spPr>
        <p:txBody>
          <a:bodyPr rtlCol="0" anchor="b">
            <a:normAutofit/>
          </a:bodyPr>
          <a:lstStyle>
            <a:lvl1pPr algn="ctr" rtl="0">
              <a:defRPr sz="5200" b="0"/>
            </a:lvl1pPr>
          </a:lstStyle>
          <a:p>
            <a:pPr rtl="0"/>
            <a:r>
              <a:rPr lang="ru-RU" noProof="0" dirty="0" smtClean="0"/>
              <a:t>Задачи</a:t>
            </a:r>
            <a:endParaRPr lang="ru-RU" noProof="0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 hasCustomPrompt="1"/>
          </p:nvPr>
        </p:nvSpPr>
        <p:spPr>
          <a:xfrm>
            <a:off x="1524000" y="1426464"/>
            <a:ext cx="9144000" cy="3526536"/>
          </a:xfrm>
        </p:spPr>
        <p:txBody>
          <a:bodyPr rtlCol="0" anchor="t">
            <a:normAutofit/>
          </a:bodyPr>
          <a:lstStyle>
            <a:lvl1pPr marL="342900" indent="-342900" algn="l">
              <a:spcBef>
                <a:spcPts val="0"/>
              </a:spcBef>
              <a:buFont typeface="Wingdings" panose="05000000000000000000" pitchFamily="2" charset="2"/>
              <a:buChar char="§"/>
              <a:defRPr lang="ru-RU" sz="1100" smtClean="0">
                <a:effectLst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z="36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Изучить литературу: учебники, энциклопедии, журналы, интернет.</a:t>
            </a:r>
            <a:endParaRPr lang="ru-RU" sz="11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6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Провести наблюдения и исследования как ведёт себя солнце</a:t>
            </a:r>
            <a:endParaRPr lang="ru-RU" sz="11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6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Провести опрос среди друзей</a:t>
            </a:r>
            <a:endParaRPr lang="ru-RU" sz="11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6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Подвести итог</a:t>
            </a:r>
            <a:endParaRPr lang="ru-RU" sz="11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rtl="0"/>
            <a:endParaRPr lang="ru-RU" noProof="0" dirty="0" smtClean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1F96D9E-44F2-4AB3-8484-EB9F2727D8D3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Альтернативный 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522413" y="312253"/>
            <a:ext cx="9144000" cy="809411"/>
          </a:xfrm>
        </p:spPr>
        <p:txBody>
          <a:bodyPr rtlCol="0" anchor="b">
            <a:normAutofit/>
          </a:bodyPr>
          <a:lstStyle>
            <a:lvl1pPr algn="ctr" rtl="0">
              <a:defRPr sz="5200" b="0">
                <a:solidFill>
                  <a:schemeClr val="bg2"/>
                </a:solidFill>
              </a:defRPr>
            </a:lvl1pPr>
          </a:lstStyle>
          <a:p>
            <a:pPr rtl="0"/>
            <a:r>
              <a:rPr lang="ru-RU" noProof="0" dirty="0" smtClean="0"/>
              <a:t>Наблюдение и исследование</a:t>
            </a:r>
            <a:endParaRPr lang="ru-RU" noProof="0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522413" y="1365504"/>
            <a:ext cx="9144000" cy="499872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 smtClean="0"/>
              <a:t>Образец текста</a:t>
            </a: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4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FEBF83B-475E-47B6-AB38-A8E81D819AF6}" type="datetime1">
              <a:rPr lang="ru-RU" smtClean="0"/>
              <a:pPr/>
              <a:t>07.02.2018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A8D9AD5-F248-4919-864A-CFD76CC027D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Альтернативный 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522413" y="312253"/>
            <a:ext cx="9144000" cy="809411"/>
          </a:xfrm>
        </p:spPr>
        <p:txBody>
          <a:bodyPr rtlCol="0" anchor="b">
            <a:normAutofit/>
          </a:bodyPr>
          <a:lstStyle>
            <a:lvl1pPr algn="ctr" rtl="0">
              <a:defRPr sz="5200" b="0">
                <a:solidFill>
                  <a:schemeClr val="bg2"/>
                </a:solidFill>
              </a:defRPr>
            </a:lvl1pPr>
          </a:lstStyle>
          <a:p>
            <a:pPr rtl="0"/>
            <a:r>
              <a:rPr lang="ru-RU" noProof="0" dirty="0" smtClean="0"/>
              <a:t>Наблюдение и исследование</a:t>
            </a:r>
            <a:endParaRPr lang="ru-RU" noProof="0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522413" y="1365504"/>
            <a:ext cx="9144000" cy="499872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 smtClean="0"/>
              <a:t>Образец текста</a:t>
            </a: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4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FEBF83B-475E-47B6-AB38-A8E81D819AF6}" type="datetime1">
              <a:rPr lang="ru-RU" smtClean="0"/>
              <a:pPr/>
              <a:t>07.02.2018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A8D9AD5-F248-4919-864A-CFD76CC027D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76929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ED7BFC-A518-49F7-AC62-A2A97AF9EC43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029280-83F6-4839-B70E-E397F090630C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37512C-598C-4618-9A80-88B6B20FCAE5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DF4EAA6-B341-4ECD-92BA-DC1BF470F373}" type="datetime1">
              <a:rPr lang="ru-RU" noProof="0" smtClean="0"/>
              <a:t>07.02.2018</a:t>
            </a:fld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100000">
              <a:srgbClr val="FFC000"/>
            </a:gs>
            <a:gs pos="0">
              <a:srgbClr val="FFFF0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7" name="Прямоугольник 3"/>
          <p:cNvSpPr/>
          <p:nvPr/>
        </p:nvSpPr>
        <p:spPr bwMode="ltGray">
          <a:xfrm>
            <a:off x="1587" y="6583680"/>
            <a:ext cx="12188826" cy="274320"/>
          </a:xfrm>
          <a:prstGeom prst="rect">
            <a:avLst/>
          </a:prstGeom>
          <a:gradFill flip="none" rotWithShape="1">
            <a:gsLst>
              <a:gs pos="100000">
                <a:srgbClr val="FFC000"/>
              </a:gs>
              <a:gs pos="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341120" y="6614494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8" name="Прямоугольник 5"/>
          <p:cNvSpPr/>
          <p:nvPr/>
        </p:nvSpPr>
        <p:spPr bwMode="white">
          <a:xfrm>
            <a:off x="1587" y="65836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6"/>
          <p:cNvSpPr>
            <a:spLocks noGrp="1"/>
          </p:cNvSpPr>
          <p:nvPr>
            <p:ph type="dt" sz="half" idx="2"/>
          </p:nvPr>
        </p:nvSpPr>
        <p:spPr>
          <a:xfrm>
            <a:off x="8875776" y="6614494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81D246FB-A07F-4035-9810-CAF60F2C48DA}" type="datetime1">
              <a:rPr lang="ru-RU" smtClean="0"/>
              <a:pPr/>
              <a:t>07.02.2018</a:t>
            </a:fld>
            <a:endParaRPr lang="ru-RU" dirty="0"/>
          </a:p>
        </p:txBody>
      </p:sp>
      <p:sp>
        <p:nvSpPr>
          <p:cNvPr id="6" name="Номер слайда 7"/>
          <p:cNvSpPr>
            <a:spLocks noGrp="1"/>
          </p:cNvSpPr>
          <p:nvPr>
            <p:ph type="sldNum" sz="quarter" idx="4"/>
          </p:nvPr>
        </p:nvSpPr>
        <p:spPr>
          <a:xfrm>
            <a:off x="10210800" y="6614494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CA8D9AD5-F248-4919-864A-CFD76CC027D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4" r:id="rId5"/>
    <p:sldLayoutId id="2147483661" r:id="rId6"/>
    <p:sldLayoutId id="2147483653" r:id="rId7"/>
    <p:sldLayoutId id="2147483654" r:id="rId8"/>
    <p:sldLayoutId id="2147483655" r:id="rId9"/>
    <p:sldLayoutId id="2147483656" r:id="rId10"/>
    <p:sldLayoutId id="2147483663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100000"/>
        <a:buFont typeface="Arial" pitchFamily="34" charset="0"/>
        <a:buChar char="▪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100000"/>
        <a:buFont typeface="Arial" pitchFamily="34" charset="0"/>
        <a:buChar char="▪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Солнце и </a:t>
            </a:r>
            <a:r>
              <a:rPr lang="ru-RU" smtClean="0"/>
              <a:t>времена </a:t>
            </a:r>
            <a:r>
              <a:rPr lang="ru-RU" smtClean="0"/>
              <a:t>года</a:t>
            </a:r>
            <a:endParaRPr lang="ru-RU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286894"/>
            <a:ext cx="12114415" cy="1571105"/>
          </a:xfrm>
        </p:spPr>
        <p:txBody>
          <a:bodyPr rtlCol="0">
            <a:normAutofit lnSpcReduction="10000"/>
          </a:bodyPr>
          <a:lstStyle/>
          <a:p>
            <a:r>
              <a:rPr lang="ru-RU" dirty="0"/>
              <a:t>Исполнитель:</a:t>
            </a:r>
          </a:p>
          <a:p>
            <a:r>
              <a:rPr lang="ru-RU" dirty="0"/>
              <a:t>Викулова Арина Евгеньевна</a:t>
            </a:r>
          </a:p>
          <a:p>
            <a:r>
              <a:rPr lang="ru-RU" dirty="0"/>
              <a:t>1 «В» класс, МАОУ гимназия №104</a:t>
            </a:r>
          </a:p>
          <a:p>
            <a:r>
              <a:rPr lang="ru-RU" dirty="0"/>
              <a:t>Руководитель:</a:t>
            </a:r>
          </a:p>
          <a:p>
            <a:r>
              <a:rPr lang="ru-RU" dirty="0"/>
              <a:t>Коноплева Лилия Анатольевна,</a:t>
            </a:r>
          </a:p>
          <a:p>
            <a:r>
              <a:rPr lang="ru-RU" dirty="0"/>
              <a:t> учитель начальных классов высшей категории</a:t>
            </a:r>
          </a:p>
          <a:p>
            <a:r>
              <a:rPr lang="ru-RU" dirty="0"/>
              <a:t> МАОУ гимназия №</a:t>
            </a:r>
            <a:r>
              <a:rPr lang="ru-RU" dirty="0" smtClean="0"/>
              <a:t>104</a:t>
            </a:r>
          </a:p>
          <a:p>
            <a:pPr algn="ctr"/>
            <a:r>
              <a:rPr lang="ru-RU" dirty="0" smtClean="0"/>
              <a:t>Екатеринбург 2017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161925" y="1123198"/>
            <a:ext cx="11668125" cy="4811223"/>
          </a:xfrm>
        </p:spPr>
        <p:txBody>
          <a:bodyPr rtlCol="0">
            <a:normAutofit/>
          </a:bodyPr>
          <a:lstStyle/>
          <a:p>
            <a:pPr rtl="0"/>
            <a:r>
              <a:rPr lang="ru-RU" sz="2800" b="1" dirty="0" smtClean="0"/>
              <a:t>ТЕМА</a:t>
            </a:r>
            <a:r>
              <a:rPr lang="ru-RU" sz="2800" dirty="0" smtClean="0"/>
              <a:t>: Солнце и времена года</a:t>
            </a:r>
            <a:br>
              <a:rPr lang="ru-RU" sz="2800" dirty="0" smtClean="0"/>
            </a:br>
            <a:r>
              <a:rPr lang="ru-RU" sz="2800" b="1" dirty="0" smtClean="0"/>
              <a:t>ЦЕЛЬ</a:t>
            </a:r>
            <a:r>
              <a:rPr lang="ru-RU" sz="2800" dirty="0" smtClean="0"/>
              <a:t>: Узнать почему в разное время года солнце греет по-разному?</a:t>
            </a:r>
            <a:br>
              <a:rPr lang="ru-RU" sz="2800" dirty="0" smtClean="0"/>
            </a:br>
            <a:r>
              <a:rPr lang="ru-RU" sz="2800" b="1" dirty="0" smtClean="0"/>
              <a:t>ГИПОТЕЗА</a:t>
            </a:r>
            <a:r>
              <a:rPr lang="ru-RU" sz="2800" dirty="0" smtClean="0"/>
              <a:t>: </a:t>
            </a:r>
            <a:r>
              <a:rPr lang="ru-RU" sz="2600" dirty="0" smtClean="0"/>
              <a:t>Солнце грет по-разному потому, что Земля вращается вокруг него.</a:t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3200" b="1" dirty="0" smtClean="0"/>
              <a:t>Задачи: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- </a:t>
            </a:r>
            <a:r>
              <a:rPr lang="ru-RU" sz="2800" dirty="0" smtClean="0"/>
              <a:t>Изучить литературу: учебники, энциклопедии, журналы, интернет.</a:t>
            </a:r>
            <a:br>
              <a:rPr lang="ru-RU" sz="2800" dirty="0" smtClean="0"/>
            </a:br>
            <a:r>
              <a:rPr lang="ru-RU" sz="2800" dirty="0" smtClean="0"/>
              <a:t>- Провести наблюдения и исследования как ведет себя солнце</a:t>
            </a:r>
            <a:br>
              <a:rPr lang="ru-RU" sz="2800" dirty="0" smtClean="0"/>
            </a:br>
            <a:r>
              <a:rPr lang="ru-RU" sz="2800" dirty="0" smtClean="0"/>
              <a:t>- Подвести итоги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49595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0645" y="200660"/>
            <a:ext cx="9509760" cy="580044"/>
          </a:xfrm>
        </p:spPr>
        <p:txBody>
          <a:bodyPr rtlCol="0"/>
          <a:lstStyle/>
          <a:p>
            <a:pPr algn="ctr" rtl="0"/>
            <a:r>
              <a:rPr lang="ru-RU" dirty="0" smtClean="0"/>
              <a:t>Солнечная система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688" y="780704"/>
            <a:ext cx="8603673" cy="36171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3336" y="4577860"/>
            <a:ext cx="110309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Наша планета Земля, на которой мы живём, входит в состав Солнечной системы. В центре Солнечной системы ярко светит горячая звезда – Солнце. Вокруг него на разном расстоянии от Солнца вращаются восемь главных планет. Одна их них, третья по счёту, и есть наша Земля.</a:t>
            </a:r>
          </a:p>
        </p:txBody>
      </p:sp>
    </p:spTree>
    <p:extLst>
      <p:ext uri="{BB962C8B-B14F-4D97-AF65-F5344CB8AC3E}">
        <p14:creationId xmlns:p14="http://schemas.microsoft.com/office/powerpoint/2010/main" val="2301501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8887" y="201352"/>
            <a:ext cx="11463251" cy="879302"/>
          </a:xfrm>
        </p:spPr>
        <p:txBody>
          <a:bodyPr rtlCol="0">
            <a:noAutofit/>
          </a:bodyPr>
          <a:lstStyle/>
          <a:p>
            <a:pPr lvl="0"/>
            <a:r>
              <a:rPr lang="ru-RU" sz="4400" b="1" dirty="0"/>
              <a:t>Звезда и почему она вырабатывает тепло.</a:t>
            </a:r>
            <a:endParaRPr lang="ru-RU" sz="4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" y="1346662"/>
            <a:ext cx="6445134" cy="3625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038975" y="1346662"/>
            <a:ext cx="4873163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Солнце — источник света, тепла и жизни в солнечной системе, но вместе с тем это ближайшая к нам звезда</a:t>
            </a:r>
            <a:r>
              <a:rPr lang="ru-RU" sz="3200" dirty="0" smtClean="0"/>
              <a:t>.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293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lvl="0"/>
            <a:r>
              <a:rPr lang="ru-RU" sz="4000" b="1" dirty="0"/>
              <a:t>Почему солнце зимой греет меньше?</a:t>
            </a:r>
            <a:endParaRPr lang="ru-RU" sz="4000" dirty="0"/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>
          <a:xfrm>
            <a:off x="349135" y="1426464"/>
            <a:ext cx="5346815" cy="4824707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Летом </a:t>
            </a:r>
            <a:r>
              <a:rPr lang="ru-RU" sz="3200" dirty="0"/>
              <a:t>С</a:t>
            </a:r>
            <a:r>
              <a:rPr lang="ru-RU" sz="3200" dirty="0" smtClean="0"/>
              <a:t>олнце встает </a:t>
            </a:r>
            <a:r>
              <a:rPr lang="ru-RU" sz="3200" dirty="0"/>
              <a:t>рано, идёт высоко по небу и заходит поздно. Зимой, наоборот, Солнце показывается над горизонтом поздно и, совершив низкий и короткий путь по небу, рано заходит. </a:t>
            </a:r>
            <a:endParaRPr lang="ru-RU" sz="2400" dirty="0"/>
          </a:p>
        </p:txBody>
      </p:sp>
      <p:pic>
        <p:nvPicPr>
          <p:cNvPr id="6" name="Рисунок 5" descr="http://www.xliby.ru/nauchnaja_literatura_prochee/den_i_noch_vremena_goda/i_006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0" y="1426464"/>
            <a:ext cx="6279688" cy="44695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lvl="0"/>
            <a:r>
              <a:rPr lang="ru-RU" b="1" dirty="0"/>
              <a:t>Зачем нам солнечное тепло?</a:t>
            </a:r>
            <a:endParaRPr lang="ru-RU" dirty="0"/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>
          <a:xfrm>
            <a:off x="422194" y="1809750"/>
            <a:ext cx="2924175" cy="2266950"/>
          </a:xfrm>
        </p:spPr>
        <p:txBody>
          <a:bodyPr rtlCol="0">
            <a:normAutofit/>
          </a:bodyPr>
          <a:lstStyle/>
          <a:p>
            <a:pPr algn="just"/>
            <a:r>
              <a:rPr lang="ru-RU" sz="3600" dirty="0"/>
              <a:t>Солнце – это величайшее творение вселенной.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6369" y="1121664"/>
            <a:ext cx="8289965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20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379220" y="267335"/>
            <a:ext cx="9509760" cy="837565"/>
          </a:xfrm>
        </p:spPr>
        <p:txBody>
          <a:bodyPr rtlCol="0">
            <a:normAutofit/>
          </a:bodyPr>
          <a:lstStyle/>
          <a:p>
            <a:pPr algn="ctr"/>
            <a:r>
              <a:rPr lang="ru-RU" sz="4800" b="1" dirty="0"/>
              <a:t>Радуемся солнцу (витамины)</a:t>
            </a:r>
            <a:endParaRPr lang="ru-RU" sz="48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5" y="1304925"/>
            <a:ext cx="7010400" cy="482315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62874" y="1304925"/>
            <a:ext cx="412432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Благодаря солнышку в нашем организме вырабатывается определённое вещество, которое учёные назвали «гормон радости» – серотонин. </a:t>
            </a:r>
          </a:p>
        </p:txBody>
      </p:sp>
    </p:spTree>
    <p:extLst>
      <p:ext uri="{BB962C8B-B14F-4D97-AF65-F5344CB8AC3E}">
        <p14:creationId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50495" y="161924"/>
            <a:ext cx="9509760" cy="738759"/>
          </a:xfrm>
        </p:spPr>
        <p:txBody>
          <a:bodyPr rtlCol="0"/>
          <a:lstStyle/>
          <a:p>
            <a:r>
              <a:rPr lang="ru-RU" dirty="0"/>
              <a:t>Опрос среди </a:t>
            </a:r>
            <a:r>
              <a:rPr lang="ru-RU" dirty="0" smtClean="0"/>
              <a:t>одноклассников: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350" y="1129283"/>
            <a:ext cx="8788400" cy="524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81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иние полосы (16:9)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11307994_TF16391941_TF16391941.potx" id="{02C9B085-6363-4F76-A1D5-AA2D005EC19E}" vid="{312B92F3-06E3-420B-B525-4E706C28A85E}"/>
    </a:ext>
  </a:extLst>
</a:theme>
</file>

<file path=ppt/theme/theme2.xml><?xml version="1.0" encoding="utf-8"?>
<a:theme xmlns:a="http://schemas.openxmlformats.org/drawingml/2006/main" name="Тема Office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синей каймой Рассвет в горах (широкоэкранный формат)</Template>
  <TotalTime>618</TotalTime>
  <Words>215</Words>
  <Application>Microsoft Office PowerPoint</Application>
  <PresentationFormat>Произвольный</PresentationFormat>
  <Paragraphs>31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Синие полосы (16:9)</vt:lpstr>
      <vt:lpstr>Солнце и времена года</vt:lpstr>
      <vt:lpstr>ТЕМА: Солнце и времена года ЦЕЛЬ: Узнать почему в разное время года солнце греет по-разному? ГИПОТЕЗА: Солнце грет по-разному потому, что Земля вращается вокруг него.  Задачи: - Изучить литературу: учебники, энциклопедии, журналы, интернет. - Провести наблюдения и исследования как ведет себя солнце - Подвести итоги  </vt:lpstr>
      <vt:lpstr>Солнечная система</vt:lpstr>
      <vt:lpstr>Звезда и почему она вырабатывает тепло.</vt:lpstr>
      <vt:lpstr>Почему солнце зимой греет меньше?</vt:lpstr>
      <vt:lpstr>Зачем нам солнечное тепло?</vt:lpstr>
      <vt:lpstr>Радуемся солнцу (витамины)</vt:lpstr>
      <vt:lpstr>Опрос среди одноклассников: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Макет заголовка</dc:title>
  <dc:creator>Наталья</dc:creator>
  <cp:lastModifiedBy>Ирина Сергеевна Николаева</cp:lastModifiedBy>
  <cp:revision>23</cp:revision>
  <dcterms:created xsi:type="dcterms:W3CDTF">2017-11-01T16:32:32Z</dcterms:created>
  <dcterms:modified xsi:type="dcterms:W3CDTF">2018-02-07T06:31:14Z</dcterms:modified>
</cp:coreProperties>
</file>