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6" r:id="rId9"/>
    <p:sldId id="267" r:id="rId10"/>
    <p:sldId id="265" r:id="rId11"/>
    <p:sldId id="26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7F23"/>
    <a:srgbClr val="24370F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59" autoAdjust="0"/>
    <p:restoredTop sz="94660"/>
  </p:normalViewPr>
  <p:slideViewPr>
    <p:cSldViewPr>
      <p:cViewPr>
        <p:scale>
          <a:sx n="85" d="100"/>
          <a:sy n="85" d="100"/>
        </p:scale>
        <p:origin x="-804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ABA92-8D91-4759-8360-1C62D3326B07}" type="datetimeFigureOut">
              <a:rPr lang="ru-RU" smtClean="0"/>
              <a:t>26.03.2018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E1398-0B52-4664-814F-A5B07BE251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664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1038-2EFE-4384-A4AA-21919FD34030}" type="datetime1">
              <a:rPr lang="ru-RU" smtClean="0"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D4E3-22C6-4DED-86AE-BDE196E6E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092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0D4C-6032-4CCE-A2E2-5BF7FB967436}" type="datetime1">
              <a:rPr lang="ru-RU" smtClean="0"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D4E3-22C6-4DED-86AE-BDE196E6E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246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D5B3A9-DDEA-4771-86D0-9365112EF119}" type="datetime1">
              <a:rPr lang="ru-RU" smtClean="0"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D4E3-22C6-4DED-86AE-BDE196E6E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441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374E3-64AD-4C22-A24F-5FF8FE948D50}" type="datetime1">
              <a:rPr lang="ru-RU" smtClean="0"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D4E3-22C6-4DED-86AE-BDE196E6E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9019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0FA79-ECB4-4F57-A02D-DADD6E40C35C}" type="datetime1">
              <a:rPr lang="ru-RU" smtClean="0"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D4E3-22C6-4DED-86AE-BDE196E6E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365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C0189-A60B-4D27-B90E-AA17E7562356}" type="datetime1">
              <a:rPr lang="ru-RU" smtClean="0"/>
              <a:t>26.03.2018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D4E3-22C6-4DED-86AE-BDE196E6E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47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622D5-675E-4FE2-AEEB-83A73893DA4C}" type="datetime1">
              <a:rPr lang="ru-RU" smtClean="0"/>
              <a:t>26.03.2018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D4E3-22C6-4DED-86AE-BDE196E6E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494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A5317-2243-4EAC-8DB2-C65B8BEE8290}" type="datetime1">
              <a:rPr lang="ru-RU" smtClean="0"/>
              <a:t>26.03.2018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D4E3-22C6-4DED-86AE-BDE196E6E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366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81D3D3-D9CD-46CD-885B-BB3075AFBF2B}" type="datetime1">
              <a:rPr lang="ru-RU" smtClean="0"/>
              <a:t>26.03.2018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D4E3-22C6-4DED-86AE-BDE196E6E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022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1ACE3-8F2B-4E9B-A91A-6EC3FA48C747}" type="datetime1">
              <a:rPr lang="ru-RU" smtClean="0"/>
              <a:t>26.03.2018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D4E3-22C6-4DED-86AE-BDE196E6E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793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331DF-EEEC-47E8-A04E-DE5C7660F19D}" type="datetime1">
              <a:rPr lang="ru-RU" smtClean="0"/>
              <a:t>26.03.2018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D4E3-22C6-4DED-86AE-BDE196E6E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74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6ED39-6D02-44A7-806E-604843A14BEC}" type="datetime1">
              <a:rPr lang="ru-RU" smtClean="0"/>
              <a:t>26.03.2018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0D4E3-22C6-4DED-86AE-BDE196E6E0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113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916832"/>
            <a:ext cx="6326091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5400" b="1" cap="none" spc="0" dirty="0" smtClean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Раскраска-книжка</a:t>
            </a:r>
          </a:p>
          <a:p>
            <a:r>
              <a:rPr lang="ru-RU" sz="5400" b="1" dirty="0" smtClean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для</a:t>
            </a:r>
            <a:br>
              <a:rPr lang="ru-RU" sz="5400" b="1" dirty="0" smtClean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</a:br>
            <a:r>
              <a:rPr lang="ru-RU" sz="5400" b="1" dirty="0" smtClean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сестрёнки</a:t>
            </a:r>
          </a:p>
          <a:p>
            <a:r>
              <a:rPr lang="ru-RU" sz="5400" b="1" dirty="0" smtClean="0">
                <a:ln w="11430"/>
                <a:solidFill>
                  <a:srgbClr val="FF0066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АРИШКИ</a:t>
            </a:r>
            <a:endParaRPr lang="ru-RU" sz="5400" b="1" cap="none" spc="0" dirty="0">
              <a:ln w="11430"/>
              <a:solidFill>
                <a:srgbClr val="FF0066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64088" y="4595936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Автор Даша Григоричева</a:t>
            </a:r>
            <a:endParaRPr lang="ru-RU" sz="24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07904" y="6381328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Калуга, 2018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D4E3-22C6-4DED-86AE-BDE196E6E00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33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Шафран\Графика\Григоричева Даша\Царевна лягушка\лягушка - копия.bmp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34" r="5289" b="13717"/>
          <a:stretch/>
        </p:blipFill>
        <p:spPr bwMode="auto">
          <a:xfrm>
            <a:off x="4355975" y="2073215"/>
            <a:ext cx="4782197" cy="475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896222" y="1350597"/>
            <a:ext cx="61654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solidFill>
                  <a:srgbClr val="537F2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ЦАРЕВНА-ЛЯГУШКА</a:t>
            </a:r>
            <a:endParaRPr lang="ru-RU" sz="5400" b="1" cap="none" spc="0" dirty="0">
              <a:ln w="11430"/>
              <a:solidFill>
                <a:srgbClr val="537F2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25039" y="2273927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ru-RU" sz="2400" b="1" dirty="0">
                <a:solidFill>
                  <a:srgbClr val="537F23"/>
                </a:solidFill>
              </a:rPr>
              <a:t>Летела стрела и попала в болото,</a:t>
            </a:r>
          </a:p>
          <a:p>
            <a:pPr fontAlgn="base"/>
            <a:r>
              <a:rPr lang="ru-RU" sz="2400" b="1" dirty="0">
                <a:solidFill>
                  <a:srgbClr val="537F23"/>
                </a:solidFill>
              </a:rPr>
              <a:t>А в том болоте </a:t>
            </a:r>
            <a:r>
              <a:rPr lang="ru-RU" sz="2400" b="1" dirty="0" smtClean="0">
                <a:solidFill>
                  <a:srgbClr val="537F23"/>
                </a:solidFill>
              </a:rPr>
              <a:t/>
            </a:r>
            <a:br>
              <a:rPr lang="ru-RU" sz="2400" b="1" dirty="0" smtClean="0">
                <a:solidFill>
                  <a:srgbClr val="537F23"/>
                </a:solidFill>
              </a:rPr>
            </a:br>
            <a:r>
              <a:rPr lang="ru-RU" sz="2400" b="1" dirty="0" smtClean="0">
                <a:solidFill>
                  <a:srgbClr val="537F23"/>
                </a:solidFill>
              </a:rPr>
              <a:t>            поймал </a:t>
            </a:r>
            <a:r>
              <a:rPr lang="ru-RU" sz="2400" b="1" dirty="0">
                <a:solidFill>
                  <a:srgbClr val="537F23"/>
                </a:solidFill>
              </a:rPr>
              <a:t>ее кто-то.</a:t>
            </a:r>
          </a:p>
          <a:p>
            <a:pPr fontAlgn="base"/>
            <a:r>
              <a:rPr lang="ru-RU" sz="2400" b="1" dirty="0">
                <a:solidFill>
                  <a:srgbClr val="537F23"/>
                </a:solidFill>
              </a:rPr>
              <a:t>Кто, распростившись </a:t>
            </a:r>
            <a:r>
              <a:rPr lang="ru-RU" sz="2400" b="1" dirty="0" smtClean="0">
                <a:solidFill>
                  <a:srgbClr val="537F23"/>
                </a:solidFill>
              </a:rPr>
              <a:t/>
            </a:r>
            <a:br>
              <a:rPr lang="ru-RU" sz="2400" b="1" dirty="0" smtClean="0">
                <a:solidFill>
                  <a:srgbClr val="537F23"/>
                </a:solidFill>
              </a:rPr>
            </a:br>
            <a:r>
              <a:rPr lang="ru-RU" sz="2400" b="1" dirty="0" smtClean="0">
                <a:solidFill>
                  <a:srgbClr val="537F23"/>
                </a:solidFill>
              </a:rPr>
              <a:t>                   с зеленою </a:t>
            </a:r>
            <a:r>
              <a:rPr lang="ru-RU" sz="2400" b="1" dirty="0">
                <a:solidFill>
                  <a:srgbClr val="537F23"/>
                </a:solidFill>
              </a:rPr>
              <a:t>кожей,</a:t>
            </a:r>
          </a:p>
          <a:p>
            <a:pPr fontAlgn="base"/>
            <a:r>
              <a:rPr lang="ru-RU" sz="2400" b="1" dirty="0" smtClean="0">
                <a:solidFill>
                  <a:srgbClr val="537F23"/>
                </a:solidFill>
              </a:rPr>
              <a:t>Сделался </a:t>
            </a:r>
            <a:r>
              <a:rPr lang="ru-RU" sz="2400" b="1" dirty="0">
                <a:solidFill>
                  <a:srgbClr val="537F23"/>
                </a:solidFill>
              </a:rPr>
              <a:t>мигом красивой</a:t>
            </a:r>
            <a:r>
              <a:rPr lang="ru-RU" sz="2400" b="1" dirty="0" smtClean="0">
                <a:solidFill>
                  <a:srgbClr val="537F23"/>
                </a:solidFill>
              </a:rPr>
              <a:t>,</a:t>
            </a:r>
            <a:br>
              <a:rPr lang="ru-RU" sz="2400" b="1" dirty="0" smtClean="0">
                <a:solidFill>
                  <a:srgbClr val="537F23"/>
                </a:solidFill>
              </a:rPr>
            </a:br>
            <a:r>
              <a:rPr lang="ru-RU" sz="2400" b="1" dirty="0" smtClean="0">
                <a:solidFill>
                  <a:srgbClr val="537F23"/>
                </a:solidFill>
              </a:rPr>
              <a:t>                               пригожей.</a:t>
            </a:r>
            <a:endParaRPr lang="ru-RU" sz="2400" b="1" dirty="0">
              <a:solidFill>
                <a:srgbClr val="537F23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D4E3-22C6-4DED-86AE-BDE196E6E00F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375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141368" y="1350597"/>
            <a:ext cx="36751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МАТРЁШКИ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92" r="11352" b="792"/>
          <a:stretch/>
        </p:blipFill>
        <p:spPr bwMode="auto">
          <a:xfrm>
            <a:off x="2811054" y="2276872"/>
            <a:ext cx="6335803" cy="439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1043608" y="1628506"/>
            <a:ext cx="252074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FF0000"/>
                </a:solidFill>
              </a:rPr>
              <a:t>Схожи личиком </a:t>
            </a:r>
            <a:r>
              <a:rPr lang="ru-RU" sz="2400" b="1" i="1" dirty="0" smtClean="0">
                <a:solidFill>
                  <a:srgbClr val="FF0000"/>
                </a:solidFill>
              </a:rPr>
              <a:t> </a:t>
            </a:r>
            <a:br>
              <a:rPr lang="ru-RU" sz="2400" b="1" i="1" dirty="0" smtClean="0">
                <a:solidFill>
                  <a:srgbClr val="FF0000"/>
                </a:solidFill>
              </a:rPr>
            </a:br>
            <a:r>
              <a:rPr lang="ru-RU" sz="2400" b="1" i="1" dirty="0" smtClean="0">
                <a:solidFill>
                  <a:srgbClr val="FF0000"/>
                </a:solidFill>
              </a:rPr>
              <a:t>          сестрички</a:t>
            </a:r>
            <a:r>
              <a:rPr lang="ru-RU" sz="2400" b="1" i="1" dirty="0">
                <a:solidFill>
                  <a:srgbClr val="FF0000"/>
                </a:solidFill>
              </a:rPr>
              <a:t>,</a:t>
            </a:r>
            <a:endParaRPr lang="ru-RU" sz="2400" b="1" dirty="0">
              <a:solidFill>
                <a:srgbClr val="FF0000"/>
              </a:solidFill>
            </a:endParaRPr>
          </a:p>
          <a:p>
            <a:r>
              <a:rPr lang="ru-RU" sz="2400" b="1" i="1" dirty="0">
                <a:solidFill>
                  <a:srgbClr val="FF0000"/>
                </a:solidFill>
              </a:rPr>
              <a:t>Как две </a:t>
            </a:r>
            <a:r>
              <a:rPr lang="ru-RU" sz="2400" b="1" i="1" dirty="0" smtClean="0">
                <a:solidFill>
                  <a:srgbClr val="FF0000"/>
                </a:solidFill>
              </a:rPr>
              <a:t>капельки</a:t>
            </a:r>
            <a:br>
              <a:rPr lang="ru-RU" sz="2400" b="1" i="1" dirty="0" smtClean="0">
                <a:solidFill>
                  <a:srgbClr val="FF0000"/>
                </a:solidFill>
              </a:rPr>
            </a:br>
            <a:r>
              <a:rPr lang="ru-RU" sz="2400" b="1" i="1" dirty="0" smtClean="0">
                <a:solidFill>
                  <a:srgbClr val="FF0000"/>
                </a:solidFill>
              </a:rPr>
              <a:t>              </a:t>
            </a:r>
            <a:r>
              <a:rPr lang="ru-RU" sz="2400" b="1" i="1" dirty="0">
                <a:solidFill>
                  <a:srgbClr val="FF0000"/>
                </a:solidFill>
              </a:rPr>
              <a:t>водички.</a:t>
            </a:r>
            <a:endParaRPr lang="ru-RU" sz="2400" b="1" dirty="0">
              <a:solidFill>
                <a:srgbClr val="FF0000"/>
              </a:solidFill>
            </a:endParaRPr>
          </a:p>
          <a:p>
            <a:r>
              <a:rPr lang="ru-RU" sz="2400" b="1" i="1" dirty="0">
                <a:solidFill>
                  <a:srgbClr val="FF0000"/>
                </a:solidFill>
              </a:rPr>
              <a:t>Но сидят они </a:t>
            </a:r>
            <a:r>
              <a:rPr lang="ru-RU" sz="2400" b="1" i="1" dirty="0" smtClean="0">
                <a:solidFill>
                  <a:srgbClr val="FF0000"/>
                </a:solidFill>
              </a:rPr>
              <a:t/>
            </a:r>
            <a:br>
              <a:rPr lang="ru-RU" sz="2400" b="1" i="1" dirty="0" smtClean="0">
                <a:solidFill>
                  <a:srgbClr val="FF0000"/>
                </a:solidFill>
              </a:rPr>
            </a:br>
            <a:r>
              <a:rPr lang="ru-RU" sz="2400" b="1" i="1" dirty="0" smtClean="0">
                <a:solidFill>
                  <a:srgbClr val="FF0000"/>
                </a:solidFill>
              </a:rPr>
              <a:t>    друг </a:t>
            </a:r>
            <a:r>
              <a:rPr lang="ru-RU" sz="2400" b="1" i="1" dirty="0">
                <a:solidFill>
                  <a:srgbClr val="FF0000"/>
                </a:solidFill>
              </a:rPr>
              <a:t>в дружке.</a:t>
            </a:r>
            <a:endParaRPr lang="ru-RU" sz="2400" b="1" dirty="0">
              <a:solidFill>
                <a:srgbClr val="FF0000"/>
              </a:solidFill>
            </a:endParaRPr>
          </a:p>
          <a:p>
            <a:r>
              <a:rPr lang="ru-RU" sz="2400" b="1" i="1" dirty="0">
                <a:solidFill>
                  <a:srgbClr val="FF0000"/>
                </a:solidFill>
              </a:rPr>
              <a:t>Что за </a:t>
            </a:r>
            <a:r>
              <a:rPr lang="ru-RU" sz="2400" b="1" i="1" dirty="0" smtClean="0">
                <a:solidFill>
                  <a:srgbClr val="FF0000"/>
                </a:solidFill>
              </a:rPr>
              <a:t>милые</a:t>
            </a:r>
            <a:br>
              <a:rPr lang="ru-RU" sz="2400" b="1" i="1" dirty="0" smtClean="0">
                <a:solidFill>
                  <a:srgbClr val="FF0000"/>
                </a:solidFill>
              </a:rPr>
            </a:br>
            <a:r>
              <a:rPr lang="ru-RU" sz="2400" b="1" i="1" dirty="0" smtClean="0">
                <a:solidFill>
                  <a:srgbClr val="FF0000"/>
                </a:solidFill>
              </a:rPr>
              <a:t>       </a:t>
            </a:r>
            <a:r>
              <a:rPr lang="ru-RU" sz="2400" b="1" i="1" dirty="0">
                <a:solidFill>
                  <a:srgbClr val="FF0000"/>
                </a:solidFill>
              </a:rPr>
              <a:t>игрушки?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D4E3-22C6-4DED-86AE-BDE196E6E00F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171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38" t="-7597" r="3058" b="3325"/>
          <a:stretch/>
        </p:blipFill>
        <p:spPr bwMode="auto">
          <a:xfrm rot="517906">
            <a:off x="3209037" y="938395"/>
            <a:ext cx="5612430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815392" y="1196752"/>
            <a:ext cx="30371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БАБОЧКА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15616" y="2676796"/>
            <a:ext cx="34182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</a:rPr>
              <a:t>Шевелились у цветка</a:t>
            </a:r>
            <a:br>
              <a:rPr lang="ru-RU" sz="2400" b="1" dirty="0">
                <a:solidFill>
                  <a:srgbClr val="00B050"/>
                </a:solidFill>
              </a:rPr>
            </a:br>
            <a:r>
              <a:rPr lang="ru-RU" sz="2400" b="1" dirty="0">
                <a:solidFill>
                  <a:srgbClr val="00B050"/>
                </a:solidFill>
              </a:rPr>
              <a:t>Все четыре лепестка.</a:t>
            </a:r>
            <a:br>
              <a:rPr lang="ru-RU" sz="2400" b="1" dirty="0">
                <a:solidFill>
                  <a:srgbClr val="00B050"/>
                </a:solidFill>
              </a:rPr>
            </a:br>
            <a:r>
              <a:rPr lang="ru-RU" sz="2400" b="1" dirty="0">
                <a:solidFill>
                  <a:srgbClr val="00B050"/>
                </a:solidFill>
              </a:rPr>
              <a:t>Я сорвать его хотел -</a:t>
            </a:r>
            <a:br>
              <a:rPr lang="ru-RU" sz="2400" b="1" dirty="0">
                <a:solidFill>
                  <a:srgbClr val="00B050"/>
                </a:solidFill>
              </a:rPr>
            </a:br>
            <a:r>
              <a:rPr lang="ru-RU" sz="2400" b="1" dirty="0">
                <a:solidFill>
                  <a:srgbClr val="00B050"/>
                </a:solidFill>
              </a:rPr>
              <a:t>Он вспорхнул и улетел.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D4E3-22C6-4DED-86AE-BDE196E6E00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684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8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" t="-9297" r="23361" b="23168"/>
          <a:stretch/>
        </p:blipFill>
        <p:spPr bwMode="auto">
          <a:xfrm>
            <a:off x="2843808" y="1599843"/>
            <a:ext cx="5962034" cy="5028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436096" y="1340768"/>
            <a:ext cx="31836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СТРЕКОЗА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1809003"/>
            <a:ext cx="388843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Яркий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мини- 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вертолет</a:t>
            </a:r>
            <a:b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Отправляется в полёт.</a:t>
            </a:r>
            <a:b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Но зачем ему глаза?</a:t>
            </a:r>
            <a:b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Да он просто …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D4E3-22C6-4DED-86AE-BDE196E6E00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739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400"/>
                            </p:stCondLst>
                            <p:childTnLst>
                              <p:par>
                                <p:cTn id="1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53" r="8866"/>
          <a:stretch/>
        </p:blipFill>
        <p:spPr bwMode="auto">
          <a:xfrm>
            <a:off x="2932453" y="2095280"/>
            <a:ext cx="6234263" cy="4628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71600" y="2478119"/>
            <a:ext cx="272694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537F23"/>
                </a:solidFill>
              </a:rPr>
              <a:t>Висит на стенке,</a:t>
            </a:r>
          </a:p>
          <a:p>
            <a:r>
              <a:rPr lang="ru-RU" sz="2400" b="1" dirty="0">
                <a:solidFill>
                  <a:srgbClr val="537F23"/>
                </a:solidFill>
              </a:rPr>
              <a:t>С двумя </a:t>
            </a:r>
            <a:r>
              <a:rPr lang="ru-RU" sz="2400" b="1" dirty="0" smtClean="0">
                <a:solidFill>
                  <a:srgbClr val="537F23"/>
                </a:solidFill>
              </a:rPr>
              <a:t> </a:t>
            </a:r>
            <a:br>
              <a:rPr lang="ru-RU" sz="2400" b="1" dirty="0" smtClean="0">
                <a:solidFill>
                  <a:srgbClr val="537F23"/>
                </a:solidFill>
              </a:rPr>
            </a:br>
            <a:r>
              <a:rPr lang="ru-RU" sz="2400" b="1" dirty="0" smtClean="0">
                <a:solidFill>
                  <a:srgbClr val="537F23"/>
                </a:solidFill>
              </a:rPr>
              <a:t>            дверками</a:t>
            </a:r>
            <a:r>
              <a:rPr lang="ru-RU" sz="2400" b="1" dirty="0">
                <a:solidFill>
                  <a:srgbClr val="537F23"/>
                </a:solidFill>
              </a:rPr>
              <a:t>,</a:t>
            </a:r>
          </a:p>
          <a:p>
            <a:r>
              <a:rPr lang="ru-RU" sz="2400" b="1" dirty="0">
                <a:solidFill>
                  <a:srgbClr val="537F23"/>
                </a:solidFill>
              </a:rPr>
              <a:t>Пишут мелками,</a:t>
            </a:r>
          </a:p>
          <a:p>
            <a:r>
              <a:rPr lang="ru-RU" sz="2400" b="1" dirty="0">
                <a:solidFill>
                  <a:srgbClr val="537F23"/>
                </a:solidFill>
              </a:rPr>
              <a:t>На чём </a:t>
            </a:r>
            <a:r>
              <a:rPr lang="ru-RU" sz="2400" b="1" dirty="0" smtClean="0">
                <a:solidFill>
                  <a:srgbClr val="537F23"/>
                </a:solidFill>
              </a:rPr>
              <a:t>угадайте</a:t>
            </a:r>
            <a:br>
              <a:rPr lang="ru-RU" sz="2400" b="1" dirty="0" smtClean="0">
                <a:solidFill>
                  <a:srgbClr val="537F23"/>
                </a:solidFill>
              </a:rPr>
            </a:br>
            <a:r>
              <a:rPr lang="ru-RU" sz="2400" b="1" dirty="0" smtClean="0">
                <a:solidFill>
                  <a:srgbClr val="537F23"/>
                </a:solidFill>
              </a:rPr>
              <a:t>                      </a:t>
            </a:r>
            <a:r>
              <a:rPr lang="ru-RU" sz="2400" b="1" dirty="0">
                <a:solidFill>
                  <a:srgbClr val="537F23"/>
                </a:solidFill>
              </a:rPr>
              <a:t>сами</a:t>
            </a:r>
            <a:r>
              <a:rPr lang="ru-RU" sz="2400" b="1" dirty="0" smtClean="0">
                <a:solidFill>
                  <a:srgbClr val="537F23"/>
                </a:solidFill>
              </a:rPr>
              <a:t>!</a:t>
            </a:r>
            <a:endParaRPr lang="ru-RU" sz="2400" b="1" dirty="0">
              <a:solidFill>
                <a:srgbClr val="537F23"/>
              </a:solidFill>
            </a:endParaRPr>
          </a:p>
          <a:p>
            <a:r>
              <a:rPr lang="ru-RU" sz="2000" dirty="0">
                <a:solidFill>
                  <a:srgbClr val="537F23"/>
                </a:solidFill>
              </a:rPr>
              <a:t/>
            </a:r>
            <a:br>
              <a:rPr lang="ru-RU" sz="2000" dirty="0">
                <a:solidFill>
                  <a:srgbClr val="537F23"/>
                </a:solidFill>
              </a:rPr>
            </a:br>
            <a:r>
              <a:rPr lang="ru-RU" sz="2000" dirty="0">
                <a:solidFill>
                  <a:srgbClr val="537F23"/>
                </a:solidFill>
              </a:rPr>
              <a:t/>
            </a:r>
            <a:br>
              <a:rPr lang="ru-RU" sz="2000" dirty="0">
                <a:solidFill>
                  <a:srgbClr val="537F23"/>
                </a:solidFill>
              </a:rPr>
            </a:br>
            <a:endParaRPr lang="ru-RU" sz="2000" dirty="0">
              <a:solidFill>
                <a:srgbClr val="537F23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08681" y="1276615"/>
            <a:ext cx="51334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Доска школьная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572000" y="3394151"/>
            <a:ext cx="10983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5-4</a:t>
            </a:r>
            <a:endParaRPr lang="ru-RU" sz="5400" b="0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75409" y="3223287"/>
            <a:ext cx="9060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onotype Corsiva" panose="03010101010201010101" pitchFamily="66" charset="0"/>
              </a:rPr>
              <a:t>Аа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D4E3-22C6-4DED-86AE-BDE196E6E00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2935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384585" y="889108"/>
            <a:ext cx="6759415" cy="5932491"/>
            <a:chOff x="2236557" y="891942"/>
            <a:chExt cx="6759415" cy="5932491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018" t="7309" r="52512"/>
            <a:stretch/>
          </p:blipFill>
          <p:spPr bwMode="auto">
            <a:xfrm rot="21129227">
              <a:off x="4921154" y="2241402"/>
              <a:ext cx="471056" cy="2947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018" t="7309" r="51320" b="15914"/>
            <a:stretch/>
          </p:blipFill>
          <p:spPr bwMode="auto">
            <a:xfrm rot="21022471">
              <a:off x="5571934" y="968136"/>
              <a:ext cx="499898" cy="417513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018" t="7309" r="52512"/>
            <a:stretch/>
          </p:blipFill>
          <p:spPr bwMode="auto">
            <a:xfrm rot="994214">
              <a:off x="6478130" y="1776896"/>
              <a:ext cx="471056" cy="24811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018" t="7309" r="52512" b="12759"/>
            <a:stretch/>
          </p:blipFill>
          <p:spPr bwMode="auto">
            <a:xfrm>
              <a:off x="7293201" y="948805"/>
              <a:ext cx="471056" cy="356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2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8018" t="7309" r="52512"/>
            <a:stretch/>
          </p:blipFill>
          <p:spPr bwMode="auto">
            <a:xfrm>
              <a:off x="7812360" y="891942"/>
              <a:ext cx="471056" cy="37963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118" t="10776" r="7269" b="16517"/>
            <a:stretch/>
          </p:blipFill>
          <p:spPr bwMode="auto">
            <a:xfrm>
              <a:off x="2236557" y="4933818"/>
              <a:ext cx="6759415" cy="18906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5" name="Прямоугольник 14"/>
          <p:cNvSpPr/>
          <p:nvPr/>
        </p:nvSpPr>
        <p:spPr>
          <a:xfrm>
            <a:off x="3819445" y="5277430"/>
            <a:ext cx="40048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КАРАНДАШИ</a:t>
            </a:r>
            <a:endParaRPr lang="ru-RU" sz="5400" b="0" cap="none" spc="0" dirty="0">
              <a:ln w="18415" cmpd="sng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105945" y="1296746"/>
            <a:ext cx="41408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КАРАНДАШИ</a:t>
            </a:r>
            <a:endParaRPr lang="ru-RU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192292" y="2927422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ru-RU" sz="2400" b="1" dirty="0">
                <a:solidFill>
                  <a:srgbClr val="FF0000"/>
                </a:solidFill>
              </a:rPr>
              <a:t>Любим нос везде совать</a:t>
            </a:r>
            <a:r>
              <a:rPr lang="ru-RU" sz="2400" b="1" dirty="0" smtClean="0">
                <a:solidFill>
                  <a:srgbClr val="FF0000"/>
                </a:solidFill>
              </a:rPr>
              <a:t>:</a:t>
            </a:r>
          </a:p>
          <a:p>
            <a:pPr fontAlgn="base"/>
            <a:r>
              <a:rPr lang="ru-RU" sz="2400" b="1" dirty="0" smtClean="0">
                <a:solidFill>
                  <a:srgbClr val="FF0000"/>
                </a:solidFill>
              </a:rPr>
              <a:t>И </a:t>
            </a:r>
            <a:r>
              <a:rPr lang="ru-RU" sz="2400" b="1" dirty="0">
                <a:solidFill>
                  <a:srgbClr val="FF0000"/>
                </a:solidFill>
              </a:rPr>
              <a:t>чертить и рисовать.</a:t>
            </a:r>
            <a:br>
              <a:rPr lang="ru-RU" sz="2400" b="1" dirty="0">
                <a:solidFill>
                  <a:srgbClr val="FF0000"/>
                </a:solidFill>
              </a:rPr>
            </a:br>
            <a:r>
              <a:rPr lang="ru-RU" sz="2400" b="1" dirty="0">
                <a:solidFill>
                  <a:srgbClr val="FF0000"/>
                </a:solidFill>
              </a:rPr>
              <a:t>Всё раскрашиваем сами</a:t>
            </a:r>
            <a:br>
              <a:rPr lang="ru-RU" sz="2400" b="1" dirty="0">
                <a:solidFill>
                  <a:srgbClr val="FF0000"/>
                </a:solidFill>
              </a:rPr>
            </a:br>
            <a:r>
              <a:rPr lang="ru-RU" sz="2400" b="1" dirty="0">
                <a:solidFill>
                  <a:srgbClr val="FF0000"/>
                </a:solidFill>
              </a:rPr>
              <a:t>Разноцветными носами...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D4E3-22C6-4DED-86AE-BDE196E6E00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971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00" decel="5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68" t="3198" r="4462" b="17226"/>
          <a:stretch/>
        </p:blipFill>
        <p:spPr bwMode="auto">
          <a:xfrm>
            <a:off x="3160807" y="2161310"/>
            <a:ext cx="6026727" cy="4696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108591" y="1237980"/>
            <a:ext cx="17570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</a:rPr>
              <a:t>ЕНОТ</a:t>
            </a:r>
            <a:endParaRPr lang="ru-RU" sz="54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340768"/>
            <a:ext cx="406498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Маска на мордочке,</a:t>
            </a:r>
          </a:p>
          <a:p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Колечки на хвостике,</a:t>
            </a:r>
          </a:p>
          <a:p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Возле влажных мест живёт,</a:t>
            </a:r>
          </a:p>
          <a:p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А зовут его …</a:t>
            </a:r>
          </a:p>
          <a:p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/>
              <a:t/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D4E3-22C6-4DED-86AE-BDE196E6E00F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289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Шафран\Графика\изо 2017\Даша Григоричева\кат.bmp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67" t="5663" r="30141" b="31033"/>
          <a:stretch/>
        </p:blipFill>
        <p:spPr bwMode="auto">
          <a:xfrm>
            <a:off x="3115490" y="1988840"/>
            <a:ext cx="5841295" cy="4335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493808" y="1237980"/>
            <a:ext cx="29866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rgbClr val="7030A0"/>
                </a:solidFill>
              </a:rPr>
              <a:t>КОТЁНОК</a:t>
            </a:r>
            <a:endParaRPr lang="ru-RU" sz="5400" b="1" cap="none" spc="0" dirty="0">
              <a:ln/>
              <a:solidFill>
                <a:srgbClr val="7030A0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08206" y="2161310"/>
            <a:ext cx="417190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7030A0"/>
                </a:solidFill>
              </a:rPr>
              <a:t>Калачик шерстяной лежит,</a:t>
            </a:r>
          </a:p>
          <a:p>
            <a:r>
              <a:rPr lang="ru-RU" sz="2400" b="1" dirty="0">
                <a:solidFill>
                  <a:srgbClr val="7030A0"/>
                </a:solidFill>
              </a:rPr>
              <a:t>Двумя ушами шевелит,</a:t>
            </a:r>
          </a:p>
          <a:p>
            <a:r>
              <a:rPr lang="ru-RU" sz="2400" b="1" dirty="0">
                <a:solidFill>
                  <a:srgbClr val="7030A0"/>
                </a:solidFill>
              </a:rPr>
              <a:t>Проснётся, потянется,</a:t>
            </a:r>
          </a:p>
          <a:p>
            <a:r>
              <a:rPr lang="ru-RU" sz="2400" b="1" dirty="0">
                <a:solidFill>
                  <a:srgbClr val="7030A0"/>
                </a:solidFill>
              </a:rPr>
              <a:t>К молочку тянется!</a:t>
            </a:r>
          </a:p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D4E3-22C6-4DED-86AE-BDE196E6E00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173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96136" y="1237980"/>
            <a:ext cx="2678938" cy="923330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2">
                    <a:lumMod val="75000"/>
                  </a:schemeClr>
                </a:solidFill>
              </a:rPr>
              <a:t>ДРАКОН</a:t>
            </a:r>
            <a:endParaRPr lang="ru-RU" sz="5400" b="1" cap="none" spc="0" dirty="0">
              <a:ln/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1916832"/>
            <a:ext cx="4171906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Я сказочный, </a:t>
            </a:r>
            <a:br>
              <a:rPr lang="ru-RU" sz="2400" b="1" dirty="0" smtClean="0">
                <a:solidFill>
                  <a:srgbClr val="7030A0"/>
                </a:solidFill>
              </a:rPr>
            </a:br>
            <a:r>
              <a:rPr lang="ru-RU" sz="2400" b="1" dirty="0" smtClean="0">
                <a:solidFill>
                  <a:srgbClr val="7030A0"/>
                </a:solidFill>
              </a:rPr>
              <a:t>                        летучий,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Огнедышащий, </a:t>
            </a:r>
            <a:br>
              <a:rPr lang="ru-RU" sz="2400" b="1" dirty="0" smtClean="0">
                <a:solidFill>
                  <a:srgbClr val="7030A0"/>
                </a:solidFill>
              </a:rPr>
            </a:br>
            <a:r>
              <a:rPr lang="ru-RU" sz="2400" b="1" dirty="0" smtClean="0">
                <a:solidFill>
                  <a:srgbClr val="7030A0"/>
                </a:solidFill>
              </a:rPr>
              <a:t>                        могучий,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Очень-очень грозный</a:t>
            </a:r>
            <a:br>
              <a:rPr lang="ru-RU" sz="2400" b="1" dirty="0" smtClean="0">
                <a:solidFill>
                  <a:srgbClr val="7030A0"/>
                </a:solidFill>
              </a:rPr>
            </a:br>
            <a:r>
              <a:rPr lang="ru-RU" sz="2400" b="1" dirty="0" smtClean="0">
                <a:solidFill>
                  <a:srgbClr val="7030A0"/>
                </a:solidFill>
              </a:rPr>
              <a:t>                         змей.</a:t>
            </a:r>
          </a:p>
          <a:p>
            <a:r>
              <a:rPr lang="ru-RU" sz="2400" b="1" dirty="0" smtClean="0">
                <a:solidFill>
                  <a:srgbClr val="7030A0"/>
                </a:solidFill>
              </a:rPr>
              <a:t>Назови меня скорей!</a:t>
            </a:r>
            <a:endParaRPr lang="ru-RU" sz="2400" b="1" dirty="0">
              <a:solidFill>
                <a:srgbClr val="7030A0"/>
              </a:solidFill>
            </a:endParaRPr>
          </a:p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2050" name="Picture 2" descr="D:\Шафран\Графика\изо 2017\Даша Григоричева\дракошик.bmp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96" t="11789" r="7841"/>
          <a:stretch/>
        </p:blipFill>
        <p:spPr bwMode="auto">
          <a:xfrm>
            <a:off x="4449546" y="2161310"/>
            <a:ext cx="4679855" cy="4076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D4E3-22C6-4DED-86AE-BDE196E6E00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343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Шафран\Графика\изо 2017\Даша Григоричева\золотая рыбка2.bmp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63" r="9739"/>
          <a:stretch/>
        </p:blipFill>
        <p:spPr bwMode="auto">
          <a:xfrm>
            <a:off x="3635896" y="1844824"/>
            <a:ext cx="5324831" cy="4628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244233" y="1052736"/>
            <a:ext cx="52440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ЗОЛОТАЯ РЫБКА</a:t>
            </a:r>
            <a:endParaRPr lang="ru-RU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4653136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r>
              <a:rPr lang="ru-RU" sz="2000" b="1" dirty="0" smtClean="0">
                <a:solidFill>
                  <a:srgbClr val="FFC000"/>
                </a:solidFill>
              </a:rPr>
              <a:t>Приплыла </a:t>
            </a:r>
            <a:r>
              <a:rPr lang="ru-RU" sz="2000" b="1" dirty="0">
                <a:solidFill>
                  <a:srgbClr val="FFC000"/>
                </a:solidFill>
              </a:rPr>
              <a:t>из сказки,</a:t>
            </a:r>
          </a:p>
          <a:p>
            <a:pPr fontAlgn="base"/>
            <a:r>
              <a:rPr lang="ru-RU" sz="2000" b="1" dirty="0">
                <a:solidFill>
                  <a:srgbClr val="FFC000"/>
                </a:solidFill>
              </a:rPr>
              <a:t>С </a:t>
            </a:r>
            <a:r>
              <a:rPr lang="ru-RU" sz="2000" b="1" dirty="0" smtClean="0">
                <a:solidFill>
                  <a:srgbClr val="FFC000"/>
                </a:solidFill>
              </a:rPr>
              <a:t>золотой </a:t>
            </a:r>
            <a:r>
              <a:rPr lang="ru-RU" sz="2000" b="1" dirty="0">
                <a:solidFill>
                  <a:srgbClr val="FFC000"/>
                </a:solidFill>
              </a:rPr>
              <a:t>окраской.</a:t>
            </a:r>
          </a:p>
          <a:p>
            <a:pPr fontAlgn="base"/>
            <a:r>
              <a:rPr lang="ru-RU" sz="2000" b="1" dirty="0">
                <a:solidFill>
                  <a:srgbClr val="FFC000"/>
                </a:solidFill>
              </a:rPr>
              <a:t>Можешь ей желанье молвить —</a:t>
            </a:r>
          </a:p>
          <a:p>
            <a:pPr fontAlgn="base"/>
            <a:r>
              <a:rPr lang="ru-RU" sz="2000" b="1" dirty="0">
                <a:solidFill>
                  <a:srgbClr val="FFC000"/>
                </a:solidFill>
              </a:rPr>
              <a:t>Вдруг попробует исполнить?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0D4E3-22C6-4DED-86AE-BDE196E6E00F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076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122</Words>
  <Application>Microsoft Office PowerPoint</Application>
  <PresentationFormat>Экран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Ученик</dc:creator>
  <cp:lastModifiedBy>HKC</cp:lastModifiedBy>
  <cp:revision>30</cp:revision>
  <dcterms:created xsi:type="dcterms:W3CDTF">2018-04-01T11:49:58Z</dcterms:created>
  <dcterms:modified xsi:type="dcterms:W3CDTF">2018-03-26T12:33:18Z</dcterms:modified>
</cp:coreProperties>
</file>