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6" r:id="rId1"/>
  </p:sldMasterIdLst>
  <p:notesMasterIdLst>
    <p:notesMasterId r:id="rId36"/>
  </p:notesMasterIdLst>
  <p:sldIdLst>
    <p:sldId id="256" r:id="rId2"/>
    <p:sldId id="316" r:id="rId3"/>
    <p:sldId id="262" r:id="rId4"/>
    <p:sldId id="317" r:id="rId5"/>
    <p:sldId id="318" r:id="rId6"/>
    <p:sldId id="265" r:id="rId7"/>
    <p:sldId id="260" r:id="rId8"/>
    <p:sldId id="261" r:id="rId9"/>
    <p:sldId id="266" r:id="rId10"/>
    <p:sldId id="267" r:id="rId11"/>
    <p:sldId id="269" r:id="rId12"/>
    <p:sldId id="270" r:id="rId13"/>
    <p:sldId id="272" r:id="rId14"/>
    <p:sldId id="274" r:id="rId15"/>
    <p:sldId id="276" r:id="rId16"/>
    <p:sldId id="277" r:id="rId17"/>
    <p:sldId id="278" r:id="rId18"/>
    <p:sldId id="279" r:id="rId19"/>
    <p:sldId id="292" r:id="rId20"/>
    <p:sldId id="313" r:id="rId21"/>
    <p:sldId id="291" r:id="rId22"/>
    <p:sldId id="282" r:id="rId23"/>
    <p:sldId id="304" r:id="rId24"/>
    <p:sldId id="283" r:id="rId25"/>
    <p:sldId id="305" r:id="rId26"/>
    <p:sldId id="303" r:id="rId27"/>
    <p:sldId id="284" r:id="rId28"/>
    <p:sldId id="314" r:id="rId29"/>
    <p:sldId id="285" r:id="rId30"/>
    <p:sldId id="286" r:id="rId31"/>
    <p:sldId id="315" r:id="rId32"/>
    <p:sldId id="289" r:id="rId33"/>
    <p:sldId id="297" r:id="rId34"/>
    <p:sldId id="290" r:id="rId3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E0FB"/>
    <a:srgbClr val="B5EEFD"/>
    <a:srgbClr val="B7B3FF"/>
    <a:srgbClr val="B0B5E2"/>
    <a:srgbClr val="979DD9"/>
    <a:srgbClr val="A0ADD0"/>
    <a:srgbClr val="C89CD4"/>
    <a:srgbClr val="31D6E7"/>
    <a:srgbClr val="0000FF"/>
    <a:srgbClr val="DDD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60"/>
  </p:normalViewPr>
  <p:slideViewPr>
    <p:cSldViewPr>
      <p:cViewPr varScale="1">
        <p:scale>
          <a:sx n="74" d="100"/>
          <a:sy n="74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40CB1-FE6D-48A0-A2F6-5E46B93F9A2F}" type="datetimeFigureOut">
              <a:rPr lang="ru-RU" smtClean="0"/>
              <a:pPr/>
              <a:t>16.03.2018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FD8161-6A2A-4874-B4A5-3BDB20B38D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3/16/2018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&#1044;&#1044;%20&#1044;&#1054;&#1050;&#1059;&#1052;&#1045;&#1053;&#1058;&#1067;\&#1055;&#1057;&#1048;&#1061;&#1054;&#1051;&#1054;&#1043;\&#1057;&#1045;&#1052;&#1048;&#1053;&#1040;&#1056;\&#1057;&#1045;&#1052;&#1048;&#1053;&#1040;&#1056;%20&#1052;&#1040;&#1058;&#1045;&#1056;&#1048;&#1040;&#1051;&#1067;\&#1059;&#1089;&#1072;&#1090;&#1099;&#1081;%20&#1085;&#1103;&#1085;&#1100;%20-%20&#1052;&#1091;&#1079;&#1099;&#1082;&#1072;%20&#1082;&#1080;&#1085;&#1086;%20(mp3ostrov.com).mp3" TargetMode="External"/><Relationship Id="rId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85801"/>
            <a:ext cx="7772400" cy="2362199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ЭМОЦИОНАЛЬНОЕ ВЫГОРАНИЕ ПЕДАГОГОВ </a:t>
            </a:r>
            <a:r>
              <a:rPr lang="ru-RU" sz="4000" b="0" dirty="0" smtClean="0">
                <a:solidFill>
                  <a:schemeClr val="tx1"/>
                </a:solidFill>
                <a:latin typeface="Bookman Old Style" pitchFamily="18" charset="0"/>
              </a:rPr>
              <a:t/>
            </a:r>
            <a:br>
              <a:rPr lang="ru-RU" sz="4000" b="0" dirty="0" smtClean="0">
                <a:solidFill>
                  <a:schemeClr val="tx1"/>
                </a:solidFill>
                <a:latin typeface="Bookman Old Style" pitchFamily="18" charset="0"/>
              </a:rPr>
            </a:br>
            <a:endParaRPr lang="ru-RU" sz="4000" b="0" dirty="0">
              <a:solidFill>
                <a:schemeClr val="tx1"/>
              </a:solidFill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810000"/>
            <a:ext cx="7854696" cy="1171136"/>
          </a:xfrm>
        </p:spPr>
        <p:txBody>
          <a:bodyPr/>
          <a:lstStyle/>
          <a:p>
            <a:r>
              <a:rPr lang="ru-RU" dirty="0" smtClean="0"/>
              <a:t>Подготовила преподаватель:</a:t>
            </a:r>
          </a:p>
          <a:p>
            <a:r>
              <a:rPr lang="ru-RU" dirty="0" smtClean="0"/>
              <a:t>Савенкова Н.Н..</a:t>
            </a:r>
            <a:endParaRPr lang="ru-RU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monstras.lt_hurricanes-from-space-22-foto_58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1066800" y="3105835"/>
            <a:ext cx="76962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Bookman Old Style" pitchFamily="18" charset="0"/>
              </a:rPr>
              <a:t>Аспекты профессионального выгорания</a:t>
            </a:r>
            <a:endParaRPr lang="ru-RU" sz="4000" dirty="0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4017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914400" y="457200"/>
            <a:ext cx="8001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ПЕРВЫЙ – снижение самооценки.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 следствие, люди чувствуют беспомощность и апатию. Со временем это может перейти в агрессию и отчаяние.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acc4ec76ae62aaa1e694ba10a3dd49fa_2a118aeaf8f1228dd435ff4917b912b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7" name="Прямоугольник 6"/>
          <p:cNvSpPr/>
          <p:nvPr/>
        </p:nvSpPr>
        <p:spPr>
          <a:xfrm>
            <a:off x="0" y="2057400"/>
            <a:ext cx="510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ВТОРОЙ – одиночество.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Люди, страдающие от эмоционального сгорания, не в состоянии установить нормальные отношения  с окружающими. 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91-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762000"/>
            <a:ext cx="48768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ТРЕТИЙ – эмоциональное истощение, соматизация.</a:t>
            </a:r>
          </a:p>
          <a:p>
            <a:pPr algn="just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   Усталость, апатия и депрессия, сопровождающие эмоциональное сгорание, приводят к серьезным физическим недомоганиям – гастриту, мигрени, повышенному артериальному давлению, синдрому хронической усталости и т.д.</a:t>
            </a: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Психофизические симптомы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1816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Чувство постоянной усталости не только по вечерам , но и по утрам , сразу после сна ( симптом хронической усталости );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ощущение эмоционального и физического истощения;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снижение восприимчивости и реактивности в связи с изменениями внешней среды (отсутствие реакции любопытства на фактор новизны или реакции страха на опасную ситуацию);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общая астенизация (слабость, снижение активности и энергии, ухудшение биохимии крови и гормональных показателей);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частые беспричинные головные боли; постоянные расстройства желудочно-кишечного тракта;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постоянное заторможенное, сонливое состояние и желание спать в течение всего дня; бессонница.</a:t>
            </a:r>
          </a:p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внешней и внутренней сенсорной чувствительности: ухудшение зрения, слуха, обоняния и осязания, потеря внутренних, телесных ощущений.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990600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Социально-психологические симптомы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25780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Безразличие, скука, пассивность и депрессия (пониженный эмоциональный тонус, чувство подавленности);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повышенная раздражительность на незначительные, мелкие события;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частые нервные срывы (вспышки немотивированного гнева или отказы от общения, уход в себя);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постоянное переживание негативных эмоций, для которых во внешней ситуации причин нет (чувство вины, обиды, стыда, подозрительность, скованность);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чувство неосознанного беспокойства и повышенной тревожности (ощущение, что «что-то не так, как надо»);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чувство гиперответственности и постоянное чувство страха, «что не получится» или « не справлюсь»;</a:t>
            </a:r>
          </a:p>
          <a:p>
            <a:pPr algn="just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общая негативная установка на жизненные и профессиональные перспективы (по типу «как ни старайся, все равно ничего не получится»).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8229600" cy="8382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Поведенческие симптомы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334000"/>
          </a:xfrm>
        </p:spPr>
        <p:txBody>
          <a:bodyPr>
            <a:normAutofit fontScale="47500" lnSpcReduction="20000"/>
          </a:bodyPr>
          <a:lstStyle/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Ощущение, что работа становится все тяжелее и тяжелее, а выполнять её - всё труднее и труднее;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постоянно, без необходимости, берет работу домой, но дома её не делает;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чувство бесполезности, неверие в улучшения, снижение энтузиазма по отношению к работе, безразличие к результатам;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невыполнение важных, приоритетных задач и «застревание» на мелких деталях, не соответствующая служебным требованиям трата большей части рабочего времени на мало осознаваемое или не осознаваемое выполнение автоматических и элементарных действий;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дистанцированность от сотрудников, повышение неадекватной критичности</a:t>
            </a:r>
            <a:r>
              <a:rPr lang="ru-RU" sz="4500" dirty="0" smtClean="0">
                <a:latin typeface="Bookman Old Style" pitchFamily="18" charset="0"/>
              </a:rPr>
              <a:t>;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95464235_large_3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228600" y="2057401"/>
            <a:ext cx="8915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ПРОФИЛАКТИКА  ЭМОЦИОНАЛЬНОГО ВЫГОРАНИЯ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609600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Профилактические мероприятия</a:t>
            </a:r>
            <a:endParaRPr lang="ru-RU" sz="2400" dirty="0"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улучшение навыков борьбы со стрессом («проговаривание», обсуждение после критического события, физические упражнения, адекватный сон, регулярный отдых и др.);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обучение техникам релаксации (расслабления) – прогрессивная мышечная релаксация, аутогенная тренировка, самовнушение, медитация;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умение говорить «нет»;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хобби (спорт, культура, природа);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попытка поддержания стабильных партнерских, социальных отношений;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фрустрационная профилактика (уменьшение ложных ожиданий). Если ожидания реалистичны, ситуация более предсказуема и лучше управляема.</a:t>
            </a:r>
          </a:p>
          <a:p>
            <a:endParaRPr lang="ru-RU" sz="2400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7946-1u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Овал 4"/>
          <p:cNvSpPr/>
          <p:nvPr/>
        </p:nvSpPr>
        <p:spPr>
          <a:xfrm>
            <a:off x="0" y="152400"/>
            <a:ext cx="4953000" cy="23622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rgbClr val="DDDDDD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Отрицательные эмоции копить в себе нельзя!</a:t>
            </a:r>
            <a:endParaRPr lang="ru-RU" sz="28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2" name="Picture 4" descr="C:\Users\Песня\Desktop\Новая папка (2)\5___\126 фоны для презентаций\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395288" y="230188"/>
            <a:ext cx="8208962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4800" b="1" dirty="0">
                <a:solidFill>
                  <a:srgbClr val="990033"/>
                </a:solidFill>
              </a:rPr>
              <a:t>СЕМИНАР-ТРЕНИНГ</a:t>
            </a:r>
            <a:endParaRPr lang="ru-RU" sz="4800" dirty="0">
              <a:solidFill>
                <a:srgbClr val="990033"/>
              </a:solidFill>
            </a:endParaRPr>
          </a:p>
          <a:p>
            <a:pPr algn="ctr"/>
            <a:endParaRPr lang="ru-RU" sz="4800" b="1" dirty="0">
              <a:solidFill>
                <a:srgbClr val="990033"/>
              </a:solidFill>
            </a:endParaRPr>
          </a:p>
          <a:p>
            <a:pPr algn="ctr"/>
            <a:endParaRPr lang="ru-RU" b="1" dirty="0"/>
          </a:p>
          <a:p>
            <a:pPr algn="ctr"/>
            <a:endParaRPr lang="ru-RU" b="1" dirty="0"/>
          </a:p>
          <a:p>
            <a:pPr algn="ctr"/>
            <a:r>
              <a:rPr lang="ru-RU" sz="4000" b="1" i="1" dirty="0">
                <a:solidFill>
                  <a:schemeClr val="accent2"/>
                </a:solidFill>
              </a:rPr>
              <a:t>ТЕМА:</a:t>
            </a:r>
          </a:p>
          <a:p>
            <a:pPr algn="ctr"/>
            <a:r>
              <a:rPr lang="ru-RU" sz="4000" b="1" i="1" dirty="0">
                <a:solidFill>
                  <a:schemeClr val="accent2"/>
                </a:solidFill>
              </a:rPr>
              <a:t>«Психологическое здоровье  коллектива. </a:t>
            </a:r>
          </a:p>
          <a:p>
            <a:pPr algn="ctr"/>
            <a:r>
              <a:rPr lang="ru-RU" sz="4000" b="1" i="1" dirty="0">
                <a:solidFill>
                  <a:schemeClr val="accent2"/>
                </a:solidFill>
              </a:rPr>
              <a:t>Эмоциональное выгорание педагога»</a:t>
            </a:r>
          </a:p>
        </p:txBody>
      </p:sp>
      <p:pic>
        <p:nvPicPr>
          <p:cNvPr id="2054" name="Picture 8" descr="C:\Users\Песня\Desktop\Новая папка (2)\1006_babochkiz_narod_ru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17999" flipH="1">
            <a:off x="7308850" y="1341438"/>
            <a:ext cx="1260475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C:\Users\Песня\Desktop\Новая папка (2)\ANIMASHKI_01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5400000">
            <a:off x="179388" y="4941888"/>
            <a:ext cx="1700212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b3491b1d73a4468f6b4ff3573286a3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447800" y="3733800"/>
            <a:ext cx="4343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152400" y="228600"/>
            <a:ext cx="5410200" cy="3276600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Есть ситуации,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когда былые недостатки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</a:rPr>
              <a:t>превращаются в преимущество</a:t>
            </a:r>
            <a:endParaRPr lang="ru-RU" sz="3200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untrodden_woods_1280x1024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533400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Bookman Old Style" pitchFamily="18" charset="0"/>
              </a:rPr>
              <a:t>ПРИЕМЫ АНТИСРЕССОВОЙ ЗАЩИТЫ</a:t>
            </a:r>
            <a:endParaRPr lang="ru-RU" sz="2800" dirty="0" smtClean="0">
              <a:latin typeface="Bookman Old Style" pitchFamily="18" charset="0"/>
            </a:endParaRPr>
          </a:p>
        </p:txBody>
      </p:sp>
      <p:pic>
        <p:nvPicPr>
          <p:cNvPr id="7" name="Усатый нянь - Музыка кино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610600" y="6324600"/>
            <a:ext cx="304800" cy="304800"/>
          </a:xfrm>
          <a:prstGeom prst="rect">
            <a:avLst/>
          </a:prstGeom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8382000" y="6248400"/>
            <a:ext cx="762000" cy="47307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o8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6" name="Прямоугольник 5"/>
          <p:cNvSpPr/>
          <p:nvPr/>
        </p:nvSpPr>
        <p:spPr>
          <a:xfrm>
            <a:off x="4648200" y="0"/>
            <a:ext cx="44958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Bookman Old Style" pitchFamily="18" charset="0"/>
              </a:rPr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ОТВЛЕКАЙТЕСЬ: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•Много пользы может принести пятиминутная прогулка на природе.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•Постарайтесь переключить свои мысли на другой предмет.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•Оглянитесь вокруг и внимательно осмотритесь.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•Обращайте внимание на мельчайшие детали.</a:t>
            </a:r>
          </a:p>
          <a:p>
            <a:pPr algn="just"/>
            <a:r>
              <a:rPr lang="ru-RU" sz="2000" dirty="0" smtClean="0">
                <a:latin typeface="Bookman Old Style" pitchFamily="18" charset="0"/>
              </a:rPr>
              <a:t> </a:t>
            </a:r>
            <a:endParaRPr lang="ru-RU" dirty="0" smtClean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61158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0" y="0"/>
            <a:ext cx="4191000" cy="3276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Медленно, не торопясь, мысленно "переберите" все предметы один за другим в определенной последовательности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016977-773f2b66e0e4a3b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38862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Bookman Old Style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Снижайте значимость событий: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•Следует помнить, что истинной причиной стресса являются не люди, не разочарования, не ошибки, а то как вы к этому относитесь.</a:t>
            </a:r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75453378_illustration_cartoon_girl_b10-psd-0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Овал 4"/>
          <p:cNvSpPr/>
          <p:nvPr/>
        </p:nvSpPr>
        <p:spPr>
          <a:xfrm>
            <a:off x="1600200" y="0"/>
            <a:ext cx="7543800" cy="21336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Используйте принцип позитивности во всем с установками, типа: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кто волнуется раньше, чем положено, тот волнуется больше, чем положено.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look.com.ua-559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Овал 4"/>
          <p:cNvSpPr/>
          <p:nvPr/>
        </p:nvSpPr>
        <p:spPr>
          <a:xfrm>
            <a:off x="2819400" y="0"/>
            <a:ext cx="3429000" cy="34290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ДЕЙСТВУЙТЕ: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Любая деятельность, особенно физический труд – в стрессовой ситуации выполняет роль громоотвода.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n_zdo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914400"/>
            <a:ext cx="4343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.</a:t>
            </a:r>
          </a:p>
        </p:txBody>
      </p:sp>
      <p:sp>
        <p:nvSpPr>
          <p:cNvPr id="8" name="Овал 7"/>
          <p:cNvSpPr/>
          <p:nvPr/>
        </p:nvSpPr>
        <p:spPr>
          <a:xfrm>
            <a:off x="4800600" y="0"/>
            <a:ext cx="4343400" cy="2286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Bookman Old Style" pitchFamily="18" charset="0"/>
              </a:rPr>
              <a:t>Стресс является очень сильным источником энергии. </a:t>
            </a:r>
            <a:endParaRPr lang="ru-RU" sz="2400" dirty="0"/>
          </a:p>
        </p:txBody>
      </p:sp>
      <p:sp>
        <p:nvSpPr>
          <p:cNvPr id="9" name="Овал 8"/>
          <p:cNvSpPr/>
          <p:nvPr/>
        </p:nvSpPr>
        <p:spPr>
          <a:xfrm>
            <a:off x="0" y="0"/>
            <a:ext cx="3886200" cy="1600200"/>
          </a:xfrm>
          <a:prstGeom prst="ellipse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Разрядиться можно самым простым способом: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zyzoom-970075aecf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Овал 4"/>
          <p:cNvSpPr/>
          <p:nvPr/>
        </p:nvSpPr>
        <p:spPr>
          <a:xfrm>
            <a:off x="0" y="0"/>
            <a:ext cx="5638800" cy="3048000"/>
          </a:xfrm>
          <a:prstGeom prst="ellipse">
            <a:avLst/>
          </a:prstGeom>
          <a:solidFill>
            <a:srgbClr val="B5EEFD"/>
          </a:solidFill>
          <a:ln>
            <a:solidFill>
              <a:srgbClr val="7DE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•наведите порядок дома или на рабочем месте;</a:t>
            </a: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•устройте прогулку или быструю ходьбу;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•пробегитесь;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•побейте мяч или подушку и т.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291600b4ba0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"/>
            <a:ext cx="4953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ТВОРИТЕ: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Любая творческая работа может исцелять от переживаний: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•рисуйте;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•танцуйте;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•пойте;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•лепите;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•шейте;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•конструируйте и т. п.</a:t>
            </a: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anywalls.com-2073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4038600" y="685800"/>
            <a:ext cx="4572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Бог может простить нам грехи наши, но нервная система никогда.</a:t>
            </a:r>
            <a:endParaRPr lang="en-US" sz="2800" dirty="0" smtClean="0">
              <a:latin typeface="Bell MT" pitchFamily="18" charset="0"/>
            </a:endParaRPr>
          </a:p>
          <a:p>
            <a:pPr algn="ctr"/>
            <a:r>
              <a:rPr lang="en-US" sz="2800" dirty="0" smtClean="0">
                <a:latin typeface="Bell MT" pitchFamily="18" charset="0"/>
              </a:rPr>
              <a:t>                    </a:t>
            </a:r>
            <a:r>
              <a:rPr lang="ru-RU" sz="2800" dirty="0" smtClean="0"/>
              <a:t>Уильям Джеймс</a:t>
            </a:r>
          </a:p>
        </p:txBody>
      </p:sp>
    </p:spTree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186f4307e3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Овал 4"/>
          <p:cNvSpPr/>
          <p:nvPr/>
        </p:nvSpPr>
        <p:spPr>
          <a:xfrm>
            <a:off x="5486400" y="0"/>
            <a:ext cx="3657600" cy="3124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ВЫРАЖАЙТЕ ЭМОЦИИ</a:t>
            </a:r>
            <a:endParaRPr lang="ru-RU" sz="2400" dirty="0" smtClean="0"/>
          </a:p>
          <a:p>
            <a:pPr algn="just"/>
            <a:r>
              <a:rPr lang="ru-RU" sz="2400" dirty="0" smtClean="0"/>
              <a:t>Загонять эмоции внутрь, пытаться их скрывать, очень вредно!</a:t>
            </a:r>
          </a:p>
          <a:p>
            <a:endParaRPr lang="ru-RU" dirty="0" smtClean="0"/>
          </a:p>
        </p:txBody>
      </p:sp>
      <p:sp>
        <p:nvSpPr>
          <p:cNvPr id="6" name="Овал 5"/>
          <p:cNvSpPr/>
          <p:nvPr/>
        </p:nvSpPr>
        <p:spPr>
          <a:xfrm>
            <a:off x="0" y="0"/>
            <a:ext cx="2819400" cy="32766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 smtClean="0"/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Учитесь показывать эмоции,</a:t>
            </a:r>
          </a:p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выплескивать их без вреда для окружающих.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2148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Овал 5"/>
          <p:cNvSpPr/>
          <p:nvPr/>
        </p:nvSpPr>
        <p:spPr>
          <a:xfrm>
            <a:off x="0" y="0"/>
            <a:ext cx="5410200" cy="236220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solidFill>
              <a:srgbClr val="7DE0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Умение рассказать о своих проблемах поможет налаживать контакты с окружающими, понимать самого себя.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1249933965_illustration_art_of_children_b10-psd-03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52400"/>
            <a:ext cx="9144000" cy="7010400"/>
          </a:xfrm>
        </p:spPr>
      </p:pic>
      <p:sp>
        <p:nvSpPr>
          <p:cNvPr id="5" name="Прямоугольник 4"/>
          <p:cNvSpPr/>
          <p:nvPr/>
        </p:nvSpPr>
        <p:spPr>
          <a:xfrm>
            <a:off x="914400" y="3200400"/>
            <a:ext cx="2666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 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457200" y="0"/>
            <a:ext cx="5334000" cy="28956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Постарайтесь найти три позитивных последствия или выигрыша, которые можно извлечь из данной неприятности</a:t>
            </a:r>
            <a:r>
              <a:rPr lang="ru-RU" sz="2000" dirty="0" smtClean="0"/>
              <a:t>.</a:t>
            </a:r>
            <a:endParaRPr lang="ru-RU" sz="2000" dirty="0"/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tishki_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Овал 2"/>
          <p:cNvSpPr/>
          <p:nvPr/>
        </p:nvSpPr>
        <p:spPr>
          <a:xfrm>
            <a:off x="4572000" y="2971800"/>
            <a:ext cx="4572000" cy="3048000"/>
          </a:xfrm>
          <a:prstGeom prst="ellipse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Эмоциональная разрядка необходима для сохранения здоровья (физического и психического)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7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"/>
            <a:ext cx="9144000" cy="6857999"/>
          </a:xfrm>
        </p:spPr>
      </p:pic>
      <p:sp>
        <p:nvSpPr>
          <p:cNvPr id="6" name="Прямоугольник 5"/>
          <p:cNvSpPr/>
          <p:nvPr/>
        </p:nvSpPr>
        <p:spPr>
          <a:xfrm>
            <a:off x="0" y="52578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Bookman Old Style" pitchFamily="18" charset="0"/>
              </a:rPr>
              <a:t>БУДЬТЕ ЗДОРОВЫ И СЧАСТЛИВЫ!!!</a:t>
            </a:r>
            <a:endParaRPr lang="ru-RU" sz="3200" dirty="0">
              <a:solidFill>
                <a:srgbClr val="0070C0"/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4100" name="Picture 4" descr="C:\Users\Песня\Desktop\Новая папка (2)\5___\126 фоны для презентаций\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76238" y="309563"/>
            <a:ext cx="8353425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r"/>
            <a:r>
              <a:rPr lang="ru-RU" sz="3200" b="1" i="1">
                <a:solidFill>
                  <a:schemeClr val="accent2"/>
                </a:solidFill>
              </a:rPr>
              <a:t>Бодрое и веселое расположение духа – </a:t>
            </a:r>
          </a:p>
          <a:p>
            <a:pPr algn="r"/>
            <a:r>
              <a:rPr lang="ru-RU" sz="3200" b="1" i="1">
                <a:solidFill>
                  <a:schemeClr val="accent2"/>
                </a:solidFill>
              </a:rPr>
              <a:t>не только богатый источник </a:t>
            </a:r>
          </a:p>
          <a:p>
            <a:pPr algn="r"/>
            <a:r>
              <a:rPr lang="ru-RU" sz="3200" b="1" i="1">
                <a:solidFill>
                  <a:schemeClr val="accent2"/>
                </a:solidFill>
              </a:rPr>
              <a:t>жизненного наслаждения,</a:t>
            </a:r>
            <a:endParaRPr lang="ru-RU" sz="3200" b="1">
              <a:solidFill>
                <a:schemeClr val="accent2"/>
              </a:solidFill>
            </a:endParaRPr>
          </a:p>
          <a:p>
            <a:pPr algn="r"/>
            <a:r>
              <a:rPr lang="ru-RU" sz="3200" b="1" i="1">
                <a:solidFill>
                  <a:schemeClr val="accent2"/>
                </a:solidFill>
              </a:rPr>
              <a:t>но в, то, же время </a:t>
            </a:r>
          </a:p>
          <a:p>
            <a:pPr algn="r"/>
            <a:r>
              <a:rPr lang="ru-RU" sz="3200" b="1" i="1">
                <a:solidFill>
                  <a:schemeClr val="accent2"/>
                </a:solidFill>
              </a:rPr>
              <a:t>и сильная охрана характера.</a:t>
            </a:r>
            <a:endParaRPr lang="ru-RU" sz="3200" b="1">
              <a:solidFill>
                <a:schemeClr val="accent2"/>
              </a:solidFill>
            </a:endParaRPr>
          </a:p>
          <a:p>
            <a:pPr algn="r"/>
            <a:endParaRPr lang="ru-RU" i="1">
              <a:solidFill>
                <a:schemeClr val="accent2"/>
              </a:solidFill>
            </a:endParaRPr>
          </a:p>
          <a:p>
            <a:pPr algn="r"/>
            <a:r>
              <a:rPr lang="ru-RU" sz="2800" b="1" i="1">
                <a:solidFill>
                  <a:schemeClr val="accent2"/>
                </a:solidFill>
              </a:rPr>
              <a:t>С.Смайлс.</a:t>
            </a:r>
          </a:p>
        </p:txBody>
      </p:sp>
      <p:pic>
        <p:nvPicPr>
          <p:cNvPr id="4102" name="Picture 10" descr="0_2c373_d383c476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71850"/>
            <a:ext cx="5229225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3" name="Picture 8" descr="C:\Users\Песня\Desktop\Новая папка (2)\ANIMASHKI_0103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7443788" y="5157788"/>
            <a:ext cx="1700212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4" name="Picture 4" descr="C:\Users\Песня\Desktop\Новая папка (2)\5___\126 фоны для презентаций\5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247650"/>
            <a:ext cx="8720138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457200" algn="l"/>
              </a:tabLst>
            </a:pPr>
            <a:r>
              <a:rPr lang="ru-RU" sz="4000" b="1" i="1">
                <a:solidFill>
                  <a:srgbClr val="990033"/>
                </a:solidFill>
              </a:rPr>
              <a:t>Задачи: </a:t>
            </a:r>
            <a:r>
              <a:rPr lang="ru-RU" sz="4000" b="1" u="sng">
                <a:solidFill>
                  <a:srgbClr val="990033"/>
                </a:solidFill>
              </a:rPr>
              <a:t> </a:t>
            </a:r>
            <a:endParaRPr lang="ru-RU" sz="4000" b="1">
              <a:solidFill>
                <a:srgbClr val="990033"/>
              </a:solidFill>
            </a:endParaRPr>
          </a:p>
          <a:p>
            <a:pPr algn="r"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b="1">
                <a:solidFill>
                  <a:schemeClr val="accent2"/>
                </a:solidFill>
              </a:rPr>
              <a:t>Познакомить с понятием "эмоциональное выгорание", </a:t>
            </a:r>
          </a:p>
          <a:p>
            <a:pPr algn="r">
              <a:tabLst>
                <a:tab pos="457200" algn="l"/>
              </a:tabLst>
            </a:pPr>
            <a:r>
              <a:rPr lang="ru-RU" sz="2400" b="1">
                <a:solidFill>
                  <a:schemeClr val="accent2"/>
                </a:solidFill>
              </a:rPr>
              <a:t>его характеристикой, </a:t>
            </a:r>
          </a:p>
          <a:p>
            <a:pPr algn="r">
              <a:tabLst>
                <a:tab pos="457200" algn="l"/>
              </a:tabLst>
            </a:pPr>
            <a:r>
              <a:rPr lang="ru-RU" sz="2400" b="1">
                <a:solidFill>
                  <a:schemeClr val="accent2"/>
                </a:solidFill>
              </a:rPr>
              <a:t>причинами возникновения;</a:t>
            </a:r>
          </a:p>
          <a:p>
            <a:pPr algn="r"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b="1">
                <a:solidFill>
                  <a:schemeClr val="accent2"/>
                </a:solidFill>
              </a:rPr>
              <a:t>Выявить у себя наличие или отсутствие этого синдрома;</a:t>
            </a:r>
          </a:p>
          <a:p>
            <a:pPr algn="r"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b="1">
                <a:solidFill>
                  <a:schemeClr val="accent2"/>
                </a:solidFill>
              </a:rPr>
              <a:t>Дать рекомендации по применению способов эмоциональной саморегуляции.</a:t>
            </a:r>
          </a:p>
        </p:txBody>
      </p:sp>
      <p:pic>
        <p:nvPicPr>
          <p:cNvPr id="5126" name="Picture 7" descr="C:\Users\Песня\Desktop\Новая папка (2)\ANIMASHKI_01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529880">
            <a:off x="6869113" y="4583113"/>
            <a:ext cx="2274887" cy="227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10" descr="-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253896">
            <a:off x="323850" y="3716338"/>
            <a:ext cx="3024188" cy="292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922f5a107a056bd17fd30ade67a423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81400" y="685800"/>
            <a:ext cx="533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ЭМОЦИОНАЛЬНОЕ ВЫГОРАНИЕ - это синдром, развивающийся на фоне хронического стресса и ведущий к истощению эмоционально-энергетических и личностных ресурсов работающего человека.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Стадии развития профессиональной  деформации педагогов</a:t>
            </a:r>
            <a:endParaRPr lang="ru-RU" sz="3200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lnSpc>
                <a:spcPct val="90000"/>
              </a:lnSpc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1.Стадия измененной эмоциональности: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начинается приглушением эмоций, сглаживанием остроты чувств и свежести переживаний; специалист неожиданно замечает: вроде бы все пока нормально, но … скучно и пусто на душе;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-исчезают положительные эмоции, появляется некоторая отстраненность в отношениях с членами семьи;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плохой сон, апатия.</a:t>
            </a:r>
          </a:p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-возникает состояние тревожности, неудовлетворенности; возвращаясь домой, всё чаще хочется сказать: «Не лезьте ко мне, оставьте в покое!»</a:t>
            </a:r>
          </a:p>
          <a:p>
            <a:pPr algn="just">
              <a:lnSpc>
                <a:spcPct val="90000"/>
              </a:lnSpc>
            </a:pPr>
            <a:endParaRPr lang="ru-RU" sz="2800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2 стадия: многоплановых изменений: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  <a:t/>
            </a:r>
            <a:b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Bookman Old Style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102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Невозможность выполнять многофункциональные действия;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Изменение смысла деятельности на противоположный (вместо сотрудничества, взаимодействия с целью развития - поиск врага, борьба)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неприязнь начинает постепенно проявляться в присутствии коллег – вначале это с трудом сдерживаемая антипатия, а затем и вспышки раздражения. </a:t>
            </a:r>
          </a:p>
          <a:p>
            <a:pPr algn="just"/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Подобное поведение профессионала – это неосознаваемое им самим проявление чувства самосохранения при общении, превышающем безопасный для организма уровень.</a:t>
            </a:r>
          </a:p>
          <a:p>
            <a:pPr algn="just"/>
            <a:endParaRPr lang="ru-RU" dirty="0" smtClean="0">
              <a:solidFill>
                <a:schemeClr val="accent6">
                  <a:lumMod val="50000"/>
                </a:schemeClr>
              </a:solidFill>
              <a:latin typeface="Bookman Old Style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3 стадия: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53000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притупляются представления о ценностях жизни, эмоциональное отношение к миру «уплощается», человек становится равнодушным ко всему, даже к собственной жизни;</a:t>
            </a:r>
          </a:p>
          <a:p>
            <a:pPr algn="just">
              <a:buNone/>
            </a:pPr>
            <a:endParaRPr lang="ru-RU" sz="2400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такой человек по привычке может ещё сохранять внешнюю респектабельность и некоторый апломб, но его глаза теряют блеск интереса к чему бы то ни было, и почти физически ощутимый холод безразличия поселяется в его душе.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6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7030A0"/>
      </a:accent1>
      <a:accent2>
        <a:srgbClr val="AA8ADA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526</TotalTime>
  <Words>1100</Words>
  <Application>Microsoft Office PowerPoint</Application>
  <PresentationFormat>Экран (4:3)</PresentationFormat>
  <Paragraphs>123</Paragraphs>
  <Slides>34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Поток</vt:lpstr>
      <vt:lpstr>ЭМОЦИОНАЛЬНОЕ ВЫГОРАНИЕ ПЕДАГОГОВ  </vt:lpstr>
      <vt:lpstr>Слайд 2</vt:lpstr>
      <vt:lpstr>Слайд 3</vt:lpstr>
      <vt:lpstr>Слайд 4</vt:lpstr>
      <vt:lpstr>Слайд 5</vt:lpstr>
      <vt:lpstr>Слайд 6</vt:lpstr>
      <vt:lpstr>Стадии развития профессиональной  деформации педагогов</vt:lpstr>
      <vt:lpstr>2 стадия: многоплановых изменений: </vt:lpstr>
      <vt:lpstr>  3 стадия: </vt:lpstr>
      <vt:lpstr>Слайд 10</vt:lpstr>
      <vt:lpstr>Слайд 11</vt:lpstr>
      <vt:lpstr>Слайд 12</vt:lpstr>
      <vt:lpstr>Слайд 13</vt:lpstr>
      <vt:lpstr>Психофизические симптомы </vt:lpstr>
      <vt:lpstr>Социально-психологические симптомы </vt:lpstr>
      <vt:lpstr>  Поведенческие симптомы </vt:lpstr>
      <vt:lpstr>Слайд 17</vt:lpstr>
      <vt:lpstr>Профилактические мероприятия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СавенковаНН</cp:lastModifiedBy>
  <cp:revision>111</cp:revision>
  <dcterms:modified xsi:type="dcterms:W3CDTF">2018-03-16T08:18:07Z</dcterms:modified>
</cp:coreProperties>
</file>