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notesMasterIdLst>
    <p:notesMasterId r:id="rId19"/>
  </p:notesMasterIdLst>
  <p:sldIdLst>
    <p:sldId id="256" r:id="rId2"/>
    <p:sldId id="259" r:id="rId3"/>
    <p:sldId id="260" r:id="rId4"/>
    <p:sldId id="257" r:id="rId5"/>
    <p:sldId id="275" r:id="rId6"/>
    <p:sldId id="262" r:id="rId7"/>
    <p:sldId id="263" r:id="rId8"/>
    <p:sldId id="264" r:id="rId9"/>
    <p:sldId id="266" r:id="rId10"/>
    <p:sldId id="276" r:id="rId11"/>
    <p:sldId id="267" r:id="rId12"/>
    <p:sldId id="268" r:id="rId13"/>
    <p:sldId id="269" r:id="rId14"/>
    <p:sldId id="273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R141210" initials="U" lastIdx="1" clrIdx="0">
    <p:extLst>
      <p:ext uri="{19B8F6BF-5375-455C-9EA6-DF929625EA0E}">
        <p15:presenceInfo xmlns:p15="http://schemas.microsoft.com/office/powerpoint/2012/main" xmlns="" userId="USR141210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76" autoAdjust="0"/>
    <p:restoredTop sz="94533" autoAdjust="0"/>
  </p:normalViewPr>
  <p:slideViewPr>
    <p:cSldViewPr snapToGrid="0">
      <p:cViewPr varScale="1">
        <p:scale>
          <a:sx n="110" d="100"/>
          <a:sy n="110" d="100"/>
        </p:scale>
        <p:origin x="-22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image" Target="../media/image28.emf"/><Relationship Id="rId5" Type="http://schemas.openxmlformats.org/officeDocument/2006/relationships/image" Target="../media/image32.emf"/><Relationship Id="rId4" Type="http://schemas.openxmlformats.org/officeDocument/2006/relationships/image" Target="../media/image3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E9F981-4713-464C-AC76-1339DC9ADDA1}" type="datetimeFigureOut">
              <a:rPr lang="ru-RU" smtClean="0"/>
              <a:t>30.03.2018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965FE6-5C67-4A73-9BBB-53E86C762D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1784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965FE6-5C67-4A73-9BBB-53E86C762D1A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63175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6F4D1-90F1-4D64-BE5D-177E3B7A58B8}" type="datetimeFigureOut">
              <a:rPr lang="ru-RU" smtClean="0"/>
              <a:t>30.03.2018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FD9C9-0B07-4865-B43C-E46FFAEEDD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7469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6F4D1-90F1-4D64-BE5D-177E3B7A58B8}" type="datetimeFigureOut">
              <a:rPr lang="ru-RU" smtClean="0"/>
              <a:t>30.03.2018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FD9C9-0B07-4865-B43C-E46FFAEEDD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3997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6F4D1-90F1-4D64-BE5D-177E3B7A58B8}" type="datetimeFigureOut">
              <a:rPr lang="ru-RU" smtClean="0"/>
              <a:t>30.03.2018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FD9C9-0B07-4865-B43C-E46FFAEEDD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32884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6F4D1-90F1-4D64-BE5D-177E3B7A58B8}" type="datetimeFigureOut">
              <a:rPr lang="ru-RU" smtClean="0"/>
              <a:t>30.03.2018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FD9C9-0B07-4865-B43C-E46FFAEEDD00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791663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6F4D1-90F1-4D64-BE5D-177E3B7A58B8}" type="datetimeFigureOut">
              <a:rPr lang="ru-RU" smtClean="0"/>
              <a:t>30.03.2018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FD9C9-0B07-4865-B43C-E46FFAEEDD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01139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6F4D1-90F1-4D64-BE5D-177E3B7A58B8}" type="datetimeFigureOut">
              <a:rPr lang="ru-RU" smtClean="0"/>
              <a:t>30.03.2018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FD9C9-0B07-4865-B43C-E46FFAEEDD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68567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6F4D1-90F1-4D64-BE5D-177E3B7A58B8}" type="datetimeFigureOut">
              <a:rPr lang="ru-RU" smtClean="0"/>
              <a:t>30.03.2018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FD9C9-0B07-4865-B43C-E46FFAEEDD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88858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6F4D1-90F1-4D64-BE5D-177E3B7A58B8}" type="datetimeFigureOut">
              <a:rPr lang="ru-RU" smtClean="0"/>
              <a:t>30.03.2018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FD9C9-0B07-4865-B43C-E46FFAEEDD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91112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6F4D1-90F1-4D64-BE5D-177E3B7A58B8}" type="datetimeFigureOut">
              <a:rPr lang="ru-RU" smtClean="0"/>
              <a:t>30.03.2018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FD9C9-0B07-4865-B43C-E46FFAEEDD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2482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6F4D1-90F1-4D64-BE5D-177E3B7A58B8}" type="datetimeFigureOut">
              <a:rPr lang="ru-RU" smtClean="0"/>
              <a:t>30.03.2018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FD9C9-0B07-4865-B43C-E46FFAEEDD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109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6F4D1-90F1-4D64-BE5D-177E3B7A58B8}" type="datetimeFigureOut">
              <a:rPr lang="ru-RU" smtClean="0"/>
              <a:t>30.03.2018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FD9C9-0B07-4865-B43C-E46FFAEEDD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3474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6F4D1-90F1-4D64-BE5D-177E3B7A58B8}" type="datetimeFigureOut">
              <a:rPr lang="ru-RU" smtClean="0"/>
              <a:t>30.03.2018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FD9C9-0B07-4865-B43C-E46FFAEEDD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4876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6F4D1-90F1-4D64-BE5D-177E3B7A58B8}" type="datetimeFigureOut">
              <a:rPr lang="ru-RU" smtClean="0"/>
              <a:t>30.03.2018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FD9C9-0B07-4865-B43C-E46FFAEEDD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1414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6F4D1-90F1-4D64-BE5D-177E3B7A58B8}" type="datetimeFigureOut">
              <a:rPr lang="ru-RU" smtClean="0"/>
              <a:t>30.03.2018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FD9C9-0B07-4865-B43C-E46FFAEEDD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6242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6F4D1-90F1-4D64-BE5D-177E3B7A58B8}" type="datetimeFigureOut">
              <a:rPr lang="ru-RU" smtClean="0"/>
              <a:t>30.03.2018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FD9C9-0B07-4865-B43C-E46FFAEEDD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2763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6F4D1-90F1-4D64-BE5D-177E3B7A58B8}" type="datetimeFigureOut">
              <a:rPr lang="ru-RU" smtClean="0"/>
              <a:t>30.03.2018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FD9C9-0B07-4865-B43C-E46FFAEEDD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4512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6F4D1-90F1-4D64-BE5D-177E3B7A58B8}" type="datetimeFigureOut">
              <a:rPr lang="ru-RU" smtClean="0"/>
              <a:t>30.03.2018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FD9C9-0B07-4865-B43C-E46FFAEEDD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934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D16F4D1-90F1-4D64-BE5D-177E3B7A58B8}" type="datetimeFigureOut">
              <a:rPr lang="ru-RU" smtClean="0"/>
              <a:t>30.03.2018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18FD9C9-0B07-4865-B43C-E46FFAEEDD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4245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  <p:sldLayoutId id="2147483912" r:id="rId12"/>
    <p:sldLayoutId id="2147483913" r:id="rId13"/>
    <p:sldLayoutId id="2147483914" r:id="rId14"/>
    <p:sldLayoutId id="2147483915" r:id="rId15"/>
    <p:sldLayoutId id="2147483916" r:id="rId16"/>
    <p:sldLayoutId id="214748391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32.e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9.e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31.emf"/><Relationship Id="rId4" Type="http://schemas.openxmlformats.org/officeDocument/2006/relationships/image" Target="../media/image28.emf"/><Relationship Id="rId9" Type="http://schemas.openxmlformats.org/officeDocument/2006/relationships/oleObject" Target="../embeddings/oleObject4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3.png"/><Relationship Id="rId4" Type="http://schemas.openxmlformats.org/officeDocument/2006/relationships/image" Target="../media/image4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8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jpeg"/><Relationship Id="rId4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19256" y="600282"/>
            <a:ext cx="8689976" cy="2621858"/>
          </a:xfrm>
        </p:spPr>
        <p:txBody>
          <a:bodyPr>
            <a:prstTxWarp prst="textDeflate">
              <a:avLst/>
            </a:prstTxWarp>
            <a:normAutofit/>
          </a:bodyPr>
          <a:lstStyle/>
          <a:p>
            <a:r>
              <a:rPr lang="ru-RU" b="1" cap="none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Che" panose="02030609000101010101" pitchFamily="49" charset="-127"/>
                <a:ea typeface="BatangChe" panose="02030609000101010101" pitchFamily="49" charset="-127"/>
              </a:rPr>
              <a:t>Удивительные КРИСТАЛЛЫ</a:t>
            </a:r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2264" y="3187635"/>
            <a:ext cx="5592418" cy="33641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543464" y="4278958"/>
            <a:ext cx="5003321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i="1" dirty="0">
                <a:solidFill>
                  <a:srgbClr val="002060"/>
                </a:solidFill>
                <a:latin typeface="Monotype Corsiva" pitchFamily="66" charset="0"/>
              </a:rPr>
              <a:t>Работу выполнила ученица 11 класса МКОУ СОШ №6 </a:t>
            </a:r>
            <a:r>
              <a:rPr lang="ru-RU" sz="2200" i="1" dirty="0" smtClean="0">
                <a:solidFill>
                  <a:srgbClr val="002060"/>
                </a:solidFill>
                <a:latin typeface="Monotype Corsiva" pitchFamily="66" charset="0"/>
              </a:rPr>
              <a:t>г. Омутнинска</a:t>
            </a:r>
            <a:r>
              <a:rPr lang="ru-RU" sz="2200" i="1" dirty="0">
                <a:solidFill>
                  <a:srgbClr val="002060"/>
                </a:solidFill>
                <a:latin typeface="Monotype Corsiva" pitchFamily="66" charset="0"/>
              </a:rPr>
              <a:t/>
            </a:r>
            <a:br>
              <a:rPr lang="ru-RU" sz="2200" i="1" dirty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2200" i="1" dirty="0" smtClean="0">
                <a:solidFill>
                  <a:srgbClr val="002060"/>
                </a:solidFill>
                <a:latin typeface="Monotype Corsiva" pitchFamily="66" charset="0"/>
              </a:rPr>
              <a:t>Кировской обл. </a:t>
            </a:r>
            <a:r>
              <a:rPr lang="ru-RU" sz="2200" i="1" dirty="0" err="1" smtClean="0">
                <a:solidFill>
                  <a:srgbClr val="002060"/>
                </a:solidFill>
                <a:latin typeface="Monotype Corsiva" pitchFamily="66" charset="0"/>
              </a:rPr>
              <a:t>Речкина</a:t>
            </a:r>
            <a:r>
              <a:rPr lang="ru-RU" sz="2200" i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2200" i="1" dirty="0">
                <a:solidFill>
                  <a:srgbClr val="002060"/>
                </a:solidFill>
                <a:latin typeface="Monotype Corsiva" pitchFamily="66" charset="0"/>
              </a:rPr>
              <a:t>Наталья </a:t>
            </a:r>
            <a:r>
              <a:rPr lang="ru-RU" sz="2200" i="1" dirty="0" smtClean="0">
                <a:solidFill>
                  <a:srgbClr val="002060"/>
                </a:solidFill>
                <a:latin typeface="Monotype Corsiva" pitchFamily="66" charset="0"/>
              </a:rPr>
              <a:t>Алексеевна</a:t>
            </a:r>
          </a:p>
          <a:p>
            <a:pPr algn="just"/>
            <a:endParaRPr lang="ru-RU" sz="2200" i="1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algn="just"/>
            <a:r>
              <a:rPr lang="ru-RU" sz="2200" i="1" dirty="0" smtClean="0">
                <a:solidFill>
                  <a:srgbClr val="002060"/>
                </a:solidFill>
                <a:latin typeface="Monotype Corsiva" pitchFamily="66" charset="0"/>
              </a:rPr>
              <a:t> Руководитель: </a:t>
            </a:r>
            <a:r>
              <a:rPr lang="ru-RU" sz="2200" i="1" dirty="0">
                <a:solidFill>
                  <a:srgbClr val="002060"/>
                </a:solidFill>
                <a:latin typeface="Monotype Corsiva" pitchFamily="66" charset="0"/>
              </a:rPr>
              <a:t>Чупрун Марина Александровна</a:t>
            </a:r>
          </a:p>
          <a:p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8188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85321" y="145775"/>
            <a:ext cx="54996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Анкетирование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845531" y="1981807"/>
            <a:ext cx="16881437" cy="48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7832482"/>
              </p:ext>
            </p:extLst>
          </p:nvPr>
        </p:nvGraphicFramePr>
        <p:xfrm>
          <a:off x="1784194" y="1149927"/>
          <a:ext cx="8994641" cy="50953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7" name="Диаграмма" r:id="rId3" imgW="6496127" imgH="3657600" progId="MSGraph.Chart.8">
                  <p:embed/>
                </p:oleObj>
              </mc:Choice>
              <mc:Fallback>
                <p:oleObj name="Диаграмма" r:id="rId3" imgW="6496127" imgH="3657600" progId="MSGraph.Chart.8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4194" y="1149927"/>
                        <a:ext cx="8994641" cy="509534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1784193" y="1149927"/>
            <a:ext cx="16881437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1784191" y="1149925"/>
            <a:ext cx="1688144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2" name="Объект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2277834"/>
              </p:ext>
            </p:extLst>
          </p:nvPr>
        </p:nvGraphicFramePr>
        <p:xfrm>
          <a:off x="1784191" y="1149925"/>
          <a:ext cx="8994643" cy="52490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8" name="Диаграмма" r:id="rId5" imgW="6486409" imgH="3800395" progId="MSGraph.Chart.8">
                  <p:embed/>
                </p:oleObj>
              </mc:Choice>
              <mc:Fallback>
                <p:oleObj name="Диаграмма" r:id="rId5" imgW="6486409" imgH="3800395" progId="MSGraph.Chart.8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4191" y="1149925"/>
                        <a:ext cx="8994643" cy="524907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Объект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8385191"/>
              </p:ext>
            </p:extLst>
          </p:nvPr>
        </p:nvGraphicFramePr>
        <p:xfrm>
          <a:off x="1784190" y="1149924"/>
          <a:ext cx="8994644" cy="52490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9" name="Диаграмма" r:id="rId7" imgW="6515023" imgH="3743439" progId="MSGraph.Chart.8">
                  <p:embed/>
                </p:oleObj>
              </mc:Choice>
              <mc:Fallback>
                <p:oleObj name="Диаграмма" r:id="rId7" imgW="6515023" imgH="3743439" progId="MSGraph.Chart.8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4190" y="1149924"/>
                        <a:ext cx="8994644" cy="52490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1784189" y="1104853"/>
            <a:ext cx="1728700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5" name="Объект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5852332"/>
              </p:ext>
            </p:extLst>
          </p:nvPr>
        </p:nvGraphicFramePr>
        <p:xfrm>
          <a:off x="1784189" y="1104853"/>
          <a:ext cx="8994645" cy="52941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0" name="Диаграмма" r:id="rId9" imgW="6334163" imgH="3743439" progId="MSGraph.Chart.8">
                  <p:embed/>
                </p:oleObj>
              </mc:Choice>
              <mc:Fallback>
                <p:oleObj name="Диаграмма" r:id="rId9" imgW="6334163" imgH="3743439" progId="MSGraph.Chart.8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4189" y="1104853"/>
                        <a:ext cx="8994645" cy="529414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7"/>
          <p:cNvSpPr>
            <a:spLocks noChangeArrowheads="1"/>
          </p:cNvSpPr>
          <p:nvPr/>
        </p:nvSpPr>
        <p:spPr bwMode="auto">
          <a:xfrm>
            <a:off x="1548660" y="1104851"/>
            <a:ext cx="1379144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7" name="Объект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9030139"/>
              </p:ext>
            </p:extLst>
          </p:nvPr>
        </p:nvGraphicFramePr>
        <p:xfrm>
          <a:off x="1548659" y="1104852"/>
          <a:ext cx="9631959" cy="52941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1" name="Диаграмма" r:id="rId11" imgW="6791442" imgH="3552866" progId="MSGraph.Chart.8">
                  <p:embed/>
                </p:oleObj>
              </mc:Choice>
              <mc:Fallback>
                <p:oleObj name="Диаграмма" r:id="rId11" imgW="6791442" imgH="3552866" progId="MSGraph.Chart.8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8659" y="1104852"/>
                        <a:ext cx="9631959" cy="529414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50423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896849" y="528309"/>
            <a:ext cx="2036787" cy="30552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875" y="938955"/>
            <a:ext cx="2850751" cy="20045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71" t="7551" r="671"/>
          <a:stretch/>
        </p:blipFill>
        <p:spPr>
          <a:xfrm>
            <a:off x="8388730" y="3645338"/>
            <a:ext cx="2281987" cy="29710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20"/>
          <a:stretch/>
        </p:blipFill>
        <p:spPr>
          <a:xfrm>
            <a:off x="4498194" y="3669835"/>
            <a:ext cx="2266122" cy="29465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2380190" y="135573"/>
            <a:ext cx="72026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Опыт: «Друза»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трелка вправо 9"/>
          <p:cNvSpPr/>
          <p:nvPr/>
        </p:nvSpPr>
        <p:spPr>
          <a:xfrm>
            <a:off x="5713662" y="1941223"/>
            <a:ext cx="1027044" cy="4373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9223810" y="3160557"/>
            <a:ext cx="359038" cy="50927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лево 11"/>
          <p:cNvSpPr/>
          <p:nvPr/>
        </p:nvSpPr>
        <p:spPr>
          <a:xfrm>
            <a:off x="6900571" y="4655358"/>
            <a:ext cx="1219200" cy="51683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лево 12"/>
          <p:cNvSpPr/>
          <p:nvPr/>
        </p:nvSpPr>
        <p:spPr>
          <a:xfrm>
            <a:off x="3295291" y="4749138"/>
            <a:ext cx="1043684" cy="51683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76"/>
          <a:stretch/>
        </p:blipFill>
        <p:spPr>
          <a:xfrm rot="5400000">
            <a:off x="444004" y="3830051"/>
            <a:ext cx="2907483" cy="23550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466023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46077" y="145774"/>
            <a:ext cx="48823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95506" y="1868829"/>
            <a:ext cx="3609998" cy="4813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347829" y="1770015"/>
            <a:ext cx="3588552" cy="47847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208280" y="1351722"/>
            <a:ext cx="38938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otype Corsiva" panose="03010101010201010101" pitchFamily="66" charset="0"/>
              </a:rPr>
              <a:t>Готовый раствор</a:t>
            </a:r>
            <a:endParaRPr lang="ru-RU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61255" y="1043944"/>
            <a:ext cx="43732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Monotype Corsiva" panose="03010101010201010101" pitchFamily="66" charset="0"/>
              </a:rPr>
              <a:t>Первое образование кристалла</a:t>
            </a:r>
            <a:endParaRPr lang="ru-RU" sz="3600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3487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9225" y="1045039"/>
            <a:ext cx="2010358" cy="268047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38" y="1017434"/>
            <a:ext cx="2461485" cy="270808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3299" y="1046694"/>
            <a:ext cx="3573970" cy="268047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634" y="4204251"/>
            <a:ext cx="3220278" cy="241520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027581" y="146323"/>
            <a:ext cx="85211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Опыт: «Удивительные фигурки»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3326570" y="1985776"/>
            <a:ext cx="1194407" cy="4505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6667831" y="1985776"/>
            <a:ext cx="832899" cy="4505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 rot="8511401">
            <a:off x="7328942" y="4324396"/>
            <a:ext cx="1525272" cy="6208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7766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382" y="945391"/>
            <a:ext cx="5493817" cy="35068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70862" y="780754"/>
            <a:ext cx="4426852" cy="2388457"/>
          </a:xfrm>
        </p:spPr>
        <p:txBody>
          <a:bodyPr>
            <a:normAutofit/>
          </a:bodyPr>
          <a:lstStyle/>
          <a:p>
            <a:pPr algn="just"/>
            <a:r>
              <a:rPr lang="ru-RU" sz="3200" cap="none" dirty="0" smtClean="0">
                <a:ln w="0"/>
                <a:solidFill>
                  <a:srgbClr val="0070C0"/>
                </a:solidFill>
                <a:latin typeface="Monotype Corsiva" panose="03010101010201010101" pitchFamily="66" charset="0"/>
              </a:rPr>
              <a:t>	Фигурка покрылась кристаллами на второй день</a:t>
            </a:r>
            <a:endParaRPr lang="ru-RU" sz="3200" cap="none" dirty="0">
              <a:ln w="0"/>
              <a:solidFill>
                <a:srgbClr val="0070C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379" y="2935776"/>
            <a:ext cx="5171003" cy="356094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2680389" y="126944"/>
            <a:ext cx="66491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5360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30564" y="896177"/>
            <a:ext cx="7948670" cy="4811896"/>
          </a:xfrm>
        </p:spPr>
        <p:txBody>
          <a:bodyPr>
            <a:noAutofit/>
          </a:bodyPr>
          <a:lstStyle/>
          <a:p>
            <a:pPr marL="514350" indent="-514350" algn="just">
              <a:lnSpc>
                <a:spcPct val="100000"/>
              </a:lnSpc>
              <a:buFont typeface="+mj-lt"/>
              <a:buAutoNum type="arabicPeriod"/>
            </a:pPr>
            <a:r>
              <a:rPr lang="ru-RU" sz="3200" cap="none" dirty="0" smtClean="0">
                <a:ln w="0"/>
                <a:solidFill>
                  <a:srgbClr val="0070C0"/>
                </a:solidFill>
                <a:latin typeface="Monotype Corsiva" panose="03010101010201010101" pitchFamily="66" charset="0"/>
              </a:rPr>
              <a:t>Кристаллы лучше растут в сильно концентрированном растворе.</a:t>
            </a:r>
          </a:p>
          <a:p>
            <a:pPr marL="514350" indent="-514350" algn="just">
              <a:lnSpc>
                <a:spcPct val="100000"/>
              </a:lnSpc>
              <a:buFont typeface="+mj-lt"/>
              <a:buAutoNum type="arabicPeriod"/>
            </a:pPr>
            <a:r>
              <a:rPr lang="ru-RU" sz="3200" cap="none" dirty="0" smtClean="0">
                <a:ln w="0"/>
                <a:solidFill>
                  <a:srgbClr val="0070C0"/>
                </a:solidFill>
                <a:latin typeface="Monotype Corsiva" panose="03010101010201010101" pitchFamily="66" charset="0"/>
              </a:rPr>
              <a:t>Они начинают расти на второй день после приготовления раствора.</a:t>
            </a:r>
          </a:p>
          <a:p>
            <a:pPr marL="514350" indent="-514350" algn="just">
              <a:lnSpc>
                <a:spcPct val="100000"/>
              </a:lnSpc>
              <a:buFont typeface="+mj-lt"/>
              <a:buAutoNum type="arabicPeriod"/>
            </a:pPr>
            <a:r>
              <a:rPr lang="ru-RU" sz="3200" cap="none" dirty="0" smtClean="0">
                <a:ln w="0"/>
                <a:solidFill>
                  <a:srgbClr val="0070C0"/>
                </a:solidFill>
                <a:latin typeface="Monotype Corsiva" panose="03010101010201010101" pitchFamily="66" charset="0"/>
              </a:rPr>
              <a:t>Кристаллы медного купороса отличаются от специального набора для детей формой.</a:t>
            </a:r>
            <a:endParaRPr lang="ru-RU" sz="3200" cap="none" dirty="0">
              <a:ln w="0"/>
              <a:solidFill>
                <a:srgbClr val="0070C0"/>
              </a:solidFill>
              <a:latin typeface="Monotype Corsiva" panose="03010101010201010101" pitchFamily="66" charset="0"/>
            </a:endParaRPr>
          </a:p>
          <a:p>
            <a:pPr marL="514350" indent="-514350" algn="just">
              <a:lnSpc>
                <a:spcPct val="100000"/>
              </a:lnSpc>
              <a:buFont typeface="+mj-lt"/>
              <a:buAutoNum type="arabicPeriod"/>
            </a:pPr>
            <a:r>
              <a:rPr lang="ru-RU" sz="3200" cap="none" dirty="0" smtClean="0">
                <a:ln w="0"/>
                <a:solidFill>
                  <a:srgbClr val="0070C0"/>
                </a:solidFill>
                <a:latin typeface="Monotype Corsiva" panose="03010101010201010101" pitchFamily="66" charset="0"/>
              </a:rPr>
              <a:t>Все выращенные кристаллы получились из того вещества в котором я их выращивала так как я это делала по инструкции , а это значит что моя гипотеза оказалась верна</a:t>
            </a:r>
            <a:endParaRPr lang="ru-RU" sz="3200" cap="none" dirty="0">
              <a:ln w="0"/>
              <a:solidFill>
                <a:srgbClr val="0070C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88033" y="188291"/>
            <a:ext cx="579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Выводы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939" y="431068"/>
            <a:ext cx="2422969" cy="24229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0950" y="4163804"/>
            <a:ext cx="1924050" cy="2381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4399" y="2969443"/>
            <a:ext cx="1990601" cy="11943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004542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08902" y="136664"/>
            <a:ext cx="558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Литература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24952" y="1159299"/>
            <a:ext cx="979960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2400" dirty="0">
                <a:solidFill>
                  <a:srgbClr val="0070C0"/>
                </a:solidFill>
                <a:latin typeface="Monotype Corsiva" pitchFamily="66" charset="0"/>
              </a:rPr>
              <a:t>Алексинский В.Н. Занимательные опыты по химии: Книга для учителя. - М.: Просвещение,1995.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 err="1" smtClean="0">
                <a:solidFill>
                  <a:srgbClr val="0070C0"/>
                </a:solidFill>
                <a:latin typeface="Monotype Corsiva" pitchFamily="66" charset="0"/>
              </a:rPr>
              <a:t>Афонькин</a:t>
            </a:r>
            <a:r>
              <a:rPr lang="ru-RU" sz="2400" dirty="0" smtClean="0">
                <a:solidFill>
                  <a:srgbClr val="0070C0"/>
                </a:solidFill>
                <a:latin typeface="Monotype Corsiva" pitchFamily="66" charset="0"/>
              </a:rPr>
              <a:t> </a:t>
            </a:r>
            <a:r>
              <a:rPr lang="ru-RU" sz="2400" dirty="0">
                <a:solidFill>
                  <a:srgbClr val="0070C0"/>
                </a:solidFill>
                <a:latin typeface="Monotype Corsiva" pitchFamily="66" charset="0"/>
              </a:rPr>
              <a:t>С.Ю. Минералы и драгоценные камни. Школьный путеводитель.-СПб.: «БКК», 2012 г. – 96 с.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>
                <a:solidFill>
                  <a:srgbClr val="0070C0"/>
                </a:solidFill>
                <a:latin typeface="Monotype Corsiva" pitchFamily="66" charset="0"/>
              </a:rPr>
              <a:t>Белов Н.В. Энциклопедия драгоценных камней и кристаллов.- Минск: «</a:t>
            </a:r>
            <a:r>
              <a:rPr lang="ru-RU" sz="2400" dirty="0" err="1">
                <a:solidFill>
                  <a:srgbClr val="0070C0"/>
                </a:solidFill>
                <a:latin typeface="Monotype Corsiva" pitchFamily="66" charset="0"/>
              </a:rPr>
              <a:t>Харвест</a:t>
            </a:r>
            <a:r>
              <a:rPr lang="ru-RU" sz="2400" dirty="0">
                <a:solidFill>
                  <a:srgbClr val="0070C0"/>
                </a:solidFill>
                <a:latin typeface="Monotype Corsiva" pitchFamily="66" charset="0"/>
              </a:rPr>
              <a:t>», 2009 г. – 159 с.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>
                <a:solidFill>
                  <a:srgbClr val="0070C0"/>
                </a:solidFill>
                <a:latin typeface="Monotype Corsiva" pitchFamily="66" charset="0"/>
              </a:rPr>
              <a:t>Большая книга «Почему». Перевод с итальянского Ольги Живаго.- М.: РОСМЭН, 2011 г.- 240 с.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>
                <a:solidFill>
                  <a:srgbClr val="0070C0"/>
                </a:solidFill>
                <a:latin typeface="Monotype Corsiva" pitchFamily="66" charset="0"/>
              </a:rPr>
              <a:t>Журнал «Галилео. Наука опытным путём», №7, 2011 г.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>
                <a:solidFill>
                  <a:srgbClr val="0070C0"/>
                </a:solidFill>
                <a:latin typeface="Monotype Corsiva" pitchFamily="66" charset="0"/>
              </a:rPr>
              <a:t>Журнал для любознательных «Юный эрудит», №10 (октябрь), 2009 г.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>
                <a:solidFill>
                  <a:srgbClr val="0070C0"/>
                </a:solidFill>
                <a:latin typeface="Monotype Corsiva" pitchFamily="66" charset="0"/>
              </a:rPr>
              <a:t>Шалаева Г.П. Современная энциклопедия начальной школы. - Издательство АСТ, 2010 г.- 768 с.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 err="1">
                <a:solidFill>
                  <a:srgbClr val="0070C0"/>
                </a:solidFill>
                <a:latin typeface="Monotype Corsiva" pitchFamily="66" charset="0"/>
              </a:rPr>
              <a:t>Шаскольская</a:t>
            </a:r>
            <a:r>
              <a:rPr lang="ru-RU" sz="2400" dirty="0">
                <a:solidFill>
                  <a:srgbClr val="0070C0"/>
                </a:solidFill>
                <a:latin typeface="Monotype Corsiva" pitchFamily="66" charset="0"/>
              </a:rPr>
              <a:t> М.П.. Кристаллы. - М.: Наука, 1978 г. – 208 с.</a:t>
            </a:r>
          </a:p>
        </p:txBody>
      </p:sp>
    </p:spTree>
    <p:extLst>
      <p:ext uri="{BB962C8B-B14F-4D97-AF65-F5344CB8AC3E}">
        <p14:creationId xmlns:p14="http://schemas.microsoft.com/office/powerpoint/2010/main" val="2316797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1170" y="2001328"/>
            <a:ext cx="10351752" cy="4132053"/>
          </a:xfrm>
        </p:spPr>
        <p:txBody>
          <a:bodyPr>
            <a:prstTxWarp prst="textArchUp">
              <a:avLst/>
            </a:prstTxWarp>
            <a:normAutofit/>
          </a:bodyPr>
          <a:lstStyle/>
          <a:p>
            <a:r>
              <a:rPr lang="ru-RU" sz="5400" b="1" cap="none" dirty="0" smtClean="0">
                <a:ln w="127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  <a:reflection blurRad="6350" stA="60000" endA="900" endPos="58000" dir="5400000" sy="-100000" algn="bl" rotWithShape="0"/>
                </a:effectLst>
              </a:rPr>
              <a:t>Спасибо за </a:t>
            </a:r>
            <a:r>
              <a:rPr lang="ru-RU" sz="5400" b="1" cap="none" dirty="0" smtClean="0">
                <a:ln w="127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  <a:reflection blurRad="6350" stA="60000" endA="900" endPos="58000" dir="5400000" sy="-100000" algn="bl" rotWithShape="0"/>
                </a:effectLst>
              </a:rPr>
              <a:t>внимание!</a:t>
            </a:r>
            <a:endParaRPr lang="ru-RU" sz="5400" b="1" cap="none" dirty="0">
              <a:ln w="12700">
                <a:solidFill>
                  <a:schemeClr val="accent1">
                    <a:lumMod val="75000"/>
                  </a:schemeClr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innerShdw blurRad="63500" dist="50800" dir="2700000">
                  <a:prstClr val="black">
                    <a:alpha val="50000"/>
                  </a:prstClr>
                </a:innerShdw>
                <a:reflection blurRad="6350" stA="60000" endA="900" endPos="58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312034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1817" y="950118"/>
            <a:ext cx="10234620" cy="2239065"/>
          </a:xfrm>
        </p:spPr>
        <p:txBody>
          <a:bodyPr>
            <a:prstTxWarp prst="textPlain">
              <a:avLst/>
            </a:prstTxWarp>
            <a:noAutofit/>
          </a:bodyPr>
          <a:lstStyle/>
          <a:p>
            <a:pPr lvl="1" algn="just" rtl="0">
              <a:lnSpc>
                <a:spcPct val="90000"/>
              </a:lnSpc>
              <a:spcBef>
                <a:spcPct val="0"/>
              </a:spcBef>
            </a:pPr>
            <a:r>
              <a:rPr lang="ru-RU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otype Corsiva" panose="03010101010201010101" pitchFamily="66" charset="0"/>
              </a:rPr>
              <a:t>	</a:t>
            </a:r>
            <a:r>
              <a:rPr lang="ru-RU" sz="3600" dirty="0">
                <a:ln w="0">
                  <a:noFill/>
                </a:ln>
                <a:solidFill>
                  <a:srgbClr val="0070C0"/>
                </a:solidFill>
                <a:latin typeface="Monotype Corsiva" panose="03010101010201010101" pitchFamily="66" charset="0"/>
              </a:rPr>
              <a:t>П</a:t>
            </a:r>
            <a:r>
              <a:rPr lang="ru-RU" sz="3600" dirty="0" smtClean="0">
                <a:ln w="0">
                  <a:noFill/>
                </a:ln>
                <a:solidFill>
                  <a:srgbClr val="0070C0"/>
                </a:solidFill>
                <a:latin typeface="Monotype Corsiva" panose="03010101010201010101" pitchFamily="66" charset="0"/>
              </a:rPr>
              <a:t>роблема  актуальна , так как выращивание кристаллов по истине увлекательное занятие.</a:t>
            </a:r>
            <a:r>
              <a:rPr lang="ru-RU" sz="4000" dirty="0" smtClean="0">
                <a:ln w="0">
                  <a:noFill/>
                </a:ln>
                <a:solidFill>
                  <a:srgbClr val="0070C0"/>
                </a:solidFill>
                <a:latin typeface="Monotype Corsiva" panose="03010101010201010101" pitchFamily="66" charset="0"/>
              </a:rPr>
              <a:t> </a:t>
            </a:r>
            <a:r>
              <a:rPr lang="ru-RU" sz="2800" dirty="0" smtClean="0">
                <a:solidFill>
                  <a:srgbClr val="FFC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Monotype Corsiva" panose="03010101010201010101" pitchFamily="66" charset="0"/>
              </a:rPr>
              <a:t/>
            </a:r>
            <a:br>
              <a:rPr lang="ru-RU" sz="2800" dirty="0" smtClean="0">
                <a:solidFill>
                  <a:srgbClr val="FFC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Monotype Corsiva" panose="03010101010201010101" pitchFamily="66" charset="0"/>
              </a:rPr>
            </a:br>
            <a:endParaRPr lang="ru-RU" sz="2800" dirty="0">
              <a:solidFill>
                <a:srgbClr val="FFC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02" y="2954717"/>
            <a:ext cx="2463040" cy="24630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3055" y="2954717"/>
            <a:ext cx="2502797" cy="250279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90798" y="145775"/>
            <a:ext cx="71164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2206" y="4186237"/>
            <a:ext cx="2133600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8731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1700" y="812800"/>
            <a:ext cx="10205807" cy="1527865"/>
          </a:xfrm>
        </p:spPr>
        <p:txBody>
          <a:bodyPr>
            <a:prstTxWarp prst="textPlain">
              <a:avLst/>
            </a:prstTxWarp>
            <a:normAutofit/>
          </a:bodyPr>
          <a:lstStyle/>
          <a:p>
            <a:pPr algn="just"/>
            <a:r>
              <a:rPr lang="ru-RU" sz="2800" cap="none" dirty="0" smtClean="0">
                <a:ln w="0"/>
                <a:solidFill>
                  <a:srgbClr val="0070C0"/>
                </a:solidFill>
                <a:latin typeface="Monotype Corsiva" panose="03010101010201010101" pitchFamily="66" charset="0"/>
              </a:rPr>
              <a:t>	</a:t>
            </a:r>
            <a:r>
              <a:rPr lang="ru-RU" sz="2700" cap="none" dirty="0" smtClean="0">
                <a:ln w="0"/>
                <a:solidFill>
                  <a:srgbClr val="0070C0"/>
                </a:solidFill>
                <a:latin typeface="Monotype Corsiva" panose="03010101010201010101" pitchFamily="66" charset="0"/>
              </a:rPr>
              <a:t>Гипотеза если выращивать кристаллы по инструкции, то в результате опыта получатся кристаллы из используемого концентрированного раствора.</a:t>
            </a:r>
            <a:endParaRPr lang="ru-RU" sz="2700" cap="none" dirty="0">
              <a:ln w="0"/>
              <a:solidFill>
                <a:srgbClr val="0070C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09"/>
          <a:stretch/>
        </p:blipFill>
        <p:spPr>
          <a:xfrm>
            <a:off x="319324" y="2605175"/>
            <a:ext cx="3848455" cy="2260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4259" y="2605176"/>
            <a:ext cx="3583677" cy="22608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062" y="3231038"/>
            <a:ext cx="3284676" cy="32700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3714750" y="104914"/>
            <a:ext cx="4559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Гипотеза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7576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3200" y="555416"/>
            <a:ext cx="6045200" cy="1133684"/>
          </a:xfrm>
        </p:spPr>
        <p:txBody>
          <a:bodyPr>
            <a:noAutofit/>
          </a:bodyPr>
          <a:lstStyle/>
          <a:p>
            <a:pPr algn="just"/>
            <a:r>
              <a:rPr lang="ru-RU" sz="2800" cap="none" dirty="0" smtClean="0">
                <a:ln w="0"/>
                <a:solidFill>
                  <a:srgbClr val="0070C0"/>
                </a:solidFill>
                <a:latin typeface="Monotype Corsiva" panose="03010101010201010101" pitchFamily="66" charset="0"/>
              </a:rPr>
              <a:t>ЦЕЛЬ: ВЫРАСТИТЬ </a:t>
            </a:r>
            <a:r>
              <a:rPr lang="ru-RU" sz="2800" cap="none" dirty="0" smtClean="0">
                <a:ln w="0"/>
                <a:solidFill>
                  <a:srgbClr val="0070C0"/>
                </a:solidFill>
                <a:latin typeface="Monotype Corsiva" panose="03010101010201010101" pitchFamily="66" charset="0"/>
              </a:rPr>
              <a:t>КРИСТАЛЛ </a:t>
            </a:r>
            <a:endParaRPr lang="ru-RU" sz="2800" cap="none" dirty="0">
              <a:ln w="0"/>
              <a:solidFill>
                <a:srgbClr val="0070C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23274" y="1371600"/>
            <a:ext cx="11113126" cy="5322476"/>
          </a:xfrm>
        </p:spPr>
        <p:txBody>
          <a:bodyPr>
            <a:prstTxWarp prst="textPlain">
              <a:avLst/>
            </a:prstTxWarp>
            <a:normAutofit fontScale="25000" lnSpcReduction="20000"/>
          </a:bodyPr>
          <a:lstStyle/>
          <a:p>
            <a:r>
              <a:rPr lang="ru-RU" cap="none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ru-RU" sz="16000" cap="none" dirty="0">
                <a:ln w="0"/>
                <a:solidFill>
                  <a:srgbClr val="0070C0"/>
                </a:solidFill>
                <a:latin typeface="Monotype Corsiva" panose="03010101010201010101" pitchFamily="66" charset="0"/>
              </a:rPr>
              <a:t>Задачи: </a:t>
            </a:r>
            <a:endParaRPr lang="ru-RU" sz="14400" cap="none" dirty="0">
              <a:ln w="0"/>
              <a:solidFill>
                <a:srgbClr val="0070C0"/>
              </a:solidFill>
              <a:latin typeface="Monotype Corsiva" panose="03010101010201010101" pitchFamily="66" charset="0"/>
            </a:endParaRPr>
          </a:p>
          <a:p>
            <a:pPr algn="just"/>
            <a:r>
              <a:rPr lang="ru-RU" sz="14400" cap="none" dirty="0" smtClean="0">
                <a:ln w="0"/>
                <a:solidFill>
                  <a:srgbClr val="0070C0"/>
                </a:solidFill>
                <a:latin typeface="Monotype Corsiva" panose="03010101010201010101" pitchFamily="66" charset="0"/>
              </a:rPr>
              <a:t>1.</a:t>
            </a:r>
            <a:r>
              <a:rPr lang="ru-RU" sz="14400" cap="none" dirty="0">
                <a:ln w="0"/>
                <a:solidFill>
                  <a:srgbClr val="0070C0"/>
                </a:solidFill>
                <a:latin typeface="Monotype Corsiva" panose="03010101010201010101" pitchFamily="66" charset="0"/>
              </a:rPr>
              <a:t>	 Изучение материала по выращиванию кристалла</a:t>
            </a:r>
            <a:endParaRPr lang="ru-RU" sz="14400" cap="none" dirty="0" smtClean="0">
              <a:ln w="0"/>
              <a:solidFill>
                <a:srgbClr val="0070C0"/>
              </a:solidFill>
              <a:latin typeface="Monotype Corsiva" panose="03010101010201010101" pitchFamily="66" charset="0"/>
            </a:endParaRPr>
          </a:p>
          <a:p>
            <a:pPr algn="just"/>
            <a:r>
              <a:rPr lang="ru-RU" sz="14400" cap="none" dirty="0" smtClean="0">
                <a:ln w="0"/>
                <a:solidFill>
                  <a:srgbClr val="0070C0"/>
                </a:solidFill>
                <a:latin typeface="Monotype Corsiva" panose="03010101010201010101" pitchFamily="66" charset="0"/>
              </a:rPr>
              <a:t>2</a:t>
            </a:r>
            <a:r>
              <a:rPr lang="ru-RU" sz="14400" cap="none" dirty="0">
                <a:ln w="0"/>
                <a:solidFill>
                  <a:srgbClr val="0070C0"/>
                </a:solidFill>
                <a:latin typeface="Monotype Corsiva" panose="03010101010201010101" pitchFamily="66" charset="0"/>
              </a:rPr>
              <a:t>.	Изучить условия образования кристаллической структуры минералов</a:t>
            </a:r>
            <a:r>
              <a:rPr lang="ru-RU" sz="14400" cap="none" dirty="0" smtClean="0">
                <a:ln w="0"/>
                <a:solidFill>
                  <a:srgbClr val="0070C0"/>
                </a:solidFill>
                <a:latin typeface="Monotype Corsiva" panose="03010101010201010101" pitchFamily="66" charset="0"/>
              </a:rPr>
              <a:t>.</a:t>
            </a:r>
            <a:endParaRPr lang="ru-RU" sz="14400" cap="none" dirty="0">
              <a:ln w="0"/>
              <a:solidFill>
                <a:srgbClr val="0070C0"/>
              </a:solidFill>
              <a:latin typeface="Monotype Corsiva" panose="03010101010201010101" pitchFamily="66" charset="0"/>
            </a:endParaRPr>
          </a:p>
          <a:p>
            <a:pPr algn="just"/>
            <a:r>
              <a:rPr lang="ru-RU" sz="14400" cap="none" dirty="0" smtClean="0">
                <a:ln w="0"/>
                <a:solidFill>
                  <a:srgbClr val="0070C0"/>
                </a:solidFill>
                <a:latin typeface="Monotype Corsiva" panose="03010101010201010101" pitchFamily="66" charset="0"/>
              </a:rPr>
              <a:t> 3</a:t>
            </a:r>
            <a:r>
              <a:rPr lang="ru-RU" sz="14400" cap="none" dirty="0">
                <a:ln w="0"/>
                <a:solidFill>
                  <a:srgbClr val="0070C0"/>
                </a:solidFill>
                <a:latin typeface="Monotype Corsiva" panose="03010101010201010101" pitchFamily="66" charset="0"/>
              </a:rPr>
              <a:t>.	Вырастить кристаллы медного купороса, и специального набора по выращиванию </a:t>
            </a:r>
            <a:r>
              <a:rPr lang="ru-RU" sz="14400" cap="none" dirty="0" smtClean="0">
                <a:ln w="0"/>
                <a:solidFill>
                  <a:srgbClr val="0070C0"/>
                </a:solidFill>
                <a:latin typeface="Monotype Corsiva" panose="03010101010201010101" pitchFamily="66" charset="0"/>
              </a:rPr>
              <a:t>кристаллов</a:t>
            </a:r>
          </a:p>
          <a:p>
            <a:pPr algn="just"/>
            <a:r>
              <a:rPr lang="ru-RU" sz="14400" cap="none" dirty="0" smtClean="0">
                <a:ln w="0"/>
                <a:solidFill>
                  <a:srgbClr val="0070C0"/>
                </a:solidFill>
                <a:latin typeface="Monotype Corsiva" panose="03010101010201010101" pitchFamily="66" charset="0"/>
              </a:rPr>
              <a:t>4.</a:t>
            </a:r>
            <a:r>
              <a:rPr lang="ru-RU" sz="14400" cap="none" dirty="0">
                <a:ln w="0"/>
                <a:solidFill>
                  <a:srgbClr val="0070C0"/>
                </a:solidFill>
                <a:latin typeface="Monotype Corsiva" panose="03010101010201010101" pitchFamily="66" charset="0"/>
              </a:rPr>
              <a:t>	Наблюдение за образованием кристалла. </a:t>
            </a:r>
            <a:endParaRPr lang="ru-RU" sz="14400" cap="none" dirty="0" smtClean="0">
              <a:ln w="0"/>
              <a:solidFill>
                <a:srgbClr val="0070C0"/>
              </a:solidFill>
              <a:latin typeface="Monotype Corsiva" panose="03010101010201010101" pitchFamily="66" charset="0"/>
            </a:endParaRPr>
          </a:p>
          <a:p>
            <a:pPr algn="just"/>
            <a:r>
              <a:rPr lang="ru-RU" sz="14400" cap="none" dirty="0" smtClean="0">
                <a:ln w="0"/>
                <a:solidFill>
                  <a:srgbClr val="0070C0"/>
                </a:solidFill>
                <a:latin typeface="Monotype Corsiva" panose="03010101010201010101" pitchFamily="66" charset="0"/>
              </a:rPr>
              <a:t>5</a:t>
            </a:r>
            <a:r>
              <a:rPr lang="ru-RU" sz="14400" cap="none" dirty="0">
                <a:ln w="0"/>
                <a:solidFill>
                  <a:srgbClr val="0070C0"/>
                </a:solidFill>
                <a:latin typeface="Monotype Corsiva" panose="03010101010201010101" pitchFamily="66" charset="0"/>
              </a:rPr>
              <a:t>.	 Описание наблюдений.</a:t>
            </a:r>
            <a:endParaRPr lang="ru-RU" sz="14400" cap="none" dirty="0" smtClean="0">
              <a:ln w="0"/>
              <a:solidFill>
                <a:srgbClr val="0070C0"/>
              </a:solidFill>
              <a:latin typeface="Monotype Corsiva" panose="03010101010201010101" pitchFamily="66" charset="0"/>
            </a:endParaRPr>
          </a:p>
          <a:p>
            <a:pPr algn="just"/>
            <a:r>
              <a:rPr lang="ru-RU" sz="14400" cap="none" dirty="0" smtClean="0">
                <a:ln w="0"/>
                <a:solidFill>
                  <a:srgbClr val="0070C0"/>
                </a:solidFill>
                <a:latin typeface="Monotype Corsiva" panose="03010101010201010101" pitchFamily="66" charset="0"/>
              </a:rPr>
              <a:t>6.</a:t>
            </a:r>
            <a:r>
              <a:rPr lang="ru-RU" sz="14400" cap="none" dirty="0">
                <a:ln w="0"/>
                <a:solidFill>
                  <a:srgbClr val="0070C0"/>
                </a:solidFill>
                <a:latin typeface="Monotype Corsiva" panose="03010101010201010101" pitchFamily="66" charset="0"/>
              </a:rPr>
              <a:t>	 Проанализировать полученные данные и сделать вывод.</a:t>
            </a:r>
          </a:p>
          <a:p>
            <a:pPr marL="0" indent="0" algn="just">
              <a:buNone/>
            </a:pPr>
            <a:r>
              <a:rPr lang="ru-RU" sz="16000" dirty="0">
                <a:solidFill>
                  <a:schemeClr val="accent3">
                    <a:lumMod val="7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Monotype Corsiva" panose="03010101010201010101" pitchFamily="66" charset="0"/>
              </a:rPr>
              <a:t>		</a:t>
            </a:r>
            <a:r>
              <a:rPr lang="ru-RU" sz="16000" dirty="0">
                <a:latin typeface="Monotype Corsiva" panose="03010101010201010101" pitchFamily="66" charset="0"/>
              </a:rPr>
              <a:t>	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3650" y="3978689"/>
            <a:ext cx="2952750" cy="1552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3784600" y="101600"/>
            <a:ext cx="46897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и задачи.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4351" y="59903"/>
            <a:ext cx="3285836" cy="18072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764669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70991" y="1033670"/>
            <a:ext cx="812358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ru-RU" sz="4000" dirty="0">
                <a:ln w="0"/>
                <a:solidFill>
                  <a:srgbClr val="0070C0"/>
                </a:solidFill>
                <a:latin typeface="Monotype Corsiva" panose="03010101010201010101" pitchFamily="66" charset="0"/>
              </a:rPr>
              <a:t>С</a:t>
            </a:r>
            <a:r>
              <a:rPr lang="ru-RU" sz="4000" dirty="0" smtClean="0">
                <a:ln w="0"/>
                <a:solidFill>
                  <a:srgbClr val="0070C0"/>
                </a:solidFill>
                <a:latin typeface="Monotype Corsiva" panose="03010101010201010101" pitchFamily="66" charset="0"/>
              </a:rPr>
              <a:t>бор </a:t>
            </a:r>
            <a:r>
              <a:rPr lang="ru-RU" sz="4000" dirty="0">
                <a:ln w="0"/>
                <a:solidFill>
                  <a:srgbClr val="0070C0"/>
                </a:solidFill>
                <a:latin typeface="Monotype Corsiva" panose="03010101010201010101" pitchFamily="66" charset="0"/>
              </a:rPr>
              <a:t>и анализ </a:t>
            </a:r>
            <a:r>
              <a:rPr lang="ru-RU" sz="4000" dirty="0" smtClean="0">
                <a:ln w="0"/>
                <a:solidFill>
                  <a:srgbClr val="0070C0"/>
                </a:solidFill>
                <a:latin typeface="Monotype Corsiva" panose="03010101010201010101" pitchFamily="66" charset="0"/>
              </a:rPr>
              <a:t>информации.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ru-RU" sz="4000" dirty="0" smtClean="0">
                <a:ln w="0"/>
                <a:solidFill>
                  <a:srgbClr val="0070C0"/>
                </a:solidFill>
                <a:latin typeface="Monotype Corsiva" panose="03010101010201010101" pitchFamily="66" charset="0"/>
              </a:rPr>
              <a:t>Исследование.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ru-RU" sz="4000" dirty="0" smtClean="0">
                <a:ln w="0"/>
                <a:solidFill>
                  <a:srgbClr val="0070C0"/>
                </a:solidFill>
                <a:latin typeface="Monotype Corsiva" panose="03010101010201010101" pitchFamily="66" charset="0"/>
              </a:rPr>
              <a:t>Эксперименты.</a:t>
            </a:r>
            <a:r>
              <a:rPr lang="ru-RU" sz="4000" cap="all" dirty="0">
                <a:solidFill>
                  <a:prstClr val="black"/>
                </a:solidFill>
              </a:rPr>
              <a:t/>
            </a:r>
            <a:br>
              <a:rPr lang="ru-RU" sz="4000" cap="all" dirty="0">
                <a:solidFill>
                  <a:prstClr val="black"/>
                </a:solidFill>
              </a:rPr>
            </a:b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174435" y="113749"/>
            <a:ext cx="39889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Методы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3339" y="3819506"/>
            <a:ext cx="2610677" cy="19580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3340" y="821635"/>
            <a:ext cx="2447925" cy="1866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0316" y="1748844"/>
            <a:ext cx="2359331" cy="23593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0" name="Picture 2" descr="https://myslide.ru/documents_2/2e03e58ad26b387a26c55de17447a67d/img8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7" t="7550" r="4797" b="26186"/>
          <a:stretch/>
        </p:blipFill>
        <p:spPr bwMode="auto">
          <a:xfrm>
            <a:off x="891823" y="3860454"/>
            <a:ext cx="4228712" cy="23205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97312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4017" y="822186"/>
            <a:ext cx="10364451" cy="2769152"/>
          </a:xfrm>
        </p:spPr>
        <p:txBody>
          <a:bodyPr>
            <a:normAutofit/>
          </a:bodyPr>
          <a:lstStyle/>
          <a:p>
            <a:pPr algn="just"/>
            <a:r>
              <a:rPr lang="ru-RU" dirty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	</a:t>
            </a:r>
            <a:r>
              <a:rPr lang="ru-RU" cap="none" dirty="0" smtClean="0">
                <a:ln w="0"/>
                <a:solidFill>
                  <a:srgbClr val="0070C0"/>
                </a:solidFill>
                <a:latin typeface="Monotype Corsiva" panose="03010101010201010101" pitchFamily="66" charset="0"/>
              </a:rPr>
              <a:t> </a:t>
            </a:r>
            <a:r>
              <a:rPr lang="ru-RU" sz="4000" cap="none" dirty="0">
                <a:ln w="0"/>
                <a:solidFill>
                  <a:srgbClr val="0070C0"/>
                </a:solidFill>
                <a:latin typeface="Monotype Corsiva" panose="03010101010201010101" pitchFamily="66" charset="0"/>
              </a:rPr>
              <a:t>П</a:t>
            </a:r>
            <a:r>
              <a:rPr lang="ru-RU" sz="4000" cap="none" dirty="0" smtClean="0">
                <a:ln w="0"/>
                <a:solidFill>
                  <a:srgbClr val="0070C0"/>
                </a:solidFill>
                <a:latin typeface="Monotype Corsiva" panose="03010101010201010101" pitchFamily="66" charset="0"/>
              </a:rPr>
              <a:t>роисхождения </a:t>
            </a:r>
            <a:r>
              <a:rPr lang="ru-RU" sz="4000" cap="none" dirty="0">
                <a:ln w="0"/>
                <a:solidFill>
                  <a:srgbClr val="0070C0"/>
                </a:solidFill>
                <a:latin typeface="Monotype Corsiva" panose="03010101010201010101" pitchFamily="66" charset="0"/>
              </a:rPr>
              <a:t>слова «кристалл</a:t>
            </a:r>
            <a:r>
              <a:rPr lang="ru-RU" sz="4000" cap="none" dirty="0" smtClean="0">
                <a:ln w="0"/>
                <a:solidFill>
                  <a:srgbClr val="0070C0"/>
                </a:solidFill>
                <a:latin typeface="Monotype Corsiva" panose="03010101010201010101" pitchFamily="66" charset="0"/>
              </a:rPr>
              <a:t>». Аристотель </a:t>
            </a:r>
            <a:r>
              <a:rPr lang="ru-RU" sz="4000" cap="none" dirty="0">
                <a:ln w="0"/>
                <a:solidFill>
                  <a:srgbClr val="0070C0"/>
                </a:solidFill>
                <a:latin typeface="Monotype Corsiva" panose="03010101010201010101" pitchFamily="66" charset="0"/>
              </a:rPr>
              <a:t>писал, что «</a:t>
            </a:r>
            <a:r>
              <a:rPr lang="ru-RU" sz="4000" cap="none" dirty="0" err="1">
                <a:ln w="0"/>
                <a:solidFill>
                  <a:srgbClr val="0070C0"/>
                </a:solidFill>
                <a:latin typeface="Monotype Corsiva" panose="03010101010201010101" pitchFamily="66" charset="0"/>
              </a:rPr>
              <a:t>кристаллос</a:t>
            </a:r>
            <a:r>
              <a:rPr lang="ru-RU" sz="4000" cap="none" dirty="0">
                <a:ln w="0"/>
                <a:solidFill>
                  <a:srgbClr val="0070C0"/>
                </a:solidFill>
                <a:latin typeface="Monotype Corsiva" panose="03010101010201010101" pitchFamily="66" charset="0"/>
              </a:rPr>
              <a:t> рождается из воды, когда она полностью утрачивает теплоту».</a:t>
            </a:r>
            <a:r>
              <a:rPr lang="ru-RU" cap="none" dirty="0">
                <a:ln w="0"/>
                <a:solidFill>
                  <a:srgbClr val="0070C0"/>
                </a:solidFill>
                <a:latin typeface="Monotype Corsiva" panose="03010101010201010101" pitchFamily="66" charset="0"/>
              </a:rPr>
              <a:t/>
            </a:r>
            <a:br>
              <a:rPr lang="ru-RU" cap="none" dirty="0">
                <a:ln w="0"/>
                <a:solidFill>
                  <a:srgbClr val="0070C0"/>
                </a:solidFill>
                <a:latin typeface="Monotype Corsiva" panose="03010101010201010101" pitchFamily="66" charset="0"/>
              </a:rPr>
            </a:br>
            <a:endParaRPr lang="ru-RU" cap="none" dirty="0">
              <a:ln w="0"/>
              <a:solidFill>
                <a:srgbClr val="0070C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97300" y="114300"/>
            <a:ext cx="459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стория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641" y="3281261"/>
            <a:ext cx="3263929" cy="20342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4433" y="3445566"/>
            <a:ext cx="3260035" cy="20105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5548" y="4561237"/>
            <a:ext cx="3220903" cy="19780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272565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25" y="3493806"/>
            <a:ext cx="3673475" cy="22206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3568700" y="88900"/>
            <a:ext cx="520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кристаллов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4229100" y="796786"/>
            <a:ext cx="3810000" cy="2098814"/>
            <a:chOff x="4229100" y="796786"/>
            <a:chExt cx="3810000" cy="2098814"/>
          </a:xfrm>
        </p:grpSpPr>
        <p:sp>
          <p:nvSpPr>
            <p:cNvPr id="7" name="Пятно 1 6"/>
            <p:cNvSpPr/>
            <p:nvPr/>
          </p:nvSpPr>
          <p:spPr>
            <a:xfrm>
              <a:off x="4229100" y="796786"/>
              <a:ext cx="3810000" cy="2098814"/>
            </a:xfrm>
            <a:prstGeom prst="irregularSeal1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143500" y="1504672"/>
              <a:ext cx="1778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dirty="0" smtClean="0">
                  <a:solidFill>
                    <a:srgbClr val="FFFF00"/>
                  </a:solidFill>
                  <a:latin typeface="Monotype Corsiva" panose="03010101010201010101" pitchFamily="66" charset="0"/>
                </a:rPr>
                <a:t>Кристалл</a:t>
              </a:r>
              <a:endParaRPr lang="ru-RU" sz="2800" dirty="0">
                <a:solidFill>
                  <a:srgbClr val="FFFF00"/>
                </a:solidFill>
                <a:latin typeface="Monotype Corsiva" panose="03010101010201010101" pitchFamily="66" charset="0"/>
              </a:endParaRPr>
            </a:p>
          </p:txBody>
        </p:sp>
      </p:grpSp>
      <p:cxnSp>
        <p:nvCxnSpPr>
          <p:cNvPr id="10" name="Прямая со стрелкой 9"/>
          <p:cNvCxnSpPr/>
          <p:nvPr/>
        </p:nvCxnSpPr>
        <p:spPr>
          <a:xfrm>
            <a:off x="7162800" y="2027892"/>
            <a:ext cx="1129748" cy="8677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>
            <a:off x="4064000" y="2168574"/>
            <a:ext cx="1079500" cy="6985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Группа 2"/>
          <p:cNvGrpSpPr/>
          <p:nvPr/>
        </p:nvGrpSpPr>
        <p:grpSpPr>
          <a:xfrm>
            <a:off x="965200" y="2461746"/>
            <a:ext cx="3098800" cy="954554"/>
            <a:chOff x="965200" y="2461746"/>
            <a:chExt cx="3098800" cy="954554"/>
          </a:xfrm>
        </p:grpSpPr>
        <p:sp>
          <p:nvSpPr>
            <p:cNvPr id="14" name="Овал 13"/>
            <p:cNvSpPr/>
            <p:nvPr/>
          </p:nvSpPr>
          <p:spPr>
            <a:xfrm>
              <a:off x="965200" y="2461746"/>
              <a:ext cx="3098800" cy="954554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479826" y="2646635"/>
              <a:ext cx="20193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b="1" dirty="0" smtClean="0">
                  <a:ln w="12700">
                    <a:solidFill>
                      <a:schemeClr val="accent5"/>
                    </a:solidFill>
                    <a:prstDash val="solid"/>
                  </a:ln>
                  <a:pattFill prst="ltDnDiag">
                    <a:fgClr>
                      <a:schemeClr val="accent5">
                        <a:lumMod val="60000"/>
                        <a:lumOff val="40000"/>
                      </a:schemeClr>
                    </a:fgClr>
                    <a:bgClr>
                      <a:schemeClr val="bg1"/>
                    </a:bgClr>
                  </a:pattFill>
                  <a:latin typeface="Monotype Corsiva" panose="03010101010201010101" pitchFamily="66" charset="0"/>
                </a:rPr>
                <a:t>Идеальный </a:t>
              </a:r>
              <a:endParaRPr lang="ru-RU" sz="32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Monotype Corsiva" panose="03010101010201010101" pitchFamily="66" charset="0"/>
              </a:endParaRP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8292548" y="2384238"/>
            <a:ext cx="3261643" cy="1109568"/>
            <a:chOff x="8292548" y="2384238"/>
            <a:chExt cx="3261643" cy="1109568"/>
          </a:xfrm>
        </p:grpSpPr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292548" y="2384238"/>
              <a:ext cx="3261643" cy="1109568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8659995" y="2603212"/>
              <a:ext cx="24505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b="1" dirty="0" smtClean="0">
                  <a:ln w="12700">
                    <a:solidFill>
                      <a:schemeClr val="accent5"/>
                    </a:solidFill>
                    <a:prstDash val="solid"/>
                  </a:ln>
                  <a:pattFill prst="ltDnDiag">
                    <a:fgClr>
                      <a:schemeClr val="accent5">
                        <a:lumMod val="60000"/>
                        <a:lumOff val="40000"/>
                      </a:schemeClr>
                    </a:fgClr>
                    <a:bgClr>
                      <a:schemeClr val="bg1"/>
                    </a:bgClr>
                  </a:pattFill>
                  <a:latin typeface="Monotype Corsiva" panose="03010101010201010101" pitchFamily="66" charset="0"/>
                  <a:cs typeface="Times New Roman" panose="02020603050405020304" pitchFamily="18" charset="0"/>
                </a:rPr>
                <a:t>Реальный</a:t>
              </a:r>
              <a:endParaRPr lang="ru-RU" sz="32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Monotype Corsiva" panose="03010101010201010101" pitchFamily="66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669" y="3493806"/>
            <a:ext cx="3505200" cy="22206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978934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481" y="3492878"/>
            <a:ext cx="3884422" cy="25879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36948" y="101600"/>
            <a:ext cx="5372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Классификация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1701800" y="1058763"/>
            <a:ext cx="2617786" cy="1028700"/>
            <a:chOff x="1701800" y="1058763"/>
            <a:chExt cx="2617786" cy="1028700"/>
          </a:xfrm>
        </p:grpSpPr>
        <p:sp>
          <p:nvSpPr>
            <p:cNvPr id="6" name="Блок-схема: альтернативный процесс 5"/>
            <p:cNvSpPr/>
            <p:nvPr/>
          </p:nvSpPr>
          <p:spPr>
            <a:xfrm>
              <a:off x="1701800" y="1058763"/>
              <a:ext cx="2617786" cy="1028700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928414" y="1311503"/>
              <a:ext cx="2164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Monotype Corsiva" panose="03010101010201010101" pitchFamily="66" charset="0"/>
                </a:rPr>
                <a:t>По типу связи</a:t>
              </a:r>
              <a:endParaRPr lang="ru-RU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Monotype Corsiva" panose="03010101010201010101" pitchFamily="66" charset="0"/>
              </a:endParaRPr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7938351" y="1058763"/>
            <a:ext cx="2617786" cy="1028700"/>
            <a:chOff x="8100221" y="1058763"/>
            <a:chExt cx="2617786" cy="1028700"/>
          </a:xfrm>
        </p:grpSpPr>
        <p:sp>
          <p:nvSpPr>
            <p:cNvPr id="8" name="Блок-схема: альтернативный процесс 7"/>
            <p:cNvSpPr/>
            <p:nvPr/>
          </p:nvSpPr>
          <p:spPr>
            <a:xfrm>
              <a:off x="8100221" y="1058763"/>
              <a:ext cx="2617786" cy="1028700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100221" y="1311503"/>
              <a:ext cx="261778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Monotype Corsiva" panose="03010101010201010101" pitchFamily="66" charset="0"/>
                </a:rPr>
                <a:t>По симметрии</a:t>
              </a:r>
              <a:endParaRPr lang="ru-RU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Monotype Corsiva" panose="03010101010201010101" pitchFamily="66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-172279" y="2287518"/>
            <a:ext cx="21203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latin typeface="Monotype Corsiva" panose="03010101010201010101" pitchFamily="66" charset="0"/>
              </a:rPr>
              <a:t>и</a:t>
            </a:r>
            <a:r>
              <a:rPr lang="ru-RU" sz="3200" dirty="0" smtClean="0">
                <a:latin typeface="Monotype Corsiva" panose="03010101010201010101" pitchFamily="66" charset="0"/>
              </a:rPr>
              <a:t>онная</a:t>
            </a:r>
            <a:endParaRPr lang="ru-RU" sz="3200" dirty="0">
              <a:latin typeface="Monotype Corsiva" panose="03010101010201010101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28414" y="2872293"/>
            <a:ext cx="19637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Monotype Corsiva" panose="03010101010201010101" pitchFamily="66" charset="0"/>
              </a:rPr>
              <a:t>к</a:t>
            </a:r>
            <a:r>
              <a:rPr lang="ru-RU" sz="2800" dirty="0" smtClean="0">
                <a:latin typeface="Monotype Corsiva" panose="03010101010201010101" pitchFamily="66" charset="0"/>
              </a:rPr>
              <a:t>овалентная</a:t>
            </a:r>
            <a:endParaRPr lang="ru-RU" sz="2800" dirty="0">
              <a:latin typeface="Monotype Corsiva" panose="03010101010201010101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48762" y="2349073"/>
            <a:ext cx="2232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Monotype Corsiva" panose="03010101010201010101" pitchFamily="66" charset="0"/>
              </a:rPr>
              <a:t>металлическая</a:t>
            </a:r>
            <a:endParaRPr lang="ru-RU" sz="2800" dirty="0">
              <a:latin typeface="Monotype Corsiva" panose="03010101010201010101" pitchFamily="66" charset="0"/>
            </a:endParaRPr>
          </a:p>
        </p:txBody>
      </p:sp>
      <p:cxnSp>
        <p:nvCxnSpPr>
          <p:cNvPr id="15" name="Прямая со стрелкой 14"/>
          <p:cNvCxnSpPr>
            <a:stCxn id="6" idx="1"/>
          </p:cNvCxnSpPr>
          <p:nvPr/>
        </p:nvCxnSpPr>
        <p:spPr>
          <a:xfrm flipH="1">
            <a:off x="1126435" y="1573113"/>
            <a:ext cx="575365" cy="7144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6" idx="2"/>
          </p:cNvCxnSpPr>
          <p:nvPr/>
        </p:nvCxnSpPr>
        <p:spPr>
          <a:xfrm flipH="1">
            <a:off x="3010692" y="2087463"/>
            <a:ext cx="1" cy="8810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6" idx="3"/>
          </p:cNvCxnSpPr>
          <p:nvPr/>
        </p:nvCxnSpPr>
        <p:spPr>
          <a:xfrm>
            <a:off x="4319586" y="1573113"/>
            <a:ext cx="591379" cy="7759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Рисунок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4883" y="2415397"/>
            <a:ext cx="5044723" cy="342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575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9608" y="976413"/>
            <a:ext cx="10351752" cy="620838"/>
          </a:xfrm>
        </p:spPr>
        <p:txBody>
          <a:bodyPr>
            <a:normAutofit/>
          </a:bodyPr>
          <a:lstStyle/>
          <a:p>
            <a:r>
              <a:rPr lang="ru-RU" sz="2800" cap="none" dirty="0" smtClean="0">
                <a:ln w="0"/>
                <a:solidFill>
                  <a:srgbClr val="0070C0"/>
                </a:solidFill>
                <a:latin typeface="Monotype Corsiva" panose="03010101010201010101" pitchFamily="66" charset="0"/>
              </a:rPr>
              <a:t>	</a:t>
            </a:r>
            <a:r>
              <a:rPr lang="ru-RU" sz="3600" cap="none" dirty="0">
                <a:ln w="0"/>
                <a:solidFill>
                  <a:srgbClr val="0070C0"/>
                </a:solidFill>
                <a:latin typeface="Monotype Corsiva" panose="03010101010201010101" pitchFamily="66" charset="0"/>
              </a:rPr>
              <a:t> </a:t>
            </a:r>
            <a:r>
              <a:rPr lang="ru-RU" sz="3600" cap="none" dirty="0" smtClean="0">
                <a:ln w="0"/>
                <a:solidFill>
                  <a:srgbClr val="0070C0"/>
                </a:solidFill>
                <a:latin typeface="Monotype Corsiva" panose="03010101010201010101" pitchFamily="66" charset="0"/>
              </a:rPr>
              <a:t>Музей </a:t>
            </a:r>
            <a:r>
              <a:rPr lang="ru-RU" sz="3600" cap="none" dirty="0">
                <a:ln w="0"/>
                <a:solidFill>
                  <a:srgbClr val="0070C0"/>
                </a:solidFill>
                <a:latin typeface="Monotype Corsiva" panose="03010101010201010101" pitchFamily="66" charset="0"/>
              </a:rPr>
              <a:t>"Хрустальные миры". </a:t>
            </a:r>
            <a:endParaRPr lang="ru-RU" sz="2800" cap="none" dirty="0">
              <a:ln w="0"/>
              <a:solidFill>
                <a:srgbClr val="0070C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17"/>
          <a:stretch/>
        </p:blipFill>
        <p:spPr>
          <a:xfrm>
            <a:off x="428158" y="2714232"/>
            <a:ext cx="3252621" cy="244262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9814" y="2714232"/>
            <a:ext cx="3252621" cy="23233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231" y="3213613"/>
            <a:ext cx="3252621" cy="243632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47199" y="140677"/>
            <a:ext cx="72751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Интересные факты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01728" y="1725101"/>
            <a:ext cx="351012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САМЫЙ БОЛЬШОЙ КРИСТАЛЛ</a:t>
            </a:r>
          </a:p>
          <a:p>
            <a:pPr algn="ctr"/>
            <a:r>
              <a:rPr lang="ru-RU" sz="2800" dirty="0" smtClean="0">
                <a:latin typeface="Monotype Corsiva" panose="03010101010201010101" pitchFamily="66" charset="0"/>
              </a:rPr>
              <a:t>ВЕС 62 КГ</a:t>
            </a:r>
            <a:endParaRPr lang="ru-RU" sz="2800" dirty="0">
              <a:latin typeface="Monotype Corsiva" panose="03010101010201010101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2275" y="1537729"/>
            <a:ext cx="35476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САМЫЕ МАЛЕНЬКИЕ КРИСТАЛЛЫ</a:t>
            </a:r>
            <a:endParaRPr lang="ru-RU" sz="2400" dirty="0">
              <a:solidFill>
                <a:srgbClr val="C0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698338" y="1550082"/>
            <a:ext cx="29348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КРИСТАЛЛЬНЫЙ </a:t>
            </a:r>
          </a:p>
          <a:p>
            <a:pPr algn="ctr"/>
            <a:r>
              <a:rPr lang="ru-RU" sz="2400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ГРИБ</a:t>
            </a:r>
            <a:endParaRPr lang="ru-RU" sz="2400" dirty="0">
              <a:solidFill>
                <a:srgbClr val="C0000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56654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Капля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roplet" id="{8984A317-299A-4E50-B45D-BFC9EDE2337A}" vid="{C71B277C-C29A-4BA0-A7BA-43502DF21AB3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1206</TotalTime>
  <Words>295</Words>
  <Application>Microsoft Office PowerPoint</Application>
  <PresentationFormat>Произвольный</PresentationFormat>
  <Paragraphs>65</Paragraphs>
  <Slides>17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Капля</vt:lpstr>
      <vt:lpstr>Диаграмма</vt:lpstr>
      <vt:lpstr>Удивительные КРИСТАЛЛЫ </vt:lpstr>
      <vt:lpstr> Проблема  актуальна , так как выращивание кристаллов по истине увлекательное занятие.  </vt:lpstr>
      <vt:lpstr> Гипотеза если выращивать кристаллы по инструкции, то в результате опыта получатся кристаллы из используемого концентрированного раствора.</vt:lpstr>
      <vt:lpstr>ЦЕЛЬ: ВЫРАСТИТЬ КРИСТАЛЛ </vt:lpstr>
      <vt:lpstr>Презентация PowerPoint</vt:lpstr>
      <vt:lpstr>    Происхождения слова «кристалл». Аристотель писал, что «кристаллос рождается из воды, когда она полностью утрачивает теплоту». </vt:lpstr>
      <vt:lpstr>Презентация PowerPoint</vt:lpstr>
      <vt:lpstr>Презентация PowerPoint</vt:lpstr>
      <vt:lpstr>  Музей "Хрустальные миры".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USR141210</dc:creator>
  <cp:lastModifiedBy>User</cp:lastModifiedBy>
  <cp:revision>98</cp:revision>
  <dcterms:created xsi:type="dcterms:W3CDTF">2017-04-03T18:07:51Z</dcterms:created>
  <dcterms:modified xsi:type="dcterms:W3CDTF">2018-03-30T06:18:56Z</dcterms:modified>
</cp:coreProperties>
</file>