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4" r:id="rId11"/>
    <p:sldId id="266" r:id="rId12"/>
    <p:sldId id="267" r:id="rId13"/>
    <p:sldId id="269" r:id="rId14"/>
    <p:sldId id="270" r:id="rId15"/>
    <p:sldId id="276" r:id="rId16"/>
    <p:sldId id="273" r:id="rId17"/>
    <p:sldId id="271" r:id="rId18"/>
    <p:sldId id="272" r:id="rId19"/>
  </p:sldIdLst>
  <p:sldSz cx="93614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1A421B-9D56-4819-9A79-24306D2461A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3"/>
            <p14:sldId id="274"/>
            <p14:sldId id="266"/>
            <p14:sldId id="267"/>
            <p14:sldId id="269"/>
            <p14:sldId id="270"/>
          </p14:sldIdLst>
        </p14:section>
        <p14:section name="Раздел без заголовка" id="{FD4D4908-CFEB-4E2D-9B6F-5EA7A17D1273}">
          <p14:sldIdLst>
            <p14:sldId id="276"/>
            <p14:sldId id="273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A8D"/>
    <a:srgbClr val="002A13"/>
    <a:srgbClr val="CCFF66"/>
    <a:srgbClr val="0CDAE4"/>
    <a:srgbClr val="000000"/>
    <a:srgbClr val="64F729"/>
    <a:srgbClr val="90F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26" y="-72"/>
      </p:cViewPr>
      <p:guideLst>
        <p:guide orient="horz" pos="2160"/>
        <p:guide pos="29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71BA8D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Знаете ли вы что в чае содержится кофеин?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Знаете ли вы что в чае содержится кофеин?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50784"/>
        <c:axId val="33352320"/>
      </c:barChart>
      <c:catAx>
        <c:axId val="33350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33352320"/>
        <c:crosses val="autoZero"/>
        <c:auto val="1"/>
        <c:lblAlgn val="ctr"/>
        <c:lblOffset val="100"/>
        <c:noMultiLvlLbl val="0"/>
      </c:catAx>
      <c:valAx>
        <c:axId val="333523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3350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Greenfield</c:v>
                </c:pt>
              </c:strCache>
            </c:strRef>
          </c:tx>
          <c:spPr>
            <a:solidFill>
              <a:srgbClr val="71BA8D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какую марку чая вы предпочитаете?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Принцесса Нури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какую марку чая вы предпочитаете?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Майский</c:v>
                </c:pt>
              </c:strCache>
            </c:strRef>
          </c:tx>
          <c:spPr>
            <a:solidFill>
              <a:srgbClr val="002A13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какую марку чая вы предпочитаете?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Липтон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какую марку чая вы предпочитаете?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96864"/>
        <c:axId val="33798400"/>
      </c:barChart>
      <c:catAx>
        <c:axId val="33796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33798400"/>
        <c:crosses val="autoZero"/>
        <c:auto val="1"/>
        <c:lblAlgn val="ctr"/>
        <c:lblOffset val="100"/>
        <c:noMultiLvlLbl val="0"/>
      </c:catAx>
      <c:valAx>
        <c:axId val="337984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3796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1-2 раз в день</c:v>
                </c:pt>
              </c:strCache>
            </c:strRef>
          </c:tx>
          <c:spPr>
            <a:solidFill>
              <a:srgbClr val="71BA8D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Как часто вы пьёте чай?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3-5 раз в день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Как часто вы пьёте чай?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более 5</c:v>
                </c:pt>
              </c:strCache>
            </c:strRef>
          </c:tx>
          <c:spPr>
            <a:solidFill>
              <a:srgbClr val="002A13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Как часто вы пьёте чай?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12256"/>
        <c:axId val="34514048"/>
      </c:barChart>
      <c:catAx>
        <c:axId val="3451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34514048"/>
        <c:crosses val="autoZero"/>
        <c:auto val="1"/>
        <c:lblAlgn val="ctr"/>
        <c:lblOffset val="100"/>
        <c:noMultiLvlLbl val="0"/>
      </c:catAx>
      <c:valAx>
        <c:axId val="345140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512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Чёрный</c:v>
                </c:pt>
              </c:strCache>
            </c:strRef>
          </c:tx>
          <c:spPr>
            <a:solidFill>
              <a:srgbClr val="71BA8D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Какой сорт чая вы предпочитаете?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Зелёный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Какой сорт чая вы предпочитаете?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Красный</c:v>
                </c:pt>
              </c:strCache>
            </c:strRef>
          </c:tx>
          <c:spPr>
            <a:solidFill>
              <a:srgbClr val="002A13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Какой сорт чая вы предпочитаете?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26400"/>
        <c:axId val="43532288"/>
      </c:barChart>
      <c:catAx>
        <c:axId val="43526400"/>
        <c:scaling>
          <c:orientation val="minMax"/>
        </c:scaling>
        <c:delete val="0"/>
        <c:axPos val="b"/>
        <c:majorTickMark val="out"/>
        <c:minorTickMark val="none"/>
        <c:tickLblPos val="nextTo"/>
        <c:crossAx val="43532288"/>
        <c:crosses val="autoZero"/>
        <c:auto val="1"/>
        <c:lblAlgn val="ctr"/>
        <c:lblOffset val="100"/>
        <c:noMultiLvlLbl val="0"/>
      </c:catAx>
      <c:valAx>
        <c:axId val="43532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526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Давление до употребления</c:v>
                </c:pt>
              </c:strCache>
            </c:strRef>
          </c:tx>
          <c:spPr>
            <a:solidFill>
              <a:srgbClr val="71BA8D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Чёрный чай</c:v>
                </c:pt>
                <c:pt idx="1">
                  <c:v>Зелёный чай</c:v>
                </c:pt>
                <c:pt idx="2">
                  <c:v>Красный чай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111</c:v>
                </c:pt>
                <c:pt idx="1">
                  <c:v>111</c:v>
                </c:pt>
                <c:pt idx="2">
                  <c:v>111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Давление после употребления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Чёрный чай</c:v>
                </c:pt>
                <c:pt idx="1">
                  <c:v>Зелёный чай</c:v>
                </c:pt>
                <c:pt idx="2">
                  <c:v>Красный чай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120</c:v>
                </c:pt>
                <c:pt idx="1">
                  <c:v>115</c:v>
                </c:pt>
                <c:pt idx="2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40928"/>
        <c:axId val="43257856"/>
      </c:barChart>
      <c:catAx>
        <c:axId val="109340928"/>
        <c:scaling>
          <c:orientation val="minMax"/>
        </c:scaling>
        <c:delete val="0"/>
        <c:axPos val="b"/>
        <c:majorTickMark val="out"/>
        <c:minorTickMark val="none"/>
        <c:tickLblPos val="nextTo"/>
        <c:crossAx val="43257856"/>
        <c:crosses val="autoZero"/>
        <c:auto val="1"/>
        <c:lblAlgn val="ctr"/>
        <c:lblOffset val="100"/>
        <c:noMultiLvlLbl val="0"/>
      </c:catAx>
      <c:valAx>
        <c:axId val="4325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340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92E5B-32DA-42AD-AA94-E3D4D80E86DE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89025" y="685800"/>
            <a:ext cx="4679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95015-0C82-48A4-A265-2D474D0EA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8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89025" y="685800"/>
            <a:ext cx="46799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95015-0C82-48A4-A265-2D474D0EAA6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2" y="2130429"/>
            <a:ext cx="795726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3" y="3886200"/>
            <a:ext cx="655304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59EC-021F-494F-8C9A-5E4E48D4478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57A-2FAF-4063-BA2D-1E2A4096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59EC-021F-494F-8C9A-5E4E48D4478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57A-2FAF-4063-BA2D-1E2A4096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7079" y="274639"/>
            <a:ext cx="210633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4" y="274639"/>
            <a:ext cx="616298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59EC-021F-494F-8C9A-5E4E48D4478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57A-2FAF-4063-BA2D-1E2A4096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59EC-021F-494F-8C9A-5E4E48D4478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57A-2FAF-4063-BA2D-1E2A4096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4" y="4406904"/>
            <a:ext cx="795726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4" y="2906715"/>
            <a:ext cx="795726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59EC-021F-494F-8C9A-5E4E48D4478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57A-2FAF-4063-BA2D-1E2A4096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076" y="1600202"/>
            <a:ext cx="41346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8757" y="1600202"/>
            <a:ext cx="41346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59EC-021F-494F-8C9A-5E4E48D4478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57A-2FAF-4063-BA2D-1E2A4096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535113"/>
            <a:ext cx="41362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74" y="2174875"/>
            <a:ext cx="41362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09" y="1535113"/>
            <a:ext cx="41379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5509" y="2174875"/>
            <a:ext cx="41379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59EC-021F-494F-8C9A-5E4E48D4478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57A-2FAF-4063-BA2D-1E2A4096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59EC-021F-494F-8C9A-5E4E48D4478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57A-2FAF-4063-BA2D-1E2A4096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59EC-021F-494F-8C9A-5E4E48D4478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57A-2FAF-4063-BA2D-1E2A4096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8" y="273050"/>
            <a:ext cx="307986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0082" y="273051"/>
            <a:ext cx="52333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8" y="1435102"/>
            <a:ext cx="30798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59EC-021F-494F-8C9A-5E4E48D4478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57A-2FAF-4063-BA2D-1E2A4096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7" y="4800602"/>
            <a:ext cx="56168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7" y="612778"/>
            <a:ext cx="56168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7" y="5367340"/>
            <a:ext cx="56168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59EC-021F-494F-8C9A-5E4E48D4478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857A-2FAF-4063-BA2D-1E2A4096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5" y="274641"/>
            <a:ext cx="84253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5" y="1600202"/>
            <a:ext cx="842533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8075" y="6356351"/>
            <a:ext cx="2184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59EC-021F-494F-8C9A-5E4E48D4478B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98509" y="6356351"/>
            <a:ext cx="296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09067" y="6356351"/>
            <a:ext cx="2184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7857A-2FAF-4063-BA2D-1E2A4096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12" y="1556792"/>
            <a:ext cx="8256718" cy="201622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Кружка чая по утрам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8696" y="4653136"/>
            <a:ext cx="4320480" cy="14401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500" dirty="0" smtClean="0">
                <a:solidFill>
                  <a:schemeClr val="tx1"/>
                </a:solidFill>
              </a:rPr>
              <a:t>Работу выполнили ученицы 11 класса МКОУ СОШ № </a:t>
            </a:r>
            <a:r>
              <a:rPr lang="ru-RU" sz="2500" dirty="0" err="1" smtClean="0">
                <a:solidFill>
                  <a:schemeClr val="tx1"/>
                </a:solidFill>
              </a:rPr>
              <a:t>г.Омутнинска</a:t>
            </a:r>
            <a:r>
              <a:rPr lang="ru-RU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Шумайлова</a:t>
            </a:r>
            <a:r>
              <a:rPr lang="ru-RU" sz="2500" dirty="0">
                <a:solidFill>
                  <a:schemeClr val="tx1"/>
                </a:solidFill>
              </a:rPr>
              <a:t> Мария Владимировна, </a:t>
            </a:r>
            <a:r>
              <a:rPr lang="ru-RU" sz="2500" dirty="0" err="1">
                <a:solidFill>
                  <a:schemeClr val="tx1"/>
                </a:solidFill>
              </a:rPr>
              <a:t>Владыкина</a:t>
            </a:r>
            <a:r>
              <a:rPr lang="ru-RU" sz="2500" dirty="0">
                <a:solidFill>
                  <a:schemeClr val="tx1"/>
                </a:solidFill>
              </a:rPr>
              <a:t> Дария </a:t>
            </a:r>
            <a:r>
              <a:rPr lang="ru-RU" sz="2500" dirty="0" smtClean="0">
                <a:solidFill>
                  <a:schemeClr val="tx1"/>
                </a:solidFill>
              </a:rPr>
              <a:t>Валерьевна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endParaRPr lang="ru-RU" sz="25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ysClr val="windowText" lastClr="000000"/>
                </a:solidFill>
              </a:rPr>
              <a:t>Руководитель: Чупрун Марина Александровна</a:t>
            </a:r>
          </a:p>
          <a:p>
            <a:pPr algn="just"/>
            <a:endParaRPr lang="ru-RU" sz="2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</a:t>
            </a:r>
            <a:r>
              <a:rPr lang="ru-RU" b="1" dirty="0" smtClean="0"/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анкетирования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467236"/>
              </p:ext>
            </p:extLst>
          </p:nvPr>
        </p:nvGraphicFramePr>
        <p:xfrm>
          <a:off x="468313" y="1600201"/>
          <a:ext cx="3564359" cy="26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08928384"/>
              </p:ext>
            </p:extLst>
          </p:nvPr>
        </p:nvGraphicFramePr>
        <p:xfrm>
          <a:off x="4464720" y="1340768"/>
          <a:ext cx="396044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67476048"/>
              </p:ext>
            </p:extLst>
          </p:nvPr>
        </p:nvGraphicFramePr>
        <p:xfrm>
          <a:off x="432272" y="4005064"/>
          <a:ext cx="3600400" cy="272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32713014"/>
              </p:ext>
            </p:extLst>
          </p:nvPr>
        </p:nvGraphicFramePr>
        <p:xfrm>
          <a:off x="4464720" y="4437112"/>
          <a:ext cx="3792720" cy="221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1428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272" y="476672"/>
            <a:ext cx="8425339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Опыт на определение кофеина в чае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280" y="1700808"/>
            <a:ext cx="842533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Мы провели опыт на обнаружение кофеина в чёрном, зелёном и красном чае.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каркаде 2-зелёный 3-чёрный                   оксид магния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6" y="2662335"/>
            <a:ext cx="3816424" cy="214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42" y="2563355"/>
            <a:ext cx="4540946" cy="23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4" t="45581" r="12641"/>
          <a:stretch/>
        </p:blipFill>
        <p:spPr>
          <a:xfrm>
            <a:off x="396509" y="1916832"/>
            <a:ext cx="4547725" cy="3258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2272" y="476672"/>
            <a:ext cx="8425339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Опыт на определение кофеина в чае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16448" r="2769" b="6293"/>
          <a:stretch/>
        </p:blipFill>
        <p:spPr>
          <a:xfrm>
            <a:off x="5544840" y="1844824"/>
            <a:ext cx="3223492" cy="333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96568" y="574216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Испарение кофеина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248" y="1817440"/>
            <a:ext cx="88569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Кофеин из чёрного чая    Кофеин из зелёного чая        Кофеин из каркаде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t="21308" r="2602" b="13769"/>
          <a:stretch/>
        </p:blipFill>
        <p:spPr>
          <a:xfrm>
            <a:off x="432272" y="3356992"/>
            <a:ext cx="2304256" cy="2322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8" t="15701" r="15208" b="3178"/>
          <a:stretch/>
        </p:blipFill>
        <p:spPr>
          <a:xfrm>
            <a:off x="3384600" y="3429556"/>
            <a:ext cx="2411754" cy="2176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2741" r="19507" b="3801"/>
          <a:stretch/>
        </p:blipFill>
        <p:spPr>
          <a:xfrm>
            <a:off x="6696968" y="3429556"/>
            <a:ext cx="2304256" cy="2160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2272" y="476672"/>
            <a:ext cx="8425339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Опыт на определение кофеина в чае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Качественная реакция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272" y="1484784"/>
            <a:ext cx="8785379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 результате реакции с концентрированной азотной кислотой кофеин окислился и превратился в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амалиновую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кислоту оранжевого цвета.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2636912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Изменение давления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605001"/>
              </p:ext>
            </p:extLst>
          </p:nvPr>
        </p:nvGraphicFramePr>
        <p:xfrm>
          <a:off x="468313" y="1341438"/>
          <a:ext cx="8424862" cy="47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2846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Выводы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20" y="1196753"/>
            <a:ext cx="7344816" cy="48245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нашем проекте мы использовали 3 вида чая: чёрный, зелёный и каркаде. Мы изучили историю происхождения,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классификацию,способы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производства, состав пакетика, технологию изготовления и какими свойствами обладает этот напиток. Так же провели опыты на обнаружение кофеина в чае, качественную реакцию и узнали разницу в давлении до и после употребления напитка.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84" y="4293096"/>
            <a:ext cx="3672632" cy="229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089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Литература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288" y="1556792"/>
            <a:ext cx="8425339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Чай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//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Энциклопедический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словарь Брокгауза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Ефрона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86 т. (82 т. и 4 доп.). — СПб., 1890—1907.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Похлёбкин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Вильям Васильевич. Чай [его история, свойства и употребление]. — М.: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Центрполиграф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2004. — 121 с. — ISBN 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ISBN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5-9524-1886-4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978-5-9524-2877-5, 978-5-9524-1886-8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Тихомиров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Владимир Андреевич. Культура и производство чая на Цейлоне и в Китае. — 1892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Какудзо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Окакура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 Книга чая. — Минск: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Харвест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2002. — 96 с. — ISBN 985-13-0810-2.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Полибин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И. В. Чай. — Л.: Всесоюзный институт прикладной ботаники и новых культур, 1930.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272" y="476672"/>
            <a:ext cx="8424936" cy="1656184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6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</a:t>
            </a:r>
            <a:endParaRPr lang="ru-RU" sz="6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Актуальность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944" y="1484784"/>
            <a:ext cx="7445790" cy="3672408"/>
          </a:xfrm>
        </p:spPr>
        <p:txBody>
          <a:bodyPr lIns="36000" tIns="36000" rIns="36000" bIns="36000" anchor="ctr" anchorCtr="0">
            <a:normAutofit fontScale="85000" lnSpcReduction="1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роблема актуальна, так как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наше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время чай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стал неотъемлемой частью жизни для большинства людей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разных странах.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Трудно найти человека, который не любит чай. На прилавках магазина можно увидеть множество разных сортов чая. Люди покупают его и не задумываются, как  он может влиять на их организм. Способен ли он хорошо взбодрить или в некоторых случаях даже привести к гипертонии? Человек должен знать не только полезные свойства продукта, но и его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противопоказания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1203" y="5108819"/>
            <a:ext cx="2690285" cy="174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Цели и задачи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74" y="1600202"/>
            <a:ext cx="8605158" cy="485313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Цель нашего проекта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выяснить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какое количество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кофеина</a:t>
            </a:r>
          </a:p>
          <a:p>
            <a:pPr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содержится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разных видах чая, и как он влияет на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давление.</a:t>
            </a:r>
          </a:p>
          <a:p>
            <a:pPr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Гипотеза: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если в чае содержится кофеин, то давление человека</a:t>
            </a:r>
          </a:p>
          <a:p>
            <a:pPr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после его употребления изменится.</a:t>
            </a:r>
          </a:p>
          <a:p>
            <a:pPr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Задачи нашего проекта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1.Изучить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историю чая, его виды, способы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употребления</a:t>
            </a:r>
          </a:p>
          <a:p>
            <a:pPr marL="514350" indent="-514350"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Исследовать его влияние на давление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человека</a:t>
            </a:r>
          </a:p>
          <a:p>
            <a:pPr marL="514350" indent="-514350"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3.Провести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опыт на выявление кофеина в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чае</a:t>
            </a:r>
          </a:p>
          <a:p>
            <a:pPr marL="514350" indent="-514350"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Выявить где и для чего используется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чай</a:t>
            </a:r>
          </a:p>
          <a:p>
            <a:pPr marL="514350" indent="-514350"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5.Провести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анкетирование учеников МКОУ СОШ №6, а так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же</a:t>
            </a:r>
          </a:p>
          <a:p>
            <a:pPr marL="514350" indent="-51435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выяснить какие виды чая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они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предпочитают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985" y="476672"/>
            <a:ext cx="8412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Объект и предмет изучения</a:t>
            </a:r>
            <a:endParaRPr lang="ru-RU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04280" y="1556792"/>
            <a:ext cx="8425339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Объектом изучения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чай и ученики МКОУ СОШ №6.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Предмет изучения: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влияние чая на давление человека.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baltnews.lv/images/101468/86/10146886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4"/>
          <a:stretch/>
        </p:blipFill>
        <p:spPr bwMode="auto">
          <a:xfrm>
            <a:off x="1584400" y="3676695"/>
            <a:ext cx="6196968" cy="2657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kpravilino.com/wp-content/uploads/2015/04/Tonometr-1024x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24" y="2923223"/>
            <a:ext cx="2380544" cy="1699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1.1zoom.ru/b5050/662/354581-admin_2048x1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20" y="2923223"/>
            <a:ext cx="2009256" cy="1506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Методы исследования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7" name="Прямая со стрелкой 36"/>
          <p:cNvCxnSpPr>
            <a:stCxn id="65" idx="5"/>
            <a:endCxn id="52" idx="0"/>
          </p:cNvCxnSpPr>
          <p:nvPr/>
        </p:nvCxnSpPr>
        <p:spPr>
          <a:xfrm flipH="1">
            <a:off x="3385925" y="3109388"/>
            <a:ext cx="26207" cy="15496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60" idx="6"/>
            <a:endCxn id="46" idx="0"/>
          </p:cNvCxnSpPr>
          <p:nvPr/>
        </p:nvCxnSpPr>
        <p:spPr>
          <a:xfrm>
            <a:off x="8416472" y="2783087"/>
            <a:ext cx="68858" cy="10119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286190" y="1486943"/>
            <a:ext cx="8844061" cy="4972344"/>
            <a:chOff x="236405" y="1466285"/>
            <a:chExt cx="8844061" cy="4972344"/>
          </a:xfrm>
        </p:grpSpPr>
        <p:cxnSp>
          <p:nvCxnSpPr>
            <p:cNvPr id="32" name="Прямая со стрелкой 31"/>
            <p:cNvCxnSpPr>
              <a:stCxn id="65" idx="3"/>
              <a:endCxn id="43" idx="0"/>
            </p:cNvCxnSpPr>
            <p:nvPr/>
          </p:nvCxnSpPr>
          <p:spPr>
            <a:xfrm>
              <a:off x="1483087" y="3088730"/>
              <a:ext cx="11836" cy="162170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Группа 50"/>
            <p:cNvGrpSpPr/>
            <p:nvPr/>
          </p:nvGrpSpPr>
          <p:grpSpPr>
            <a:xfrm>
              <a:off x="1093880" y="1466285"/>
              <a:ext cx="7272807" cy="1757603"/>
              <a:chOff x="892098" y="1502272"/>
              <a:chExt cx="7508487" cy="1782712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5652120" y="2348880"/>
                <a:ext cx="2748465" cy="936104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Теоретические</a:t>
                </a:r>
                <a:endParaRPr lang="ru-RU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1" name="Группа 49"/>
              <p:cNvGrpSpPr/>
              <p:nvPr/>
            </p:nvGrpSpPr>
            <p:grpSpPr>
              <a:xfrm>
                <a:off x="892098" y="1502272"/>
                <a:ext cx="6134255" cy="1782712"/>
                <a:chOff x="892098" y="1502272"/>
                <a:chExt cx="6134255" cy="1782712"/>
              </a:xfrm>
            </p:grpSpPr>
            <p:sp>
              <p:nvSpPr>
                <p:cNvPr id="62" name="Овал 61"/>
                <p:cNvSpPr/>
                <p:nvPr/>
              </p:nvSpPr>
              <p:spPr>
                <a:xfrm>
                  <a:off x="3264189" y="1502272"/>
                  <a:ext cx="2376264" cy="864096"/>
                </a:xfrm>
                <a:prstGeom prst="ellipse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200" b="1" i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Методы</a:t>
                  </a:r>
                  <a:endParaRPr lang="ru-RU" sz="22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63" name="Прямая со стрелкой 62"/>
                <p:cNvCxnSpPr>
                  <a:stCxn id="62" idx="3"/>
                  <a:endCxn id="65" idx="0"/>
                </p:cNvCxnSpPr>
                <p:nvPr/>
              </p:nvCxnSpPr>
              <p:spPr>
                <a:xfrm flipH="1">
                  <a:off x="2263997" y="2239825"/>
                  <a:ext cx="1348189" cy="109056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 стрелкой 63"/>
                <p:cNvCxnSpPr>
                  <a:stCxn id="62" idx="5"/>
                  <a:endCxn id="60" idx="0"/>
                </p:cNvCxnSpPr>
                <p:nvPr/>
              </p:nvCxnSpPr>
              <p:spPr>
                <a:xfrm>
                  <a:off x="5292458" y="2239825"/>
                  <a:ext cx="1733895" cy="109056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Овал 64"/>
                <p:cNvSpPr/>
                <p:nvPr/>
              </p:nvSpPr>
              <p:spPr>
                <a:xfrm>
                  <a:off x="892098" y="2348880"/>
                  <a:ext cx="2743798" cy="936104"/>
                </a:xfrm>
                <a:prstGeom prst="ellipse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i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Эмпирические</a:t>
                  </a:r>
                  <a:endParaRPr lang="ru-RU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36" name="Прямая со стрелкой 35"/>
            <p:cNvCxnSpPr>
              <a:stCxn id="65" idx="2"/>
              <a:endCxn id="38" idx="0"/>
            </p:cNvCxnSpPr>
            <p:nvPr/>
          </p:nvCxnSpPr>
          <p:spPr>
            <a:xfrm flipH="1">
              <a:off x="881326" y="2762429"/>
              <a:ext cx="212554" cy="121068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236405" y="3973115"/>
              <a:ext cx="1289842" cy="56795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сравнение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733840" y="4710437"/>
              <a:ext cx="1522166" cy="63894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анкетирование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2534040" y="4638429"/>
              <a:ext cx="1604199" cy="63894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наблюдение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4" name="Прямая со стрелкой 53"/>
            <p:cNvCxnSpPr>
              <a:stCxn id="65" idx="6"/>
              <a:endCxn id="55" idx="0"/>
            </p:cNvCxnSpPr>
            <p:nvPr/>
          </p:nvCxnSpPr>
          <p:spPr>
            <a:xfrm>
              <a:off x="3751554" y="2762429"/>
              <a:ext cx="75479" cy="108391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3182112" y="3846341"/>
              <a:ext cx="1289842" cy="56795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эксперимент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038096" y="2318210"/>
              <a:ext cx="6042370" cy="4120419"/>
              <a:chOff x="3038096" y="2318210"/>
              <a:chExt cx="6042370" cy="4120419"/>
            </a:xfrm>
          </p:grpSpPr>
          <p:cxnSp>
            <p:nvCxnSpPr>
              <p:cNvPr id="34" name="Прямая со стрелкой 33"/>
              <p:cNvCxnSpPr>
                <a:stCxn id="60" idx="4"/>
                <a:endCxn id="56" idx="0"/>
              </p:cNvCxnSpPr>
              <p:nvPr/>
            </p:nvCxnSpPr>
            <p:spPr>
              <a:xfrm>
                <a:off x="7035590" y="3223888"/>
                <a:ext cx="66490" cy="15328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Овал 40"/>
              <p:cNvSpPr/>
              <p:nvPr/>
            </p:nvSpPr>
            <p:spPr>
              <a:xfrm>
                <a:off x="5054320" y="3846341"/>
                <a:ext cx="1325208" cy="567950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анализ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7790624" y="3774333"/>
                <a:ext cx="1289842" cy="567950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синтез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3" name="Прямая со стрелкой 52"/>
              <p:cNvCxnSpPr>
                <a:stCxn id="60" idx="2"/>
                <a:endCxn id="41" idx="0"/>
              </p:cNvCxnSpPr>
              <p:nvPr/>
            </p:nvCxnSpPr>
            <p:spPr>
              <a:xfrm>
                <a:off x="5704492" y="2762429"/>
                <a:ext cx="12432" cy="108391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Овал 55"/>
              <p:cNvSpPr/>
              <p:nvPr/>
            </p:nvSpPr>
            <p:spPr>
              <a:xfrm>
                <a:off x="6369728" y="4756688"/>
                <a:ext cx="1464703" cy="638944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вывод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3038096" y="5430517"/>
                <a:ext cx="3096344" cy="1008112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Математические</a:t>
                </a:r>
                <a:endParaRPr lang="ru-RU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9" name="Прямая со стрелкой 58"/>
              <p:cNvCxnSpPr>
                <a:stCxn id="62" idx="4"/>
                <a:endCxn id="58" idx="0"/>
              </p:cNvCxnSpPr>
              <p:nvPr/>
            </p:nvCxnSpPr>
            <p:spPr>
              <a:xfrm>
                <a:off x="4542354" y="2318210"/>
                <a:ext cx="43914" cy="3112307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272" y="260648"/>
            <a:ext cx="8425339" cy="1143000"/>
          </a:xfrm>
        </p:spPr>
        <p:txBody>
          <a:bodyPr/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История происхождения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280" y="1412776"/>
            <a:ext cx="8425339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	Родина чая – Юго-Западный Китай и примыкающие к нему районы Верхней Бирмы и Северного Вьетнама. О том, как был обнаружен дикорастущий чай, рассказывают легенды Китая, Индии, Японии.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В Россию чай был впервые завезён в 1638 году для царя Михаила Фёдоровича Романова.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7" y="3824395"/>
            <a:ext cx="3600400" cy="252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gurman-bel.ru/assets/uploads/2015/12/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76" y="3920050"/>
            <a:ext cx="3528392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Классификация чая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66" name="Группа 265"/>
          <p:cNvGrpSpPr/>
          <p:nvPr/>
        </p:nvGrpSpPr>
        <p:grpSpPr>
          <a:xfrm>
            <a:off x="0" y="1556792"/>
            <a:ext cx="9361488" cy="4896544"/>
            <a:chOff x="0" y="1772816"/>
            <a:chExt cx="9570986" cy="4888430"/>
          </a:xfrm>
        </p:grpSpPr>
        <p:grpSp>
          <p:nvGrpSpPr>
            <p:cNvPr id="262" name="Группа 261"/>
            <p:cNvGrpSpPr/>
            <p:nvPr/>
          </p:nvGrpSpPr>
          <p:grpSpPr>
            <a:xfrm>
              <a:off x="504280" y="1772816"/>
              <a:ext cx="8275921" cy="2592288"/>
              <a:chOff x="504280" y="1772816"/>
              <a:chExt cx="8275921" cy="2592288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504280" y="2996952"/>
                <a:ext cx="1795201" cy="876266"/>
              </a:xfrm>
              <a:prstGeom prst="ellipse">
                <a:avLst/>
              </a:prstGeom>
              <a:blipFill dpi="0" rotWithShape="1">
                <a:blip r:embed="rId2" cstate="print">
                  <a:alphaModFix amt="75000"/>
                </a:blip>
                <a:srcRect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По типу растения</a:t>
                </a:r>
                <a:endParaRPr lang="ru-RU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3672632" y="3501008"/>
                <a:ext cx="1728192" cy="864096"/>
              </a:xfrm>
              <a:prstGeom prst="ellipse">
                <a:avLst/>
              </a:prstGeom>
              <a:blipFill>
                <a:blip r:embed="rId2" cstate="print">
                  <a:alphaModFix amt="75000"/>
                </a:blip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По происхождению</a:t>
                </a:r>
                <a:endParaRPr lang="ru-RU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3744640" y="1772816"/>
                <a:ext cx="1651185" cy="876266"/>
              </a:xfrm>
              <a:prstGeom prst="ellipse">
                <a:avLst/>
              </a:prstGeom>
              <a:blipFill dpi="0" rotWithShape="1">
                <a:blip r:embed="rId2" cstate="print">
                  <a:alphaModFix amt="70000"/>
                </a:blip>
                <a:srcRect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Ч</a:t>
                </a:r>
                <a:r>
                  <a:rPr lang="ru-RU" sz="2200" b="1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ай</a:t>
                </a:r>
                <a:endParaRPr lang="ru-RU" sz="2200" b="1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7057008" y="2924944"/>
                <a:ext cx="1723193" cy="876266"/>
              </a:xfrm>
              <a:prstGeom prst="ellipse">
                <a:avLst/>
              </a:prstGeom>
              <a:blipFill>
                <a:blip r:embed="rId2" cstate="print">
                  <a:alphaModFix amt="75000"/>
                </a:blip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По сорту </a:t>
                </a:r>
                <a:endParaRPr lang="ru-RU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8" name="Прямая со стрелкой 7"/>
              <p:cNvCxnSpPr>
                <a:stCxn id="6" idx="5"/>
                <a:endCxn id="7" idx="0"/>
              </p:cNvCxnSpPr>
              <p:nvPr/>
            </p:nvCxnSpPr>
            <p:spPr>
              <a:xfrm>
                <a:off x="5154014" y="2520756"/>
                <a:ext cx="2764591" cy="4041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>
                <a:stCxn id="6" idx="4"/>
                <a:endCxn id="5" idx="0"/>
              </p:cNvCxnSpPr>
              <p:nvPr/>
            </p:nvCxnSpPr>
            <p:spPr>
              <a:xfrm flipH="1">
                <a:off x="4536728" y="2649082"/>
                <a:ext cx="33505" cy="85192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>
                <a:stCxn id="6" idx="3"/>
                <a:endCxn id="4" idx="0"/>
              </p:cNvCxnSpPr>
              <p:nvPr/>
            </p:nvCxnSpPr>
            <p:spPr>
              <a:xfrm flipH="1">
                <a:off x="1401881" y="2520756"/>
                <a:ext cx="2584570" cy="47619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Группа 264"/>
            <p:cNvGrpSpPr/>
            <p:nvPr/>
          </p:nvGrpSpPr>
          <p:grpSpPr>
            <a:xfrm>
              <a:off x="0" y="3744893"/>
              <a:ext cx="6405121" cy="2916353"/>
              <a:chOff x="0" y="3744893"/>
              <a:chExt cx="6405121" cy="2916353"/>
            </a:xfrm>
          </p:grpSpPr>
          <p:cxnSp>
            <p:nvCxnSpPr>
              <p:cNvPr id="9" name="Прямая со стрелкой 8"/>
              <p:cNvCxnSpPr>
                <a:stCxn id="4" idx="3"/>
                <a:endCxn id="57" idx="1"/>
              </p:cNvCxnSpPr>
              <p:nvPr/>
            </p:nvCxnSpPr>
            <p:spPr>
              <a:xfrm flipH="1">
                <a:off x="204879" y="3744893"/>
                <a:ext cx="562303" cy="114627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>
                <a:stCxn id="4" idx="4"/>
                <a:endCxn id="61" idx="0"/>
              </p:cNvCxnSpPr>
              <p:nvPr/>
            </p:nvCxnSpPr>
            <p:spPr>
              <a:xfrm>
                <a:off x="1401881" y="3873218"/>
                <a:ext cx="35352" cy="214807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 стрелкой 51"/>
              <p:cNvCxnSpPr>
                <a:stCxn id="4" idx="5"/>
                <a:endCxn id="59" idx="7"/>
              </p:cNvCxnSpPr>
              <p:nvPr/>
            </p:nvCxnSpPr>
            <p:spPr>
              <a:xfrm>
                <a:off x="2036579" y="3744893"/>
                <a:ext cx="824302" cy="114627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Овал 56"/>
              <p:cNvSpPr/>
              <p:nvPr/>
            </p:nvSpPr>
            <p:spPr>
              <a:xfrm>
                <a:off x="0" y="4797152"/>
                <a:ext cx="1398999" cy="641986"/>
              </a:xfrm>
              <a:prstGeom prst="ellipse">
                <a:avLst/>
              </a:prstGeom>
              <a:blipFill>
                <a:blip r:embed="rId2" cstate="print">
                  <a:alphaModFix amt="75000"/>
                </a:blip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Китайский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1512393" y="4797152"/>
                <a:ext cx="1579853" cy="641986"/>
              </a:xfrm>
              <a:prstGeom prst="ellipse">
                <a:avLst/>
              </a:prstGeom>
              <a:blipFill>
                <a:blip r:embed="rId2" cstate="print">
                  <a:alphaModFix amt="75000"/>
                </a:blip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Камбоджийский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92312" y="6021288"/>
                <a:ext cx="1289842" cy="567950"/>
              </a:xfrm>
              <a:prstGeom prst="ellipse">
                <a:avLst/>
              </a:prstGeom>
              <a:blipFill>
                <a:blip r:embed="rId2" cstate="print">
                  <a:alphaModFix amt="75000"/>
                </a:blip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Ассамский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64" name="Группа 263"/>
              <p:cNvGrpSpPr/>
              <p:nvPr/>
            </p:nvGrpSpPr>
            <p:grpSpPr>
              <a:xfrm>
                <a:off x="2952552" y="3933056"/>
                <a:ext cx="3452569" cy="2728190"/>
                <a:chOff x="2952552" y="3933056"/>
                <a:chExt cx="3452569" cy="2728190"/>
              </a:xfrm>
            </p:grpSpPr>
            <p:cxnSp>
              <p:nvCxnSpPr>
                <p:cNvPr id="79" name="Прямая со стрелкой 78"/>
                <p:cNvCxnSpPr>
                  <a:stCxn id="5" idx="5"/>
                  <a:endCxn id="75" idx="7"/>
                </p:cNvCxnSpPr>
                <p:nvPr/>
              </p:nvCxnSpPr>
              <p:spPr>
                <a:xfrm>
                  <a:off x="5147736" y="4238560"/>
                  <a:ext cx="777973" cy="121783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 стрелкой 52"/>
                <p:cNvCxnSpPr>
                  <a:stCxn id="5" idx="2"/>
                  <a:endCxn id="78" idx="1"/>
                </p:cNvCxnSpPr>
                <p:nvPr/>
              </p:nvCxnSpPr>
              <p:spPr>
                <a:xfrm flipH="1">
                  <a:off x="3141445" y="3933056"/>
                  <a:ext cx="531187" cy="443214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 стрелкой 53"/>
                <p:cNvCxnSpPr>
                  <a:stCxn id="5" idx="3"/>
                  <a:endCxn id="76" idx="1"/>
                </p:cNvCxnSpPr>
                <p:nvPr/>
              </p:nvCxnSpPr>
              <p:spPr>
                <a:xfrm flipH="1">
                  <a:off x="3429477" y="4238560"/>
                  <a:ext cx="496243" cy="121783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 стрелкой 54"/>
                <p:cNvCxnSpPr>
                  <a:stCxn id="5" idx="4"/>
                  <a:endCxn id="77" idx="0"/>
                </p:cNvCxnSpPr>
                <p:nvPr/>
              </p:nvCxnSpPr>
              <p:spPr>
                <a:xfrm>
                  <a:off x="4536728" y="4365104"/>
                  <a:ext cx="68857" cy="1728192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Овал 55"/>
                <p:cNvSpPr/>
                <p:nvPr/>
              </p:nvSpPr>
              <p:spPr>
                <a:xfrm>
                  <a:off x="5040784" y="4293096"/>
                  <a:ext cx="1364337" cy="642822"/>
                </a:xfrm>
                <a:prstGeom prst="ellipse">
                  <a:avLst/>
                </a:prstGeom>
                <a:blipFill>
                  <a:blip r:embed="rId2" cstate="print">
                    <a:alphaModFix amt="75000"/>
                  </a:blip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Африканский</a:t>
                  </a:r>
                  <a:endParaRPr lang="ru-RU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Овал 74"/>
                <p:cNvSpPr/>
                <p:nvPr/>
              </p:nvSpPr>
              <p:spPr>
                <a:xfrm>
                  <a:off x="4824760" y="5373216"/>
                  <a:ext cx="1289842" cy="567950"/>
                </a:xfrm>
                <a:prstGeom prst="ellipse">
                  <a:avLst/>
                </a:prstGeom>
                <a:blipFill>
                  <a:blip r:embed="rId2" cstate="print">
                    <a:alphaModFix amt="75000"/>
                  </a:blip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Японский</a:t>
                  </a:r>
                  <a:endParaRPr lang="ru-RU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Овал 75"/>
                <p:cNvSpPr/>
                <p:nvPr/>
              </p:nvSpPr>
              <p:spPr>
                <a:xfrm>
                  <a:off x="3240584" y="5373216"/>
                  <a:ext cx="1289842" cy="567950"/>
                </a:xfrm>
                <a:prstGeom prst="ellipse">
                  <a:avLst/>
                </a:prstGeom>
                <a:blipFill>
                  <a:blip r:embed="rId2" cstate="print">
                    <a:alphaModFix amt="75000"/>
                  </a:blip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Цейлонский</a:t>
                  </a:r>
                  <a:endParaRPr lang="ru-RU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" name="Овал 76"/>
                <p:cNvSpPr/>
                <p:nvPr/>
              </p:nvSpPr>
              <p:spPr>
                <a:xfrm>
                  <a:off x="3960664" y="6093296"/>
                  <a:ext cx="1289842" cy="567950"/>
                </a:xfrm>
                <a:prstGeom prst="ellipse">
                  <a:avLst/>
                </a:prstGeom>
                <a:blipFill>
                  <a:blip r:embed="rId2" cstate="print">
                    <a:alphaModFix amt="75000"/>
                  </a:blip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Индийский</a:t>
                  </a:r>
                  <a:endParaRPr lang="ru-RU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Овал 77"/>
                <p:cNvSpPr/>
                <p:nvPr/>
              </p:nvSpPr>
              <p:spPr>
                <a:xfrm>
                  <a:off x="2952552" y="4293096"/>
                  <a:ext cx="1289842" cy="567950"/>
                </a:xfrm>
                <a:prstGeom prst="ellipse">
                  <a:avLst/>
                </a:prstGeom>
                <a:blipFill>
                  <a:blip r:embed="rId2" cstate="print">
                    <a:alphaModFix amt="75000"/>
                  </a:blip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К</a:t>
                  </a:r>
                  <a:r>
                    <a:rPr lang="ru-RU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итайский</a:t>
                  </a:r>
                  <a:endParaRPr lang="ru-RU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80" name="Прямая со стрелкой 79"/>
                <p:cNvCxnSpPr>
                  <a:stCxn id="5" idx="6"/>
                  <a:endCxn id="56" idx="7"/>
                </p:cNvCxnSpPr>
                <p:nvPr/>
              </p:nvCxnSpPr>
              <p:spPr>
                <a:xfrm>
                  <a:off x="5400825" y="3933057"/>
                  <a:ext cx="804493" cy="45417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3" name="Группа 262"/>
            <p:cNvGrpSpPr/>
            <p:nvPr/>
          </p:nvGrpSpPr>
          <p:grpSpPr>
            <a:xfrm>
              <a:off x="6264920" y="3363077"/>
              <a:ext cx="3306066" cy="3298169"/>
              <a:chOff x="6264920" y="3363077"/>
              <a:chExt cx="3306066" cy="3298169"/>
            </a:xfrm>
          </p:grpSpPr>
          <p:cxnSp>
            <p:nvCxnSpPr>
              <p:cNvPr id="112" name="Прямая со стрелкой 111"/>
              <p:cNvCxnSpPr>
                <a:stCxn id="7" idx="4"/>
                <a:endCxn id="117" idx="0"/>
              </p:cNvCxnSpPr>
              <p:nvPr/>
            </p:nvCxnSpPr>
            <p:spPr>
              <a:xfrm>
                <a:off x="7918605" y="3801210"/>
                <a:ext cx="171196" cy="229208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 стрелкой 80"/>
              <p:cNvCxnSpPr>
                <a:stCxn id="7" idx="3"/>
                <a:endCxn id="118" idx="1"/>
              </p:cNvCxnSpPr>
              <p:nvPr/>
            </p:nvCxnSpPr>
            <p:spPr>
              <a:xfrm flipH="1">
                <a:off x="6813853" y="3672884"/>
                <a:ext cx="495511" cy="149547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Овал 57"/>
              <p:cNvSpPr/>
              <p:nvPr/>
            </p:nvSpPr>
            <p:spPr>
              <a:xfrm>
                <a:off x="8071646" y="5085184"/>
                <a:ext cx="1289842" cy="567950"/>
              </a:xfrm>
              <a:prstGeom prst="ellipse">
                <a:avLst/>
              </a:prstGeom>
              <a:blipFill>
                <a:blip r:embed="rId2" cstate="print">
                  <a:alphaModFix amt="75000"/>
                </a:blip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Белый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6264920" y="3933056"/>
                <a:ext cx="1289842" cy="567950"/>
              </a:xfrm>
              <a:prstGeom prst="ellipse">
                <a:avLst/>
              </a:prstGeom>
              <a:blipFill>
                <a:blip r:embed="rId2" cstate="print">
                  <a:alphaModFix amt="75000"/>
                </a:blip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Красный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0" name="Прямая со стрелкой 109"/>
              <p:cNvCxnSpPr>
                <a:stCxn id="7" idx="6"/>
                <a:endCxn id="116" idx="7"/>
              </p:cNvCxnSpPr>
              <p:nvPr/>
            </p:nvCxnSpPr>
            <p:spPr>
              <a:xfrm>
                <a:off x="8780201" y="3363077"/>
                <a:ext cx="601892" cy="72516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 стрелкой 110"/>
              <p:cNvCxnSpPr>
                <a:stCxn id="7" idx="5"/>
                <a:endCxn id="58" idx="7"/>
              </p:cNvCxnSpPr>
              <p:nvPr/>
            </p:nvCxnSpPr>
            <p:spPr>
              <a:xfrm>
                <a:off x="8527845" y="3672884"/>
                <a:ext cx="644750" cy="149547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 стрелкой 112"/>
              <p:cNvCxnSpPr>
                <a:stCxn id="7" idx="2"/>
                <a:endCxn id="60" idx="1"/>
              </p:cNvCxnSpPr>
              <p:nvPr/>
            </p:nvCxnSpPr>
            <p:spPr>
              <a:xfrm flipH="1">
                <a:off x="6453813" y="3363077"/>
                <a:ext cx="603195" cy="65315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Овал 115"/>
              <p:cNvSpPr/>
              <p:nvPr/>
            </p:nvSpPr>
            <p:spPr>
              <a:xfrm>
                <a:off x="8281144" y="4005064"/>
                <a:ext cx="1289842" cy="567950"/>
              </a:xfrm>
              <a:prstGeom prst="ellipse">
                <a:avLst/>
              </a:prstGeom>
              <a:blipFill>
                <a:blip r:embed="rId2" cstate="print">
                  <a:alphaModFix amt="75000"/>
                </a:blip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Жёлтый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7345040" y="6093296"/>
                <a:ext cx="1489523" cy="567950"/>
              </a:xfrm>
              <a:prstGeom prst="ellipse">
                <a:avLst/>
              </a:prstGeom>
              <a:blipFill>
                <a:blip r:embed="rId2" cstate="print">
                  <a:alphaModFix amt="75000"/>
                </a:blip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Чёрный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6624960" y="5085184"/>
                <a:ext cx="1289842" cy="567950"/>
              </a:xfrm>
              <a:prstGeom prst="ellipse">
                <a:avLst/>
              </a:prstGeom>
              <a:blipFill>
                <a:blip r:embed="rId2" cstate="print">
                  <a:alphaModFix amt="75000"/>
                </a:blip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Зелёный</a:t>
                </a:r>
                <a:endPara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280" y="404664"/>
            <a:ext cx="8425339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 изготовления чайных листьев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280" y="1844824"/>
            <a:ext cx="842533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Этапы изготовления: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Сбор;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Транспортировка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900" dirty="0">
                <a:latin typeface="Arial" pitchFamily="34" charset="0"/>
                <a:cs typeface="Arial" pitchFamily="34" charset="0"/>
              </a:rPr>
              <a:t>Завяливание;</a:t>
            </a:r>
          </a:p>
          <a:p>
            <a:r>
              <a:rPr lang="ru-RU" sz="2900" dirty="0">
                <a:latin typeface="Arial" pitchFamily="34" charset="0"/>
                <a:cs typeface="Arial" pitchFamily="34" charset="0"/>
              </a:rPr>
              <a:t>Скручивание листьев;</a:t>
            </a:r>
          </a:p>
          <a:p>
            <a:r>
              <a:rPr lang="ru-RU" sz="2900" dirty="0">
                <a:latin typeface="Arial" pitchFamily="34" charset="0"/>
                <a:cs typeface="Arial" pitchFamily="34" charset="0"/>
              </a:rPr>
              <a:t>Ферментация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биохимический процесс, при котором органические вещества, преимущественно углеводы, разлагаются под действием ферментов с выделением химической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энергии);</a:t>
            </a:r>
            <a:endParaRPr lang="ru-RU" sz="2900" dirty="0">
              <a:latin typeface="Arial" pitchFamily="34" charset="0"/>
              <a:cs typeface="Arial" pitchFamily="34" charset="0"/>
            </a:endParaRPr>
          </a:p>
          <a:p>
            <a:r>
              <a:rPr lang="ru-RU" sz="2900" dirty="0">
                <a:latin typeface="Arial" pitchFamily="34" charset="0"/>
                <a:cs typeface="Arial" pitchFamily="34" charset="0"/>
              </a:rPr>
              <a:t>Сушка.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896768" y="1772816"/>
            <a:ext cx="337482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Состав пакетика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i-t-u.ru/assets/images/Nilon%20r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16" y="4164801"/>
            <a:ext cx="40326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60264" y="1340768"/>
            <a:ext cx="8784976" cy="30963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Закрытый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пакетик из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фильтровальной бумаги. Он,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правило, </a:t>
            </a: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закрывается металлической скобкой. Иногда встречаются пакетики, </a:t>
            </a:r>
          </a:p>
          <a:p>
            <a:pPr algn="just"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закрытые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термоспособом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. Большинство чайных пакетиков имеют нитку.</a:t>
            </a:r>
          </a:p>
          <a:p>
            <a:pPr algn="just">
              <a:buNone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Наиболее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часто встречается следующий состав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фильтра бумаги</a:t>
            </a:r>
          </a:p>
          <a:p>
            <a:pPr algn="just"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чайных пакетиков: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натуральное древесное волокно (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65-75%),</a:t>
            </a:r>
          </a:p>
          <a:p>
            <a:pPr algn="just">
              <a:buNone/>
            </a:pP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термопластиковое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волокно (15-23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%),волокно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акаби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 (10 %). </a:t>
            </a:r>
          </a:p>
        </p:txBody>
      </p:sp>
      <p:pic>
        <p:nvPicPr>
          <p:cNvPr id="1026" name="Picture 2" descr="https://56orb.ru/attachments/89d1788a705dfda8f4442a9415f4685af0ca7ef0/store/fill/1200/630/59c593d662331b5a45dfb2cfee738b04926fba71975aa263fe52c8512862/paketiki_dlya_cha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8" y="4221088"/>
            <a:ext cx="4279332" cy="22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703</TotalTime>
  <Words>232</Words>
  <Application>Microsoft Office PowerPoint</Application>
  <PresentationFormat>Произвольный</PresentationFormat>
  <Paragraphs>95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Кружка чая по утрам</vt:lpstr>
      <vt:lpstr>Актуальность</vt:lpstr>
      <vt:lpstr>Цели и задачи</vt:lpstr>
      <vt:lpstr>Презентация PowerPoint</vt:lpstr>
      <vt:lpstr>Методы исследования</vt:lpstr>
      <vt:lpstr>История происхождения</vt:lpstr>
      <vt:lpstr>Классификация чая</vt:lpstr>
      <vt:lpstr>Технология изготовления чайных листьев</vt:lpstr>
      <vt:lpstr>  Состав пакетика  </vt:lpstr>
      <vt:lpstr>Результаты анкетирования</vt:lpstr>
      <vt:lpstr>Опыт на определение кофеина в чае</vt:lpstr>
      <vt:lpstr>Опыт на определение кофеина в чае</vt:lpstr>
      <vt:lpstr>Опыт на определение кофеина в чае</vt:lpstr>
      <vt:lpstr>Качественная реакция</vt:lpstr>
      <vt:lpstr>Изменение давления</vt:lpstr>
      <vt:lpstr>Выводы</vt:lpstr>
      <vt:lpstr>Литература</vt:lpstr>
      <vt:lpstr>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влияния чая на давление человека</dc:title>
  <dc:creator>Мария Шумайлова</dc:creator>
  <cp:lastModifiedBy>User</cp:lastModifiedBy>
  <cp:revision>58</cp:revision>
  <dcterms:created xsi:type="dcterms:W3CDTF">2017-04-02T15:44:43Z</dcterms:created>
  <dcterms:modified xsi:type="dcterms:W3CDTF">2018-03-29T10:10:26Z</dcterms:modified>
</cp:coreProperties>
</file>