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4" r:id="rId3"/>
    <p:sldId id="272" r:id="rId4"/>
    <p:sldId id="257" r:id="rId5"/>
    <p:sldId id="258" r:id="rId6"/>
    <p:sldId id="259" r:id="rId7"/>
    <p:sldId id="260" r:id="rId8"/>
    <p:sldId id="261" r:id="rId9"/>
    <p:sldId id="263" r:id="rId10"/>
    <p:sldId id="265" r:id="rId11"/>
    <p:sldId id="266" r:id="rId12"/>
    <p:sldId id="269" r:id="rId13"/>
    <p:sldId id="267" r:id="rId14"/>
    <p:sldId id="270" r:id="rId15"/>
    <p:sldId id="271" r:id="rId16"/>
    <p:sldId id="268"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97D133-3C46-4E1C-9F87-F879F323A463}" type="datetimeFigureOut">
              <a:rPr lang="ru-RU" smtClean="0"/>
              <a:t>26.03.2018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64CBC1-486F-459E-A893-624E014CA686}"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DA140A57-6B62-4E73-81E1-8C84BEBBB362}" type="datetimeFigureOut">
              <a:rPr lang="ru-RU" smtClean="0"/>
              <a:pPr/>
              <a:t>26.03.2018</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34DC2F7-6D0E-4845-9A1D-062FFEEE238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DA140A57-6B62-4E73-81E1-8C84BEBBB362}" type="datetimeFigureOut">
              <a:rPr lang="ru-RU" smtClean="0"/>
              <a:pPr/>
              <a:t>26.03.2018</a:t>
            </a:fld>
            <a:endParaRPr lang="ru-RU"/>
          </a:p>
        </p:txBody>
      </p:sp>
      <p:sp>
        <p:nvSpPr>
          <p:cNvPr id="27" name="Номер слайда 26"/>
          <p:cNvSpPr>
            <a:spLocks noGrp="1"/>
          </p:cNvSpPr>
          <p:nvPr>
            <p:ph type="sldNum" sz="quarter" idx="11"/>
          </p:nvPr>
        </p:nvSpPr>
        <p:spPr/>
        <p:txBody>
          <a:bodyPr rtlCol="0"/>
          <a:lstStyle/>
          <a:p>
            <a:fld id="{434DC2F7-6D0E-4845-9A1D-062FFEEE238B}"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DA140A57-6B62-4E73-81E1-8C84BEBBB362}" type="datetimeFigureOut">
              <a:rPr lang="ru-RU" smtClean="0"/>
              <a:pPr/>
              <a:t>26.03.2018</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434DC2F7-6D0E-4845-9A1D-062FFEEE238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A140A57-6B62-4E73-81E1-8C84BEBBB362}" type="datetimeFigureOut">
              <a:rPr lang="ru-RU" smtClean="0"/>
              <a:pPr/>
              <a:t>26.03.2018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4DC2F7-6D0E-4845-9A1D-062FFEEE238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A140A57-6B62-4E73-81E1-8C84BEBBB362}" type="datetimeFigureOut">
              <a:rPr lang="ru-RU" smtClean="0"/>
              <a:pPr/>
              <a:t>26.03.2018</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34DC2F7-6D0E-4845-9A1D-062FFEEE238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_________Microsoft_Office_Word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p:txBody>
          <a:bodyPr>
            <a:noAutofit/>
          </a:bodyPr>
          <a:lstStyle/>
          <a:p>
            <a:r>
              <a:rPr lang="ru-RU" dirty="0" smtClean="0"/>
              <a:t>Развитие вычислительных навыков при подготовке к ВПР в 5-6 классах</a:t>
            </a:r>
            <a:endParaRPr lang="ru-RU" dirty="0"/>
          </a:p>
        </p:txBody>
      </p:sp>
      <p:sp>
        <p:nvSpPr>
          <p:cNvPr id="7" name="Подзаголовок 6"/>
          <p:cNvSpPr>
            <a:spLocks noGrp="1"/>
          </p:cNvSpPr>
          <p:nvPr>
            <p:ph type="subTitle" idx="1"/>
          </p:nvPr>
        </p:nvSpPr>
        <p:spPr/>
        <p:txBody>
          <a:bodyPr/>
          <a:lstStyle/>
          <a:p>
            <a:r>
              <a:rPr lang="ru-RU" dirty="0" smtClean="0">
                <a:solidFill>
                  <a:schemeClr val="tx1">
                    <a:lumMod val="95000"/>
                    <a:lumOff val="5000"/>
                  </a:schemeClr>
                </a:solidFill>
              </a:rPr>
              <a:t>Составила учитель математики </a:t>
            </a:r>
            <a:r>
              <a:rPr lang="ru-RU" dirty="0" err="1" smtClean="0">
                <a:solidFill>
                  <a:schemeClr val="tx1">
                    <a:lumMod val="95000"/>
                    <a:lumOff val="5000"/>
                  </a:schemeClr>
                </a:solidFill>
              </a:rPr>
              <a:t>Русанова</a:t>
            </a:r>
            <a:r>
              <a:rPr lang="ru-RU" dirty="0" smtClean="0">
                <a:solidFill>
                  <a:schemeClr val="tx1">
                    <a:lumMod val="95000"/>
                    <a:lumOff val="5000"/>
                  </a:schemeClr>
                </a:solidFill>
              </a:rPr>
              <a:t> А.Н.</a:t>
            </a:r>
          </a:p>
          <a:p>
            <a:r>
              <a:rPr lang="ru-RU" dirty="0" smtClean="0">
                <a:solidFill>
                  <a:schemeClr val="tx1">
                    <a:lumMod val="95000"/>
                    <a:lumOff val="5000"/>
                  </a:schemeClr>
                </a:solidFill>
              </a:rPr>
              <a:t>МБОУ «Ильинская СОШ</a:t>
            </a:r>
            <a:r>
              <a:rPr lang="ru-RU" dirty="0" smtClean="0">
                <a:solidFill>
                  <a:schemeClr val="tx1">
                    <a:lumMod val="95000"/>
                    <a:lumOff val="5000"/>
                  </a:schemeClr>
                </a:solidFill>
              </a:rPr>
              <a:t>»</a:t>
            </a:r>
          </a:p>
          <a:p>
            <a:r>
              <a:rPr lang="ru-RU" dirty="0" smtClean="0">
                <a:solidFill>
                  <a:schemeClr val="tx1">
                    <a:lumMod val="95000"/>
                    <a:lumOff val="5000"/>
                  </a:schemeClr>
                </a:solidFill>
              </a:rPr>
              <a:t>21.02.2018 г.</a:t>
            </a:r>
            <a:endParaRPr lang="ru-RU"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Приёмы упрощённых вычислений</a:t>
            </a:r>
            <a:endParaRPr lang="ru-RU" dirty="0"/>
          </a:p>
        </p:txBody>
      </p:sp>
      <p:sp>
        <p:nvSpPr>
          <p:cNvPr id="3" name="Содержимое 2"/>
          <p:cNvSpPr>
            <a:spLocks noGrp="1"/>
          </p:cNvSpPr>
          <p:nvPr>
            <p:ph idx="1"/>
          </p:nvPr>
        </p:nvSpPr>
        <p:spPr/>
        <p:txBody>
          <a:bodyPr/>
          <a:lstStyle/>
          <a:p>
            <a:pPr marL="624078" indent="-514350">
              <a:buNone/>
            </a:pPr>
            <a:r>
              <a:rPr lang="ru-RU" dirty="0" smtClean="0"/>
              <a:t>Вычитание натуральных чисел:</a:t>
            </a:r>
          </a:p>
          <a:p>
            <a:pPr marL="624078" indent="-514350">
              <a:buNone/>
            </a:pPr>
            <a:r>
              <a:rPr lang="ru-RU" dirty="0" smtClean="0">
                <a:latin typeface="Arial Narrow" pitchFamily="34" charset="0"/>
              </a:rPr>
              <a:t>1) Вычитание путём округления уменьшаемого, или вычитаемого, или одновременно обоих ;</a:t>
            </a:r>
          </a:p>
          <a:p>
            <a:pPr marL="624078" indent="-514350">
              <a:buNone/>
            </a:pPr>
            <a:r>
              <a:rPr lang="ru-RU" dirty="0" smtClean="0">
                <a:latin typeface="Arial Narrow" pitchFamily="34" charset="0"/>
              </a:rPr>
              <a:t>713 – 65 = (700 – 65) +13 = 648.</a:t>
            </a:r>
          </a:p>
          <a:p>
            <a:pPr marL="624078" indent="-514350">
              <a:buNone/>
            </a:pPr>
            <a:r>
              <a:rPr lang="ru-RU" dirty="0" smtClean="0">
                <a:latin typeface="Arial Narrow" pitchFamily="34" charset="0"/>
              </a:rPr>
              <a:t>2) Вычитание путём уравнивания числа единиц, последних разрядов уменьшаемого;</a:t>
            </a:r>
          </a:p>
          <a:p>
            <a:pPr marL="624078" indent="-514350">
              <a:buNone/>
            </a:pPr>
            <a:r>
              <a:rPr lang="ru-RU" dirty="0" smtClean="0">
                <a:latin typeface="Arial Narrow" pitchFamily="34" charset="0"/>
              </a:rPr>
              <a:t>67 – 48 = (68 – 48)-1 = 20 -1=19.</a:t>
            </a:r>
          </a:p>
          <a:p>
            <a:pPr marL="624078" indent="-514350">
              <a:buNone/>
            </a:pPr>
            <a:endParaRPr lang="ru-RU" dirty="0"/>
          </a:p>
        </p:txBody>
      </p:sp>
      <p:sp>
        <p:nvSpPr>
          <p:cNvPr id="4" name="Нижний колонтитул 3"/>
          <p:cNvSpPr>
            <a:spLocks noGrp="1"/>
          </p:cNvSpPr>
          <p:nvPr>
            <p:ph type="ftr" sz="quarter" idx="11"/>
          </p:nvPr>
        </p:nvSpPr>
        <p:spPr>
          <a:xfrm>
            <a:off x="7236296" y="6021288"/>
            <a:ext cx="1325880" cy="457200"/>
          </a:xfrm>
        </p:spPr>
        <p:txBody>
          <a:bodyPr/>
          <a:lstStyle/>
          <a:p>
            <a:r>
              <a:rPr lang="ru-RU" sz="2000" dirty="0" smtClean="0">
                <a:solidFill>
                  <a:schemeClr val="tx1">
                    <a:lumMod val="95000"/>
                    <a:lumOff val="5000"/>
                  </a:schemeClr>
                </a:solidFill>
              </a:rPr>
              <a:t>10</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Приёмы упрощённых вычислений</a:t>
            </a:r>
            <a:endParaRPr lang="ru-RU" dirty="0"/>
          </a:p>
        </p:txBody>
      </p:sp>
      <p:sp>
        <p:nvSpPr>
          <p:cNvPr id="3" name="Содержимое 2"/>
          <p:cNvSpPr>
            <a:spLocks noGrp="1"/>
          </p:cNvSpPr>
          <p:nvPr>
            <p:ph idx="1"/>
          </p:nvPr>
        </p:nvSpPr>
        <p:spPr/>
        <p:txBody>
          <a:bodyPr>
            <a:normAutofit lnSpcReduction="10000"/>
          </a:bodyPr>
          <a:lstStyle/>
          <a:p>
            <a:pPr marL="624078" indent="-514350">
              <a:buNone/>
            </a:pPr>
            <a:r>
              <a:rPr lang="ru-RU" dirty="0" smtClean="0"/>
              <a:t>Умножение и деление:</a:t>
            </a:r>
          </a:p>
          <a:p>
            <a:pPr marL="624078" indent="-514350">
              <a:buNone/>
            </a:pPr>
            <a:r>
              <a:rPr lang="ru-RU" dirty="0" smtClean="0">
                <a:latin typeface="Arial Narrow" pitchFamily="34" charset="0"/>
              </a:rPr>
              <a:t>1) Умножение и деление на 25 и 75;</a:t>
            </a:r>
          </a:p>
          <a:p>
            <a:pPr marL="624078" indent="-514350">
              <a:buNone/>
            </a:pPr>
            <a:r>
              <a:rPr lang="ru-RU" dirty="0" smtClean="0">
                <a:latin typeface="Arial Narrow" pitchFamily="34" charset="0"/>
              </a:rPr>
              <a:t>484 · 25 = (484 : 4)·25·4=121·100=12 100;</a:t>
            </a:r>
          </a:p>
          <a:p>
            <a:pPr marL="624078" indent="-514350">
              <a:buNone/>
            </a:pPr>
            <a:r>
              <a:rPr lang="ru-RU" dirty="0" smtClean="0">
                <a:latin typeface="Arial Narrow" pitchFamily="34" charset="0"/>
              </a:rPr>
              <a:t>3100:25=3100:100·4=124</a:t>
            </a:r>
          </a:p>
          <a:p>
            <a:pPr marL="624078" indent="-514350">
              <a:buNone/>
            </a:pPr>
            <a:r>
              <a:rPr lang="ru-RU" dirty="0" smtClean="0">
                <a:latin typeface="Arial Narrow" pitchFamily="34" charset="0"/>
              </a:rPr>
              <a:t>2) Умножение и деление на 37;</a:t>
            </a:r>
          </a:p>
          <a:p>
            <a:pPr marL="624078" indent="-514350">
              <a:buNone/>
            </a:pPr>
            <a:r>
              <a:rPr lang="ru-RU" dirty="0" smtClean="0">
                <a:latin typeface="Arial Narrow" pitchFamily="34" charset="0"/>
              </a:rPr>
              <a:t>24·37=(24 : 3) · 37 · 3=8 · 111 =888;</a:t>
            </a:r>
          </a:p>
          <a:p>
            <a:pPr marL="624078" indent="-514350">
              <a:buNone/>
            </a:pPr>
            <a:r>
              <a:rPr lang="ru-RU" dirty="0" smtClean="0">
                <a:latin typeface="Arial Narrow" pitchFamily="34" charset="0"/>
              </a:rPr>
              <a:t>999 : 37 = 999 : 111 · 3 = 27</a:t>
            </a:r>
          </a:p>
          <a:p>
            <a:pPr marL="624078" indent="-514350">
              <a:buNone/>
            </a:pPr>
            <a:r>
              <a:rPr lang="ru-RU" dirty="0" smtClean="0">
                <a:latin typeface="Arial Narrow" pitchFamily="34" charset="0"/>
              </a:rPr>
              <a:t>3) Умножение на 111, 1111 и.т.д.</a:t>
            </a:r>
          </a:p>
          <a:p>
            <a:pPr marL="624078" indent="-514350">
              <a:buNone/>
            </a:pPr>
            <a:r>
              <a:rPr lang="ru-RU" dirty="0" smtClean="0">
                <a:latin typeface="Arial Narrow" pitchFamily="34" charset="0"/>
              </a:rPr>
              <a:t>24 · 111 = 2 (2+4) (2+4) 4 =2664</a:t>
            </a:r>
          </a:p>
          <a:p>
            <a:pPr marL="624078" indent="-514350">
              <a:buNone/>
            </a:pPr>
            <a:r>
              <a:rPr lang="ru-RU" dirty="0" smtClean="0">
                <a:latin typeface="Arial Narrow" pitchFamily="34" charset="0"/>
              </a:rPr>
              <a:t>36 · 1111 = 3 (3+6) (3+6) (3+6) 6= 39996.</a:t>
            </a:r>
            <a:endParaRPr lang="ru-RU" dirty="0">
              <a:latin typeface="Arial Narrow" pitchFamily="34" charset="0"/>
            </a:endParaRPr>
          </a:p>
        </p:txBody>
      </p:sp>
      <p:sp>
        <p:nvSpPr>
          <p:cNvPr id="4" name="Нижний колонтитул 3"/>
          <p:cNvSpPr>
            <a:spLocks noGrp="1"/>
          </p:cNvSpPr>
          <p:nvPr>
            <p:ph type="ftr" sz="quarter" idx="11"/>
          </p:nvPr>
        </p:nvSpPr>
        <p:spPr>
          <a:xfrm>
            <a:off x="7380312" y="6021288"/>
            <a:ext cx="1325880" cy="457200"/>
          </a:xfrm>
        </p:spPr>
        <p:txBody>
          <a:bodyPr/>
          <a:lstStyle/>
          <a:p>
            <a:r>
              <a:rPr lang="ru-RU" sz="2000" dirty="0" smtClean="0">
                <a:solidFill>
                  <a:schemeClr val="tx1">
                    <a:lumMod val="95000"/>
                    <a:lumOff val="5000"/>
                  </a:schemeClr>
                </a:solidFill>
              </a:rPr>
              <a:t>11</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Применение дидактических игр</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На уроках математики для отработки вычислительных навыках нужно применять различные дидактические игры: «Диалог», «Математический поединок», «Магические квадраты», «Лабиринт сомножителей», «Лучший счётчик», «Числовая мельница», «Числовой фейерверк», «Математический феномен», «Математическая эстафета» и.т.д.</a:t>
            </a:r>
          </a:p>
          <a:p>
            <a:pPr>
              <a:buNone/>
            </a:pPr>
            <a:r>
              <a:rPr lang="ru-RU" dirty="0" smtClean="0"/>
              <a:t>    Эти игры можно найти в методическом пособии В.П. Коваленко «Дидактические игры на уроках математики».</a:t>
            </a:r>
            <a:endParaRPr lang="ru-RU" dirty="0"/>
          </a:p>
        </p:txBody>
      </p:sp>
      <p:sp>
        <p:nvSpPr>
          <p:cNvPr id="4" name="Нижний колонтитул 3"/>
          <p:cNvSpPr>
            <a:spLocks noGrp="1"/>
          </p:cNvSpPr>
          <p:nvPr>
            <p:ph type="ftr" sz="quarter" idx="11"/>
          </p:nvPr>
        </p:nvSpPr>
        <p:spPr>
          <a:xfrm>
            <a:off x="7524328" y="6165304"/>
            <a:ext cx="1325880" cy="457200"/>
          </a:xfrm>
        </p:spPr>
        <p:txBody>
          <a:bodyPr/>
          <a:lstStyle/>
          <a:p>
            <a:r>
              <a:rPr lang="ru-RU" sz="2000" dirty="0" smtClean="0">
                <a:solidFill>
                  <a:schemeClr val="tx1">
                    <a:lumMod val="95000"/>
                    <a:lumOff val="5000"/>
                  </a:schemeClr>
                </a:solidFill>
              </a:rPr>
              <a:t>12</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980728"/>
            <a:ext cx="8229600" cy="1066800"/>
          </a:xfrm>
        </p:spPr>
        <p:txBody>
          <a:bodyPr/>
          <a:lstStyle/>
          <a:p>
            <a:r>
              <a:rPr lang="ru-RU" smtClean="0"/>
              <a:t>Математические тренажёры</a:t>
            </a:r>
            <a:endParaRPr lang="ru-RU" dirty="0"/>
          </a:p>
        </p:txBody>
      </p:sp>
      <p:pic>
        <p:nvPicPr>
          <p:cNvPr id="19459" name="Picture 3" descr="C:\Users\XTreme.ws\Desktop\hello_html_m6407f480.jpg"/>
          <p:cNvPicPr>
            <a:picLocks noGrp="1" noChangeAspect="1" noChangeArrowheads="1"/>
          </p:cNvPicPr>
          <p:nvPr>
            <p:ph sz="half" idx="2"/>
          </p:nvPr>
        </p:nvPicPr>
        <p:blipFill>
          <a:blip r:embed="rId2" cstate="print"/>
          <a:stretch>
            <a:fillRect/>
          </a:stretch>
        </p:blipFill>
        <p:spPr bwMode="auto">
          <a:xfrm>
            <a:off x="6110862" y="2132857"/>
            <a:ext cx="2709610" cy="4176463"/>
          </a:xfrm>
          <a:prstGeom prst="rect">
            <a:avLst/>
          </a:prstGeom>
          <a:noFill/>
        </p:spPr>
      </p:pic>
      <p:pic>
        <p:nvPicPr>
          <p:cNvPr id="19458" name="Picture 2" descr="C:\Users\XTreme.ws\Desktop\v5-6-mat-5-6-interaktivnay-matemayika.gif"/>
          <p:cNvPicPr>
            <a:picLocks noGrp="1" noChangeAspect="1" noChangeArrowheads="1"/>
          </p:cNvPicPr>
          <p:nvPr>
            <p:ph sz="half" idx="1"/>
          </p:nvPr>
        </p:nvPicPr>
        <p:blipFill>
          <a:blip r:embed="rId3" cstate="print"/>
          <a:stretch>
            <a:fillRect/>
          </a:stretch>
        </p:blipFill>
        <p:spPr>
          <a:xfrm>
            <a:off x="0" y="3212976"/>
            <a:ext cx="2411760" cy="2515808"/>
          </a:xfrm>
        </p:spPr>
      </p:pic>
      <p:pic>
        <p:nvPicPr>
          <p:cNvPr id="19461" name="Picture 5" descr="C:\Users\XTreme.ws\Desktop\Жохов.jpg"/>
          <p:cNvPicPr>
            <a:picLocks noChangeAspect="1" noChangeArrowheads="1"/>
          </p:cNvPicPr>
          <p:nvPr/>
        </p:nvPicPr>
        <p:blipFill>
          <a:blip r:embed="rId4" cstate="print"/>
          <a:srcRect/>
          <a:stretch>
            <a:fillRect/>
          </a:stretch>
        </p:blipFill>
        <p:spPr bwMode="auto">
          <a:xfrm>
            <a:off x="2808865" y="2123535"/>
            <a:ext cx="2978100" cy="4104456"/>
          </a:xfrm>
          <a:prstGeom prst="rect">
            <a:avLst/>
          </a:prstGeom>
          <a:noFill/>
        </p:spPr>
      </p:pic>
      <p:sp>
        <p:nvSpPr>
          <p:cNvPr id="13" name="Нижний колонтитул 12"/>
          <p:cNvSpPr>
            <a:spLocks noGrp="1"/>
          </p:cNvSpPr>
          <p:nvPr>
            <p:ph type="ftr" sz="quarter" idx="11"/>
          </p:nvPr>
        </p:nvSpPr>
        <p:spPr>
          <a:xfrm>
            <a:off x="7596336" y="6237312"/>
            <a:ext cx="1325880" cy="457200"/>
          </a:xfrm>
        </p:spPr>
        <p:txBody>
          <a:bodyPr/>
          <a:lstStyle/>
          <a:p>
            <a:r>
              <a:rPr lang="ru-RU" sz="2000" dirty="0" smtClean="0">
                <a:solidFill>
                  <a:schemeClr val="tx1">
                    <a:lumMod val="95000"/>
                    <a:lumOff val="5000"/>
                  </a:schemeClr>
                </a:solidFill>
              </a:rPr>
              <a:t>13</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Математические тренажёры</a:t>
            </a:r>
            <a:endParaRPr lang="ru-RU" dirty="0"/>
          </a:p>
        </p:txBody>
      </p:sp>
      <p:sp>
        <p:nvSpPr>
          <p:cNvPr id="6" name="Содержимое 5"/>
          <p:cNvSpPr>
            <a:spLocks noGrp="1"/>
          </p:cNvSpPr>
          <p:nvPr>
            <p:ph idx="1"/>
          </p:nvPr>
        </p:nvSpPr>
        <p:spPr/>
        <p:txBody>
          <a:bodyPr>
            <a:normAutofit lnSpcReduction="10000"/>
          </a:bodyPr>
          <a:lstStyle/>
          <a:p>
            <a:r>
              <a:rPr lang="ru-RU" dirty="0" smtClean="0"/>
              <a:t> Основное назначение данных пособий – формирование у учеников прочных навыков вычислений с натуральными числами и десятичными дробями, эффективное развитие внимания и оперативной памяти как необходимый компонент успешного овладения школьным курсом математики.</a:t>
            </a:r>
          </a:p>
          <a:p>
            <a:r>
              <a:rPr lang="ru-RU" dirty="0" smtClean="0"/>
              <a:t>Учителю на уроке они помогут организовать, сделать более продуктивной и насыщенную устную работу.</a:t>
            </a:r>
          </a:p>
          <a:p>
            <a:endParaRPr lang="ru-RU" dirty="0"/>
          </a:p>
        </p:txBody>
      </p:sp>
      <p:sp>
        <p:nvSpPr>
          <p:cNvPr id="7" name="Нижний колонтитул 6"/>
          <p:cNvSpPr>
            <a:spLocks noGrp="1"/>
          </p:cNvSpPr>
          <p:nvPr>
            <p:ph type="ftr" sz="quarter" idx="11"/>
          </p:nvPr>
        </p:nvSpPr>
        <p:spPr>
          <a:xfrm>
            <a:off x="7380312" y="6093296"/>
            <a:ext cx="1325880" cy="457200"/>
          </a:xfrm>
        </p:spPr>
        <p:txBody>
          <a:bodyPr/>
          <a:lstStyle/>
          <a:p>
            <a:r>
              <a:rPr lang="ru-RU" sz="2000" dirty="0" smtClean="0">
                <a:solidFill>
                  <a:schemeClr val="tx1">
                    <a:lumMod val="95000"/>
                    <a:lumOff val="5000"/>
                  </a:schemeClr>
                </a:solidFill>
              </a:rPr>
              <a:t>14</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Вывод</a:t>
            </a:r>
            <a:endParaRPr lang="ru-RU" dirty="0"/>
          </a:p>
        </p:txBody>
      </p:sp>
      <p:sp>
        <p:nvSpPr>
          <p:cNvPr id="3" name="Содержимое 2"/>
          <p:cNvSpPr>
            <a:spLocks noGrp="1"/>
          </p:cNvSpPr>
          <p:nvPr>
            <p:ph idx="1"/>
          </p:nvPr>
        </p:nvSpPr>
        <p:spPr/>
        <p:txBody>
          <a:bodyPr>
            <a:normAutofit lnSpcReduction="10000"/>
          </a:bodyPr>
          <a:lstStyle/>
          <a:p>
            <a:r>
              <a:rPr lang="ru-RU" dirty="0" smtClean="0"/>
              <a:t>Для того, чтобы учащиеся 5 – 6 классов показали хороший результат при написании ВПР. Должна проводится систематическая работа по развитию вычислительных навыков: 1) Работа с таблицами, помогающими проверять вычислительные навыки со всеми действиями; 2) Знакомить учащихся с приёмами упрощённых вычислений; 3) Применение на уроках дидактических игр и математических тренажёров.</a:t>
            </a:r>
            <a:endParaRPr lang="ru-RU" dirty="0"/>
          </a:p>
        </p:txBody>
      </p:sp>
      <p:sp>
        <p:nvSpPr>
          <p:cNvPr id="4" name="Нижний колонтитул 3"/>
          <p:cNvSpPr>
            <a:spLocks noGrp="1"/>
          </p:cNvSpPr>
          <p:nvPr>
            <p:ph type="ftr" sz="quarter" idx="11"/>
          </p:nvPr>
        </p:nvSpPr>
        <p:spPr>
          <a:xfrm>
            <a:off x="7452320" y="6165304"/>
            <a:ext cx="1325880" cy="457200"/>
          </a:xfrm>
        </p:spPr>
        <p:txBody>
          <a:bodyPr/>
          <a:lstStyle/>
          <a:p>
            <a:r>
              <a:rPr lang="ru-RU" sz="2000" dirty="0" smtClean="0">
                <a:solidFill>
                  <a:schemeClr val="tx1">
                    <a:lumMod val="95000"/>
                    <a:lumOff val="5000"/>
                  </a:schemeClr>
                </a:solidFill>
              </a:rPr>
              <a:t>15</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0482" name="Picture 2" descr="C:\Users\XTreme.ws\Desktop\img5.jpg"/>
          <p:cNvPicPr>
            <a:picLocks noGrp="1" noChangeAspect="1" noChangeArrowheads="1"/>
          </p:cNvPicPr>
          <p:nvPr>
            <p:ph idx="1"/>
          </p:nvPr>
        </p:nvPicPr>
        <p:blipFill>
          <a:blip r:embed="rId2" cstate="print"/>
          <a:srcRect/>
          <a:stretch>
            <a:fillRect/>
          </a:stretch>
        </p:blipFill>
        <p:spPr bwMode="auto">
          <a:xfrm>
            <a:off x="467544" y="1124744"/>
            <a:ext cx="8208912" cy="5449094"/>
          </a:xfrm>
          <a:prstGeom prst="rect">
            <a:avLst/>
          </a:prstGeom>
          <a:noFill/>
        </p:spPr>
      </p:pic>
      <p:sp>
        <p:nvSpPr>
          <p:cNvPr id="4" name="Нижний колонтитул 3"/>
          <p:cNvSpPr>
            <a:spLocks noGrp="1"/>
          </p:cNvSpPr>
          <p:nvPr>
            <p:ph type="ftr" sz="quarter" idx="11"/>
          </p:nvPr>
        </p:nvSpPr>
        <p:spPr>
          <a:xfrm>
            <a:off x="7020272" y="6165304"/>
            <a:ext cx="1325880" cy="457200"/>
          </a:xfrm>
        </p:spPr>
        <p:txBody>
          <a:bodyPr/>
          <a:lstStyle/>
          <a:p>
            <a:r>
              <a:rPr lang="ru-RU" sz="2000" dirty="0" smtClean="0">
                <a:solidFill>
                  <a:schemeClr val="tx1">
                    <a:lumMod val="95000"/>
                    <a:lumOff val="5000"/>
                  </a:schemeClr>
                </a:solidFill>
              </a:rPr>
              <a:t>16</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pPr algn="ctr"/>
            <a:r>
              <a:rPr lang="ru-RU" dirty="0" smtClean="0">
                <a:solidFill>
                  <a:srgbClr val="0070C0"/>
                </a:solidFill>
                <a:effectLst/>
              </a:rPr>
              <a:t>План</a:t>
            </a:r>
            <a:endParaRPr lang="ru-RU" dirty="0">
              <a:solidFill>
                <a:srgbClr val="0070C0"/>
              </a:solidFill>
              <a:effectLst/>
            </a:endParaRPr>
          </a:p>
        </p:txBody>
      </p:sp>
      <p:sp>
        <p:nvSpPr>
          <p:cNvPr id="6" name="Содержимое 5"/>
          <p:cNvSpPr>
            <a:spLocks noGrp="1"/>
          </p:cNvSpPr>
          <p:nvPr>
            <p:ph idx="1"/>
          </p:nvPr>
        </p:nvSpPr>
        <p:spPr/>
        <p:txBody>
          <a:bodyPr/>
          <a:lstStyle/>
          <a:p>
            <a:pPr marL="624078" indent="-514350">
              <a:buAutoNum type="arabicParenR"/>
            </a:pPr>
            <a:r>
              <a:rPr lang="ru-RU" dirty="0" smtClean="0"/>
              <a:t>Причины невысокой вычислительной культуры;</a:t>
            </a:r>
          </a:p>
          <a:p>
            <a:pPr marL="624078" indent="-514350">
              <a:buAutoNum type="arabicParenR"/>
            </a:pPr>
            <a:r>
              <a:rPr lang="ru-RU" dirty="0" smtClean="0"/>
              <a:t>Система овладения вычислительными навыками;</a:t>
            </a:r>
          </a:p>
          <a:p>
            <a:pPr marL="624078" indent="-514350">
              <a:buAutoNum type="arabicParenR"/>
            </a:pPr>
            <a:r>
              <a:rPr lang="ru-RU" dirty="0" smtClean="0"/>
              <a:t>Приёмы упрощённых вычислений;</a:t>
            </a:r>
            <a:endParaRPr lang="ru-RU" dirty="0" smtClean="0"/>
          </a:p>
          <a:p>
            <a:pPr marL="624078" indent="-514350">
              <a:buAutoNum type="arabicParenR"/>
            </a:pPr>
            <a:r>
              <a:rPr lang="ru-RU" dirty="0" smtClean="0"/>
              <a:t>Применение дидактических игр</a:t>
            </a:r>
            <a:r>
              <a:rPr lang="ru-RU" dirty="0" smtClean="0"/>
              <a:t>;</a:t>
            </a:r>
          </a:p>
          <a:p>
            <a:pPr marL="624078" indent="-514350">
              <a:buAutoNum type="arabicParenR"/>
            </a:pPr>
            <a:r>
              <a:rPr lang="ru-RU" dirty="0" smtClean="0"/>
              <a:t>Применение математических тренажёров;</a:t>
            </a:r>
          </a:p>
          <a:p>
            <a:pPr marL="624078" indent="-514350">
              <a:buAutoNum type="arabicParenR"/>
            </a:pPr>
            <a:r>
              <a:rPr lang="ru-RU" dirty="0" smtClean="0"/>
              <a:t>Вывод.</a:t>
            </a:r>
            <a:endParaRPr lang="ru-RU" dirty="0" smtClean="0"/>
          </a:p>
          <a:p>
            <a:pPr marL="624078" indent="-514350">
              <a:buAutoNum type="arabicParenR"/>
            </a:pPr>
            <a:endParaRPr lang="ru-RU" dirty="0" smtClean="0"/>
          </a:p>
          <a:p>
            <a:pPr marL="624078" indent="-514350">
              <a:buAutoNum type="arabicParenR"/>
            </a:pPr>
            <a:endParaRPr lang="ru-RU" dirty="0" smtClean="0"/>
          </a:p>
          <a:p>
            <a:pPr marL="624078" indent="-514350">
              <a:buAutoNum type="arabicParenR"/>
            </a:pPr>
            <a:endParaRPr lang="ru-RU" dirty="0" smtClean="0"/>
          </a:p>
          <a:p>
            <a:pPr marL="624078" indent="-514350">
              <a:buAutoNum type="arabicParenR"/>
            </a:pPr>
            <a:endParaRPr lang="ru-RU" dirty="0"/>
          </a:p>
        </p:txBody>
      </p:sp>
      <p:sp>
        <p:nvSpPr>
          <p:cNvPr id="5" name="Нижний колонтитул 4"/>
          <p:cNvSpPr>
            <a:spLocks noGrp="1"/>
          </p:cNvSpPr>
          <p:nvPr>
            <p:ph type="ftr" sz="quarter" idx="11"/>
          </p:nvPr>
        </p:nvSpPr>
        <p:spPr>
          <a:xfrm>
            <a:off x="6948264" y="6021288"/>
            <a:ext cx="1325880" cy="457200"/>
          </a:xfrm>
        </p:spPr>
        <p:txBody>
          <a:bodyPr/>
          <a:lstStyle/>
          <a:p>
            <a:r>
              <a:rPr lang="ru-RU" sz="2000" dirty="0" smtClean="0">
                <a:solidFill>
                  <a:schemeClr val="tx1">
                    <a:lumMod val="95000"/>
                    <a:lumOff val="5000"/>
                  </a:schemeClr>
                </a:solidFill>
              </a:rPr>
              <a:t>2</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Причины невысокой вычислительной культуры </a:t>
            </a:r>
            <a:endParaRPr lang="ru-RU" dirty="0"/>
          </a:p>
        </p:txBody>
      </p:sp>
      <p:sp>
        <p:nvSpPr>
          <p:cNvPr id="3" name="Содержимое 2"/>
          <p:cNvSpPr>
            <a:spLocks noGrp="1"/>
          </p:cNvSpPr>
          <p:nvPr>
            <p:ph idx="1"/>
          </p:nvPr>
        </p:nvSpPr>
        <p:spPr/>
        <p:txBody>
          <a:bodyPr>
            <a:normAutofit fontScale="92500"/>
          </a:bodyPr>
          <a:lstStyle/>
          <a:p>
            <a:r>
              <a:rPr lang="ru-RU" dirty="0" smtClean="0"/>
              <a:t>Всем известно, какую роль в школьном курсе обучения имеют вычислительные навыки от этого во многом зависят результаты учащихся при написании ВПР. Ни один пример, ни одну задачу по математике, физике, химии нельзя решить, не обладая навыками элементарных способов вычисления. Однако  результаты ВПР показывают, что ещё большое количество учащихся не владеют данными навыками, допускают различные ошибки в вычислениях. </a:t>
            </a:r>
            <a:endParaRPr lang="ru-RU" dirty="0"/>
          </a:p>
        </p:txBody>
      </p:sp>
      <p:sp>
        <p:nvSpPr>
          <p:cNvPr id="4" name="Нижний колонтитул 3"/>
          <p:cNvSpPr>
            <a:spLocks noGrp="1"/>
          </p:cNvSpPr>
          <p:nvPr>
            <p:ph type="ftr" sz="quarter" idx="11"/>
          </p:nvPr>
        </p:nvSpPr>
        <p:spPr>
          <a:xfrm>
            <a:off x="7452320" y="6165304"/>
            <a:ext cx="1325880" cy="457200"/>
          </a:xfrm>
        </p:spPr>
        <p:txBody>
          <a:bodyPr/>
          <a:lstStyle/>
          <a:p>
            <a:r>
              <a:rPr lang="ru-RU" sz="2000" dirty="0" smtClean="0">
                <a:solidFill>
                  <a:schemeClr val="bg2">
                    <a:lumMod val="10000"/>
                  </a:schemeClr>
                </a:solidFill>
              </a:rPr>
              <a:t>3</a:t>
            </a:r>
            <a:endParaRPr lang="ru-RU" sz="2000" dirty="0">
              <a:solidFill>
                <a:schemeClr val="bg2">
                  <a:lumMod val="1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Причины невысокой вычислительной культуры </a:t>
            </a:r>
            <a:endParaRPr lang="ru-RU" dirty="0"/>
          </a:p>
        </p:txBody>
      </p:sp>
      <p:sp>
        <p:nvSpPr>
          <p:cNvPr id="3" name="Содержимое 2"/>
          <p:cNvSpPr>
            <a:spLocks noGrp="1"/>
          </p:cNvSpPr>
          <p:nvPr>
            <p:ph idx="1"/>
          </p:nvPr>
        </p:nvSpPr>
        <p:spPr/>
        <p:txBody>
          <a:bodyPr>
            <a:normAutofit fontScale="92500"/>
          </a:bodyPr>
          <a:lstStyle/>
          <a:p>
            <a:pPr>
              <a:buFontTx/>
              <a:buChar char="-"/>
            </a:pPr>
            <a:r>
              <a:rPr lang="ru-RU" sz="2400" dirty="0" smtClean="0"/>
              <a:t>Низкий уровень мыслительной деятельности;</a:t>
            </a:r>
          </a:p>
          <a:p>
            <a:pPr>
              <a:buFontTx/>
              <a:buChar char="-"/>
            </a:pPr>
            <a:r>
              <a:rPr lang="ru-RU" sz="2400" dirty="0" smtClean="0"/>
              <a:t>Отсутствие соответствующей подготовки и воспитания со стороны семьи;</a:t>
            </a:r>
          </a:p>
          <a:p>
            <a:pPr>
              <a:buFontTx/>
              <a:buChar char="-"/>
            </a:pPr>
            <a:r>
              <a:rPr lang="ru-RU" sz="2400" dirty="0" smtClean="0"/>
              <a:t>Отсутствие надлежащего контроля при подготовке домашнего задания со стороны родителей;</a:t>
            </a:r>
          </a:p>
          <a:p>
            <a:pPr>
              <a:buFontTx/>
              <a:buChar char="-"/>
            </a:pPr>
            <a:r>
              <a:rPr lang="ru-RU" sz="2400" dirty="0" smtClean="0"/>
              <a:t>Неразвитое внимание и память учащихся;</a:t>
            </a:r>
          </a:p>
          <a:p>
            <a:pPr>
              <a:buFontTx/>
              <a:buChar char="-"/>
            </a:pPr>
            <a:r>
              <a:rPr lang="ru-RU" sz="2400" dirty="0" smtClean="0"/>
              <a:t>Недостаточная подготовка по математике за курс начальной школы;</a:t>
            </a:r>
          </a:p>
          <a:p>
            <a:pPr>
              <a:buFontTx/>
              <a:buChar char="-"/>
            </a:pPr>
            <a:r>
              <a:rPr lang="ru-RU" sz="2600" dirty="0" smtClean="0"/>
              <a:t>Отсутствие системы в выработке вычислительных навыков и в контроле за овладением данными навыками в период обучения.</a:t>
            </a:r>
            <a:endParaRPr lang="ru-RU" sz="2600" dirty="0"/>
          </a:p>
        </p:txBody>
      </p:sp>
      <p:sp>
        <p:nvSpPr>
          <p:cNvPr id="4" name="Нижний колонтитул 3"/>
          <p:cNvSpPr>
            <a:spLocks noGrp="1"/>
          </p:cNvSpPr>
          <p:nvPr>
            <p:ph type="ftr" sz="quarter" idx="11"/>
          </p:nvPr>
        </p:nvSpPr>
        <p:spPr>
          <a:xfrm>
            <a:off x="6948264" y="6093296"/>
            <a:ext cx="1325880" cy="457200"/>
          </a:xfrm>
        </p:spPr>
        <p:txBody>
          <a:bodyPr/>
          <a:lstStyle/>
          <a:p>
            <a:r>
              <a:rPr lang="ru-RU" sz="2000" dirty="0" smtClean="0">
                <a:solidFill>
                  <a:schemeClr val="tx1">
                    <a:lumMod val="95000"/>
                    <a:lumOff val="5000"/>
                  </a:schemeClr>
                </a:solidFill>
              </a:rPr>
              <a:t>4</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dirty="0" smtClean="0"/>
              <a:t>Система овладения вычислительными навыками</a:t>
            </a:r>
            <a:endParaRPr lang="ru-RU" dirty="0"/>
          </a:p>
        </p:txBody>
      </p:sp>
      <p:sp>
        <p:nvSpPr>
          <p:cNvPr id="3" name="Содержимое 2"/>
          <p:cNvSpPr>
            <a:spLocks noGrp="1"/>
          </p:cNvSpPr>
          <p:nvPr>
            <p:ph idx="1"/>
          </p:nvPr>
        </p:nvSpPr>
        <p:spPr/>
        <p:txBody>
          <a:bodyPr>
            <a:normAutofit lnSpcReduction="10000"/>
          </a:bodyPr>
          <a:lstStyle/>
          <a:p>
            <a:pPr>
              <a:buNone/>
            </a:pPr>
            <a:r>
              <a:rPr lang="ru-RU" i="1" dirty="0" smtClean="0"/>
              <a:t>   Этап вводного контроля.</a:t>
            </a:r>
            <a:r>
              <a:rPr lang="ru-RU" dirty="0" smtClean="0"/>
              <a:t/>
            </a:r>
            <a:br>
              <a:rPr lang="ru-RU" dirty="0" smtClean="0"/>
            </a:br>
            <a:r>
              <a:rPr lang="ru-RU" dirty="0" smtClean="0"/>
              <a:t>На этом этапе проводится проверка знаний таблиц сложения, умножения, вычитания и деления, а также решение простейших уравнений, нахождение компонентов действий и на порядок действий с натуральными числами.  При этом индивидуальная работа с неуспевающими учениками ведётся на уроках, так и вне уроков, учащимся выдаются на дом таблицы для отработки навыков.</a:t>
            </a:r>
          </a:p>
          <a:p>
            <a:endParaRPr lang="ru-RU" dirty="0"/>
          </a:p>
        </p:txBody>
      </p:sp>
      <p:sp>
        <p:nvSpPr>
          <p:cNvPr id="4" name="Нижний колонтитул 3"/>
          <p:cNvSpPr>
            <a:spLocks noGrp="1"/>
          </p:cNvSpPr>
          <p:nvPr>
            <p:ph type="ftr" sz="quarter" idx="11"/>
          </p:nvPr>
        </p:nvSpPr>
        <p:spPr>
          <a:xfrm>
            <a:off x="7236296" y="6165304"/>
            <a:ext cx="1325880" cy="457200"/>
          </a:xfrm>
        </p:spPr>
        <p:txBody>
          <a:bodyPr/>
          <a:lstStyle/>
          <a:p>
            <a:r>
              <a:rPr lang="ru-RU" sz="2000" dirty="0" smtClean="0">
                <a:solidFill>
                  <a:schemeClr val="tx1">
                    <a:lumMod val="95000"/>
                    <a:lumOff val="5000"/>
                  </a:schemeClr>
                </a:solidFill>
              </a:rPr>
              <a:t>5</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dirty="0" smtClean="0"/>
              <a:t>Система овладения вычислительными навыками</a:t>
            </a:r>
            <a:endParaRPr lang="ru-RU" dirty="0"/>
          </a:p>
        </p:txBody>
      </p:sp>
      <p:sp>
        <p:nvSpPr>
          <p:cNvPr id="3" name="Содержимое 2"/>
          <p:cNvSpPr>
            <a:spLocks noGrp="1"/>
          </p:cNvSpPr>
          <p:nvPr>
            <p:ph idx="1"/>
          </p:nvPr>
        </p:nvSpPr>
        <p:spPr/>
        <p:txBody>
          <a:bodyPr/>
          <a:lstStyle/>
          <a:p>
            <a:pPr>
              <a:buNone/>
            </a:pPr>
            <a:r>
              <a:rPr lang="ru-RU" dirty="0" smtClean="0"/>
              <a:t>     </a:t>
            </a:r>
            <a:r>
              <a:rPr lang="ru-RU" i="1" dirty="0" smtClean="0"/>
              <a:t>Этап текущей работы по формированию вычислительных навыков. </a:t>
            </a:r>
          </a:p>
          <a:p>
            <a:pPr>
              <a:buNone/>
            </a:pPr>
            <a:r>
              <a:rPr lang="ru-RU" dirty="0" smtClean="0"/>
              <a:t>   К этому этапу готовятся серии таблиц для отработки определённых навыков в определённом классе. В 5 классе действия с десятичными дробями, исключите целую часть из дроби, замените неправильной и.т.д..</a:t>
            </a:r>
          </a:p>
          <a:p>
            <a:pPr>
              <a:buNone/>
            </a:pPr>
            <a:r>
              <a:rPr lang="ru-RU" dirty="0" smtClean="0"/>
              <a:t> </a:t>
            </a:r>
          </a:p>
          <a:p>
            <a:endParaRPr lang="ru-RU" dirty="0"/>
          </a:p>
        </p:txBody>
      </p:sp>
      <p:sp>
        <p:nvSpPr>
          <p:cNvPr id="4" name="Нижний колонтитул 3"/>
          <p:cNvSpPr>
            <a:spLocks noGrp="1"/>
          </p:cNvSpPr>
          <p:nvPr>
            <p:ph type="ftr" sz="quarter" idx="11"/>
          </p:nvPr>
        </p:nvSpPr>
        <p:spPr>
          <a:xfrm>
            <a:off x="7380312" y="6021288"/>
            <a:ext cx="1325880" cy="457200"/>
          </a:xfrm>
        </p:spPr>
        <p:txBody>
          <a:bodyPr/>
          <a:lstStyle/>
          <a:p>
            <a:r>
              <a:rPr lang="ru-RU" sz="2000" dirty="0" smtClean="0">
                <a:solidFill>
                  <a:schemeClr val="tx1">
                    <a:lumMod val="95000"/>
                    <a:lumOff val="5000"/>
                  </a:schemeClr>
                </a:solidFill>
              </a:rPr>
              <a:t>6</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dirty="0" smtClean="0"/>
              <a:t>Система овладения вычислительными навыками</a:t>
            </a:r>
            <a:endParaRPr lang="ru-RU" dirty="0"/>
          </a:p>
        </p:txBody>
      </p:sp>
      <p:sp>
        <p:nvSpPr>
          <p:cNvPr id="3" name="Содержимое 2"/>
          <p:cNvSpPr>
            <a:spLocks noGrp="1"/>
          </p:cNvSpPr>
          <p:nvPr>
            <p:ph idx="1"/>
          </p:nvPr>
        </p:nvSpPr>
        <p:spPr/>
        <p:txBody>
          <a:bodyPr/>
          <a:lstStyle/>
          <a:p>
            <a:pPr>
              <a:buNone/>
            </a:pPr>
            <a:r>
              <a:rPr lang="ru-RU" sz="2800" dirty="0" smtClean="0"/>
              <a:t>  </a:t>
            </a:r>
            <a:r>
              <a:rPr lang="ru-RU" i="1" dirty="0" smtClean="0"/>
              <a:t>Этап итогового контроля.</a:t>
            </a:r>
          </a:p>
          <a:p>
            <a:pPr>
              <a:buNone/>
            </a:pPr>
            <a:r>
              <a:rPr lang="ru-RU" sz="2800" i="1" dirty="0" smtClean="0"/>
              <a:t> </a:t>
            </a:r>
            <a:r>
              <a:rPr lang="ru-RU" sz="2800" dirty="0" smtClean="0"/>
              <a:t>  Итоговый контроль проводится или в форме контрольной работы, или  в форме устно-письменного зачета.</a:t>
            </a:r>
          </a:p>
          <a:p>
            <a:pPr>
              <a:buNone/>
            </a:pPr>
            <a:r>
              <a:rPr lang="ru-RU" sz="2800" dirty="0" smtClean="0"/>
              <a:t> </a:t>
            </a:r>
          </a:p>
          <a:p>
            <a:pPr>
              <a:buNone/>
            </a:pPr>
            <a:endParaRPr lang="ru-RU" dirty="0"/>
          </a:p>
        </p:txBody>
      </p:sp>
      <p:graphicFrame>
        <p:nvGraphicFramePr>
          <p:cNvPr id="5" name="Содержимое 4"/>
          <p:cNvGraphicFramePr>
            <a:graphicFrameLocks noChangeAspect="1"/>
          </p:cNvGraphicFramePr>
          <p:nvPr>
            <p:ph sz="half" idx="4294967295"/>
          </p:nvPr>
        </p:nvGraphicFramePr>
        <p:xfrm>
          <a:off x="2233613" y="3937000"/>
          <a:ext cx="6397625" cy="3424238"/>
        </p:xfrm>
        <a:graphic>
          <a:graphicData uri="http://schemas.openxmlformats.org/presentationml/2006/ole">
            <p:oleObj spid="_x0000_s1026" name="Документ" r:id="rId3" imgW="10961025" imgH="5867764" progId="Word.Document.12">
              <p:embed/>
            </p:oleObj>
          </a:graphicData>
        </a:graphic>
      </p:graphicFrame>
      <p:sp>
        <p:nvSpPr>
          <p:cNvPr id="6" name="Нижний колонтитул 5"/>
          <p:cNvSpPr>
            <a:spLocks noGrp="1"/>
          </p:cNvSpPr>
          <p:nvPr>
            <p:ph type="ftr" sz="quarter" idx="11"/>
          </p:nvPr>
        </p:nvSpPr>
        <p:spPr>
          <a:xfrm>
            <a:off x="7524328" y="6093296"/>
            <a:ext cx="1325880" cy="457200"/>
          </a:xfrm>
        </p:spPr>
        <p:txBody>
          <a:bodyPr/>
          <a:lstStyle/>
          <a:p>
            <a:r>
              <a:rPr lang="ru-RU" sz="2000" dirty="0" smtClean="0">
                <a:solidFill>
                  <a:schemeClr val="tx1">
                    <a:lumMod val="95000"/>
                    <a:lumOff val="5000"/>
                  </a:schemeClr>
                </a:solidFill>
              </a:rPr>
              <a:t>7</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Приёмы упрощённых вычислений</a:t>
            </a:r>
            <a:endParaRPr lang="ru-RU" dirty="0"/>
          </a:p>
        </p:txBody>
      </p:sp>
      <p:sp>
        <p:nvSpPr>
          <p:cNvPr id="6" name="Содержимое 5"/>
          <p:cNvSpPr>
            <a:spLocks noGrp="1"/>
          </p:cNvSpPr>
          <p:nvPr>
            <p:ph sz="half" idx="1"/>
          </p:nvPr>
        </p:nvSpPr>
        <p:spPr/>
        <p:txBody>
          <a:bodyPr>
            <a:normAutofit lnSpcReduction="10000"/>
          </a:bodyPr>
          <a:lstStyle/>
          <a:p>
            <a:r>
              <a:rPr lang="ru-RU" dirty="0" smtClean="0"/>
              <a:t>Счёт в уме является самым древним и простым способом вычисления. Устные вычисления дают возможность не только быстро производить расчёты в уме, но и контролировать, оценивать находить ошибки в результатах вычислений. </a:t>
            </a:r>
            <a:r>
              <a:rPr lang="ru-RU" dirty="0" smtClean="0"/>
              <a:t>Знание упрощённых приёмов устных вычислений особенно важно в тех случаях, когда вычисляющий не имеет в своём распоряжении таблиц и калькулятора.</a:t>
            </a:r>
            <a:endParaRPr lang="ru-RU" dirty="0"/>
          </a:p>
        </p:txBody>
      </p:sp>
      <p:pic>
        <p:nvPicPr>
          <p:cNvPr id="2050" name="Picture 2" descr="C:\Users\XTreme.ws\Desktop\img10.jpg"/>
          <p:cNvPicPr>
            <a:picLocks noGrp="1" noChangeAspect="1" noChangeArrowheads="1"/>
          </p:cNvPicPr>
          <p:nvPr>
            <p:ph sz="half" idx="2"/>
          </p:nvPr>
        </p:nvPicPr>
        <p:blipFill>
          <a:blip r:embed="rId2" cstate="print"/>
          <a:srcRect/>
          <a:stretch>
            <a:fillRect/>
          </a:stretch>
        </p:blipFill>
        <p:spPr bwMode="auto">
          <a:xfrm>
            <a:off x="4716016" y="2132856"/>
            <a:ext cx="4427984" cy="4392488"/>
          </a:xfrm>
          <a:prstGeom prst="rect">
            <a:avLst/>
          </a:prstGeom>
          <a:noFill/>
        </p:spPr>
      </p:pic>
      <p:sp>
        <p:nvSpPr>
          <p:cNvPr id="7" name="Нижний колонтитул 6"/>
          <p:cNvSpPr>
            <a:spLocks noGrp="1"/>
          </p:cNvSpPr>
          <p:nvPr>
            <p:ph type="ftr" sz="quarter" idx="11"/>
          </p:nvPr>
        </p:nvSpPr>
        <p:spPr>
          <a:xfrm>
            <a:off x="7524328" y="6165304"/>
            <a:ext cx="1325880" cy="457200"/>
          </a:xfrm>
        </p:spPr>
        <p:txBody>
          <a:bodyPr/>
          <a:lstStyle/>
          <a:p>
            <a:r>
              <a:rPr lang="ru-RU" sz="2000" dirty="0" smtClean="0">
                <a:solidFill>
                  <a:schemeClr val="tx1">
                    <a:lumMod val="95000"/>
                    <a:lumOff val="5000"/>
                  </a:schemeClr>
                </a:solidFill>
              </a:rPr>
              <a:t>8</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Приёмы упрощённых вычислений</a:t>
            </a:r>
            <a:endParaRPr lang="ru-RU" dirty="0"/>
          </a:p>
        </p:txBody>
      </p:sp>
      <p:sp>
        <p:nvSpPr>
          <p:cNvPr id="6" name="Содержимое 5"/>
          <p:cNvSpPr>
            <a:spLocks noGrp="1"/>
          </p:cNvSpPr>
          <p:nvPr>
            <p:ph idx="1"/>
          </p:nvPr>
        </p:nvSpPr>
        <p:spPr/>
        <p:txBody>
          <a:bodyPr>
            <a:normAutofit/>
          </a:bodyPr>
          <a:lstStyle/>
          <a:p>
            <a:pPr>
              <a:buNone/>
            </a:pPr>
            <a:r>
              <a:rPr lang="ru-RU" sz="3200" dirty="0" smtClean="0"/>
              <a:t>Сложение натуральных чисел:</a:t>
            </a:r>
          </a:p>
          <a:p>
            <a:pPr>
              <a:buNone/>
            </a:pPr>
            <a:r>
              <a:rPr lang="ru-RU" sz="3200" dirty="0" smtClean="0">
                <a:latin typeface="Arial Narrow" pitchFamily="34" charset="0"/>
              </a:rPr>
              <a:t>1) Представление двузначного числа в виде суммы двух слагаемых</a:t>
            </a:r>
          </a:p>
          <a:p>
            <a:pPr>
              <a:buNone/>
            </a:pPr>
            <a:r>
              <a:rPr lang="ru-RU" sz="3200" dirty="0" smtClean="0">
                <a:latin typeface="Arial Narrow" pitchFamily="34" charset="0"/>
              </a:rPr>
              <a:t>18+24=(10+8)+(20+4)=(10+20)+(8+4)=30+12=42.</a:t>
            </a:r>
          </a:p>
          <a:p>
            <a:pPr>
              <a:buNone/>
            </a:pPr>
            <a:r>
              <a:rPr lang="ru-RU" sz="3200" dirty="0" smtClean="0">
                <a:latin typeface="Arial Narrow" pitchFamily="34" charset="0"/>
              </a:rPr>
              <a:t>2) Сложение путём округления чисел</a:t>
            </a:r>
          </a:p>
          <a:p>
            <a:pPr>
              <a:buNone/>
            </a:pPr>
            <a:r>
              <a:rPr lang="ru-RU" sz="3200" dirty="0" smtClean="0">
                <a:latin typeface="Arial Narrow" pitchFamily="34" charset="0"/>
              </a:rPr>
              <a:t>96+47=(96+4)+(47-4)=100+43=143</a:t>
            </a:r>
          </a:p>
          <a:p>
            <a:pPr>
              <a:buNone/>
            </a:pPr>
            <a:r>
              <a:rPr lang="ru-RU" sz="3200" dirty="0" smtClean="0">
                <a:latin typeface="Arial Narrow" pitchFamily="34" charset="0"/>
              </a:rPr>
              <a:t>3) Сложение с перестановкой слагаемых</a:t>
            </a:r>
          </a:p>
          <a:p>
            <a:pPr>
              <a:buNone/>
            </a:pPr>
            <a:r>
              <a:rPr lang="ru-RU" sz="3200" dirty="0" smtClean="0">
                <a:latin typeface="Arial Narrow" pitchFamily="34" charset="0"/>
              </a:rPr>
              <a:t>72+63+28=72+28+63=163</a:t>
            </a:r>
            <a:endParaRPr lang="ru-RU" sz="3200" dirty="0">
              <a:latin typeface="Arial Narrow" pitchFamily="34" charset="0"/>
            </a:endParaRPr>
          </a:p>
        </p:txBody>
      </p:sp>
      <p:sp>
        <p:nvSpPr>
          <p:cNvPr id="4" name="Нижний колонтитул 3"/>
          <p:cNvSpPr>
            <a:spLocks noGrp="1"/>
          </p:cNvSpPr>
          <p:nvPr>
            <p:ph type="ftr" sz="quarter" idx="11"/>
          </p:nvPr>
        </p:nvSpPr>
        <p:spPr>
          <a:xfrm>
            <a:off x="7380312" y="6093296"/>
            <a:ext cx="1325880" cy="457200"/>
          </a:xfrm>
        </p:spPr>
        <p:txBody>
          <a:bodyPr/>
          <a:lstStyle/>
          <a:p>
            <a:r>
              <a:rPr lang="ru-RU" sz="2000" dirty="0" smtClean="0">
                <a:solidFill>
                  <a:schemeClr val="tx1">
                    <a:lumMod val="95000"/>
                    <a:lumOff val="5000"/>
                  </a:schemeClr>
                </a:solidFill>
              </a:rPr>
              <a:t>9</a:t>
            </a:r>
            <a:endParaRPr lang="ru-RU"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390</TotalTime>
  <Words>736</Words>
  <Application>Microsoft Office PowerPoint</Application>
  <PresentationFormat>Экран (4:3)</PresentationFormat>
  <Paragraphs>83</Paragraphs>
  <Slides>16</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16</vt:i4>
      </vt:variant>
    </vt:vector>
  </HeadingPairs>
  <TitlesOfParts>
    <vt:vector size="18" baseType="lpstr">
      <vt:lpstr>Городская</vt:lpstr>
      <vt:lpstr>Документ</vt:lpstr>
      <vt:lpstr>Развитие вычислительных навыков при подготовке к ВПР в 5-6 классах</vt:lpstr>
      <vt:lpstr>План</vt:lpstr>
      <vt:lpstr>Причины невысокой вычислительной культуры </vt:lpstr>
      <vt:lpstr>Причины невысокой вычислительной культуры </vt:lpstr>
      <vt:lpstr>Система овладения вычислительными навыками</vt:lpstr>
      <vt:lpstr>Система овладения вычислительными навыками</vt:lpstr>
      <vt:lpstr>Система овладения вычислительными навыками</vt:lpstr>
      <vt:lpstr>Приёмы упрощённых вычислений</vt:lpstr>
      <vt:lpstr>Приёмы упрощённых вычислений</vt:lpstr>
      <vt:lpstr>Приёмы упрощённых вычислений</vt:lpstr>
      <vt:lpstr>Приёмы упрощённых вычислений</vt:lpstr>
      <vt:lpstr>Применение дидактических игр</vt:lpstr>
      <vt:lpstr>Математические тренажёры</vt:lpstr>
      <vt:lpstr>Математические тренажёры</vt:lpstr>
      <vt:lpstr>Вывод</vt:lpstr>
      <vt:lpstr>Слайд 16</vt:lpstr>
    </vt:vector>
  </TitlesOfParts>
  <Company>XTreme.ws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Развитие вычислительных навыков при подготовке к ВПР в 5-6 классах</dc:title>
  <dc:creator>XTreme.ws</dc:creator>
  <cp:lastModifiedBy>XTreme.ws</cp:lastModifiedBy>
  <cp:revision>40</cp:revision>
  <dcterms:created xsi:type="dcterms:W3CDTF">2018-02-16T12:57:34Z</dcterms:created>
  <dcterms:modified xsi:type="dcterms:W3CDTF">2018-03-26T14:28:04Z</dcterms:modified>
</cp:coreProperties>
</file>