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57" r:id="rId3"/>
    <p:sldId id="258" r:id="rId4"/>
    <p:sldId id="259" r:id="rId5"/>
    <p:sldId id="260" r:id="rId6"/>
    <p:sldId id="261" r:id="rId7"/>
    <p:sldId id="262" r:id="rId8"/>
    <p:sldId id="306" r:id="rId9"/>
    <p:sldId id="264" r:id="rId10"/>
    <p:sldId id="305" r:id="rId11"/>
    <p:sldId id="266" r:id="rId12"/>
    <p:sldId id="304" r:id="rId13"/>
    <p:sldId id="312" r:id="rId14"/>
    <p:sldId id="288" r:id="rId15"/>
    <p:sldId id="272" r:id="rId16"/>
    <p:sldId id="289" r:id="rId17"/>
    <p:sldId id="275" r:id="rId18"/>
    <p:sldId id="277" r:id="rId19"/>
    <p:sldId id="295" r:id="rId20"/>
    <p:sldId id="278" r:id="rId21"/>
    <p:sldId id="279" r:id="rId22"/>
    <p:sldId id="280" r:id="rId23"/>
    <p:sldId id="281" r:id="rId24"/>
    <p:sldId id="282" r:id="rId25"/>
    <p:sldId id="286" r:id="rId26"/>
    <p:sldId id="284" r:id="rId27"/>
    <p:sldId id="285" r:id="rId28"/>
    <p:sldId id="287" r:id="rId29"/>
    <p:sldId id="290" r:id="rId30"/>
    <p:sldId id="297" r:id="rId31"/>
    <p:sldId id="292" r:id="rId32"/>
    <p:sldId id="293" r:id="rId33"/>
    <p:sldId id="294" r:id="rId34"/>
    <p:sldId id="298" r:id="rId35"/>
    <p:sldId id="317" r:id="rId36"/>
    <p:sldId id="300" r:id="rId37"/>
    <p:sldId id="316" r:id="rId38"/>
    <p:sldId id="307" r:id="rId39"/>
    <p:sldId id="315" r:id="rId40"/>
    <p:sldId id="313" r:id="rId41"/>
    <p:sldId id="314" r:id="rId42"/>
    <p:sldId id="30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F00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4" d="100"/>
          <a:sy n="74" d="100"/>
        </p:scale>
        <p:origin x="-1290" y="-102"/>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17.03.2018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a:p>
        </p:txBody>
      </p:sp>
    </p:spTree>
    <p:extLst>
      <p:ext uri="{BB962C8B-B14F-4D97-AF65-F5344CB8AC3E}">
        <p14:creationId xmlns:p14="http://schemas.microsoft.com/office/powerpoint/2010/main" xmlns="" val="30611205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087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580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2270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38442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15955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490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2860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130435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37492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269101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17.03.2018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xmlns="" val="93414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17.03.2018</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a:effectLst/>
        </p:spPr>
      </p:pic>
    </p:spTree>
    <p:extLst>
      <p:ext uri="{BB962C8B-B14F-4D97-AF65-F5344CB8AC3E}">
        <p14:creationId xmlns:p14="http://schemas.microsoft.com/office/powerpoint/2010/main" xmlns=""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nmoment.ru/beauty/health-body/vitamins.html" TargetMode="External"/><Relationship Id="rId2" Type="http://schemas.openxmlformats.org/officeDocument/2006/relationships/hyperlink" Target="http://www.inmoment.ru/beauty/health-body/microcells.html" TargetMode="Externa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xml"/><Relationship Id="rId3" Type="http://schemas.openxmlformats.org/officeDocument/2006/relationships/slide" Target="slide20.xml"/><Relationship Id="rId7" Type="http://schemas.openxmlformats.org/officeDocument/2006/relationships/slide" Target="slide24.xml"/><Relationship Id="rId12" Type="http://schemas.openxmlformats.org/officeDocument/2006/relationships/image" Target="../media/image20.jpe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image" Target="../media/image19.png"/><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xml"/><Relationship Id="rId7" Type="http://schemas.openxmlformats.org/officeDocument/2006/relationships/slide" Target="slide28.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inmoment.ru/beauty/health-body/carrot-juice.html" TargetMode="Externa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0.xml"/><Relationship Id="rId7" Type="http://schemas.openxmlformats.org/officeDocument/2006/relationships/image" Target="../media/image19.png"/><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inmoment.ru/beauty/health-body/vitamin-p.html" TargetMode="External"/><Relationship Id="rId3" Type="http://schemas.openxmlformats.org/officeDocument/2006/relationships/hyperlink" Target="http://www.inmoment.ru/beauty/health-body/vitamin-c.html" TargetMode="External"/><Relationship Id="rId7" Type="http://schemas.openxmlformats.org/officeDocument/2006/relationships/hyperlink" Target="http://www.inmoment.ru/beauty/health-body/vitamin-d.html" TargetMode="External"/><Relationship Id="rId2" Type="http://schemas.openxmlformats.org/officeDocument/2006/relationships/hyperlink" Target="http://www.inmoment.ru/beauty/health-body/chemical-compound-foodstuff.html" TargetMode="External"/><Relationship Id="rId1" Type="http://schemas.openxmlformats.org/officeDocument/2006/relationships/slideLayout" Target="../slideLayouts/slideLayout2.xml"/><Relationship Id="rId6" Type="http://schemas.openxmlformats.org/officeDocument/2006/relationships/hyperlink" Target="http://www.inmoment.ru/beauty/health-body/vitamin-b2.html" TargetMode="External"/><Relationship Id="rId5" Type="http://schemas.openxmlformats.org/officeDocument/2006/relationships/hyperlink" Target="http://www.inmoment.ru/beauty/health-body/vitamin-b1.html" TargetMode="External"/><Relationship Id="rId10" Type="http://schemas.openxmlformats.org/officeDocument/2006/relationships/slide" Target="slide28.xml"/><Relationship Id="rId4" Type="http://schemas.openxmlformats.org/officeDocument/2006/relationships/hyperlink" Target="http://www.inmoment.ru/beauty/health-body/vitamin-a.html" TargetMode="External"/><Relationship Id="rId9"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7.xml"/><Relationship Id="rId7" Type="http://schemas.openxmlformats.org/officeDocument/2006/relationships/slide" Target="slide41.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10" Type="http://schemas.openxmlformats.org/officeDocument/2006/relationships/slide" Target="slide2.xml"/><Relationship Id="rId4" Type="http://schemas.openxmlformats.org/officeDocument/2006/relationships/slide" Target="slide38.xml"/><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likefoods.ru/frukti/limon-poleznye-svojstva-i-vred.html" TargetMode="Externa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polzavred.ru/polza-vitamina-c.html" TargetMode="Externa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png"/><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nmoment.ru/beauty/face-care/cracked-lips.html" TargetMode="External"/><Relationship Id="rId2" Type="http://schemas.openxmlformats.org/officeDocument/2006/relationships/hyperlink" Target="http://www.inmoment.ru/beauty/health-body/vitamin-c.html" TargetMode="Externa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olzavred.ru/polza-vitamina-c.html" TargetMode="Externa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0.xml"/><Relationship Id="rId7"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8" name="Заголовок 1"/>
          <p:cNvSpPr>
            <a:spLocks noGrp="1"/>
          </p:cNvSpPr>
          <p:nvPr>
            <p:ph type="ctrTitle"/>
          </p:nvPr>
        </p:nvSpPr>
        <p:spPr>
          <a:xfrm>
            <a:off x="2820473" y="180304"/>
            <a:ext cx="6159754" cy="1532587"/>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000" b="1" spc="50" dirty="0" smtClean="0">
                <a:ln w="11430"/>
                <a:solidFill>
                  <a:srgbClr val="C00000"/>
                </a:solidFill>
                <a:effectLst>
                  <a:outerShdw blurRad="76200" dist="50800" dir="5400000" algn="tl" rotWithShape="0">
                    <a:srgbClr val="000000">
                      <a:alpha val="65000"/>
                    </a:srgbClr>
                  </a:outerShdw>
                </a:effectLst>
                <a:latin typeface="Cambria" pitchFamily="18" charset="0"/>
              </a:rPr>
              <a:t>География в моем холодильнике</a:t>
            </a:r>
            <a:endParaRPr lang="ru-RU" sz="5000" b="1" spc="50" dirty="0">
              <a:ln w="11430"/>
              <a:solidFill>
                <a:srgbClr val="C00000"/>
              </a:solidFill>
              <a:effectLst>
                <a:outerShdw blurRad="76200" dist="50800" dir="5400000" algn="tl" rotWithShape="0">
                  <a:srgbClr val="000000">
                    <a:alpha val="65000"/>
                  </a:srgbClr>
                </a:outerShdw>
              </a:effectLst>
              <a:latin typeface="Cambria" pitchFamily="18" charset="0"/>
            </a:endParaRPr>
          </a:p>
        </p:txBody>
      </p:sp>
      <p:sp>
        <p:nvSpPr>
          <p:cNvPr id="19" name="Подзаголовок 2"/>
          <p:cNvSpPr>
            <a:spLocks noGrp="1"/>
          </p:cNvSpPr>
          <p:nvPr>
            <p:ph type="subTitle" idx="1"/>
          </p:nvPr>
        </p:nvSpPr>
        <p:spPr>
          <a:xfrm>
            <a:off x="5576552" y="3013656"/>
            <a:ext cx="3400023" cy="1944710"/>
          </a:xfrm>
        </p:spPr>
        <p:txBody>
          <a:bodyPr>
            <a:noAutofit/>
          </a:bodyPr>
          <a:lstStyle/>
          <a:p>
            <a:pPr algn="l"/>
            <a:r>
              <a:rPr lang="ru-RU" sz="2400" b="1" dirty="0" smtClean="0">
                <a:ln w="12700">
                  <a:solidFill>
                    <a:schemeClr val="tx2">
                      <a:satMod val="155000"/>
                    </a:schemeClr>
                  </a:solidFill>
                  <a:prstDash val="solid"/>
                </a:ln>
              </a:rPr>
              <a:t>Головня </a:t>
            </a:r>
            <a:r>
              <a:rPr lang="ru-RU" sz="2400" b="1" dirty="0" smtClean="0">
                <a:ln w="12700">
                  <a:solidFill>
                    <a:schemeClr val="tx2">
                      <a:satMod val="155000"/>
                    </a:schemeClr>
                  </a:solidFill>
                  <a:prstDash val="solid"/>
                </a:ln>
              </a:rPr>
              <a:t>Сергей</a:t>
            </a:r>
            <a:r>
              <a:rPr lang="ru-RU" sz="2400" b="1" dirty="0" smtClean="0">
                <a:ln w="12700">
                  <a:solidFill>
                    <a:schemeClr val="tx2">
                      <a:satMod val="155000"/>
                    </a:schemeClr>
                  </a:solidFill>
                  <a:prstDash val="solid"/>
                </a:ln>
              </a:rPr>
              <a:t>, </a:t>
            </a:r>
          </a:p>
          <a:p>
            <a:pPr algn="l"/>
            <a:r>
              <a:rPr lang="ru-RU" sz="2400" b="1" dirty="0" smtClean="0">
                <a:ln w="12700">
                  <a:solidFill>
                    <a:schemeClr val="tx2">
                      <a:satMod val="155000"/>
                    </a:schemeClr>
                  </a:solidFill>
                  <a:prstDash val="solid"/>
                </a:ln>
              </a:rPr>
              <a:t>ученик 6 </a:t>
            </a:r>
            <a:r>
              <a:rPr lang="ru-RU" sz="2400" b="1" dirty="0" smtClean="0">
                <a:ln w="12700">
                  <a:solidFill>
                    <a:schemeClr val="tx2">
                      <a:satMod val="155000"/>
                    </a:schemeClr>
                  </a:solidFill>
                  <a:prstDash val="solid"/>
                </a:ln>
              </a:rPr>
              <a:t>«В» </a:t>
            </a:r>
            <a:r>
              <a:rPr lang="ru-RU" sz="2400" b="1" dirty="0" smtClean="0">
                <a:ln w="12700">
                  <a:solidFill>
                    <a:schemeClr val="tx2">
                      <a:satMod val="155000"/>
                    </a:schemeClr>
                  </a:solidFill>
                  <a:prstDash val="solid"/>
                </a:ln>
              </a:rPr>
              <a:t>класса МКОУ СШ № 4 </a:t>
            </a:r>
          </a:p>
          <a:p>
            <a:pPr algn="l"/>
            <a:r>
              <a:rPr lang="ru-RU" sz="2400" b="1" dirty="0" smtClean="0">
                <a:ln w="12700">
                  <a:solidFill>
                    <a:schemeClr val="tx2">
                      <a:satMod val="155000"/>
                    </a:schemeClr>
                  </a:solidFill>
                  <a:prstDash val="solid"/>
                </a:ln>
              </a:rPr>
              <a:t>г. </a:t>
            </a:r>
            <a:r>
              <a:rPr lang="ru-RU" sz="2400" b="1" dirty="0" err="1" smtClean="0">
                <a:ln w="12700">
                  <a:solidFill>
                    <a:schemeClr val="tx2">
                      <a:satMod val="155000"/>
                    </a:schemeClr>
                  </a:solidFill>
                  <a:prstDash val="solid"/>
                </a:ln>
              </a:rPr>
              <a:t>Калача-на-Дону</a:t>
            </a:r>
            <a:r>
              <a:rPr lang="ru-RU" sz="2400" b="1" dirty="0" smtClean="0">
                <a:ln w="12700">
                  <a:solidFill>
                    <a:schemeClr val="tx2">
                      <a:satMod val="155000"/>
                    </a:schemeClr>
                  </a:solidFill>
                  <a:prstDash val="solid"/>
                </a:ln>
              </a:rPr>
              <a:t> Волгоградской области</a:t>
            </a:r>
            <a:endParaRPr lang="ru-RU" sz="2400" b="1" dirty="0">
              <a:ln w="12700">
                <a:solidFill>
                  <a:schemeClr val="tx2">
                    <a:satMod val="155000"/>
                  </a:schemeClr>
                </a:solidFill>
                <a:prstDash val="solid"/>
              </a:ln>
            </a:endParaRPr>
          </a:p>
        </p:txBody>
      </p:sp>
      <p:sp>
        <p:nvSpPr>
          <p:cNvPr id="5" name="Прямоугольник 4"/>
          <p:cNvSpPr/>
          <p:nvPr/>
        </p:nvSpPr>
        <p:spPr>
          <a:xfrm>
            <a:off x="5679583" y="6104586"/>
            <a:ext cx="3296992" cy="579549"/>
          </a:xfrm>
          <a:prstGeom prst="rect">
            <a:avLst/>
          </a:prstGeom>
          <a:solidFill>
            <a:schemeClr val="accent5">
              <a:lumMod val="20000"/>
              <a:lumOff val="80000"/>
            </a:schemeClr>
          </a:solidFill>
          <a:ln>
            <a:solidFill>
              <a:schemeClr val="accent5">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latin typeface="Cambria" pitchFamily="18" charset="0"/>
              </a:rPr>
              <a:t>2016-2017 учебный год</a:t>
            </a:r>
            <a:endParaRPr lang="ru-RU" sz="2000" b="1" dirty="0">
              <a:latin typeface="Cambria" pitchFamily="18" charset="0"/>
            </a:endParaRPr>
          </a:p>
        </p:txBody>
      </p:sp>
    </p:spTree>
    <p:extLst>
      <p:ext uri="{BB962C8B-B14F-4D97-AF65-F5344CB8AC3E}">
        <p14:creationId xmlns:p14="http://schemas.microsoft.com/office/powerpoint/2010/main" xmlns="" val="1693832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365126"/>
            <a:ext cx="8628845" cy="1325563"/>
          </a:xfrm>
        </p:spPr>
        <p:txBody>
          <a:bodyPr>
            <a:normAutofit/>
          </a:bodyPr>
          <a:lstStyle/>
          <a:p>
            <a:r>
              <a:rPr lang="ru-RU" sz="3600" b="1" dirty="0" smtClean="0">
                <a:solidFill>
                  <a:srgbClr val="C00000"/>
                </a:solidFill>
                <a:latin typeface="Cambria" pitchFamily="18" charset="0"/>
              </a:rPr>
              <a:t>Южная Америка </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(Южноамериканский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75488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Картофель</a:t>
                      </a:r>
                    </a:p>
                    <a:p>
                      <a:pPr marL="0" marR="0" indent="0" algn="l" defTabSz="6858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latin typeface="Cambria" pitchFamily="18" charset="0"/>
                          <a:ea typeface="+mn-ea"/>
                          <a:cs typeface="+mn-cs"/>
                        </a:rPr>
                        <a:t>Картофель является питательным продуктом который богат на углеводы, белки, в белках находятся аминокислоты, минеральные соли. А также картофель богат витаминами С, Р, В1, В2, В3, В6, В9, К,  калием, холином, селеном, железом, фосфором, кальцием, натрием. Вот, например, где-то около 200 граммов картофеля сваренных в мундире, содержит суточную норму витамина С для человека. Только к весне в картофеле обычно снижается содержание витамина С.</a:t>
                      </a:r>
                    </a:p>
                    <a:p>
                      <a:endParaRPr lang="ru-RU" sz="1800" b="1" dirty="0">
                        <a:solidFill>
                          <a:schemeClr val="accent6">
                            <a:lumMod val="50000"/>
                          </a:schemeClr>
                        </a:solidFill>
                        <a:latin typeface="Cambria" pitchFamily="18" charset="0"/>
                      </a:endParaRPr>
                    </a:p>
                  </a:txBody>
                  <a:tcPr/>
                </a:tc>
              </a:tr>
            </a:tbl>
          </a:graphicData>
        </a:graphic>
      </p:graphicFrame>
      <p:pic>
        <p:nvPicPr>
          <p:cNvPr id="5" name="Рисунок 4" descr="http://sivatherium.narod.ru/postcard/rast_per/pic_03.jpg"/>
          <p:cNvPicPr/>
          <p:nvPr/>
        </p:nvPicPr>
        <p:blipFill>
          <a:blip r:embed="rId2"/>
          <a:srcRect/>
          <a:stretch>
            <a:fillRect/>
          </a:stretch>
        </p:blipFill>
        <p:spPr bwMode="auto">
          <a:xfrm>
            <a:off x="352537" y="2034861"/>
            <a:ext cx="4077795" cy="4327057"/>
          </a:xfrm>
          <a:prstGeom prst="rect">
            <a:avLst/>
          </a:prstGeom>
          <a:noFill/>
          <a:ln w="9525">
            <a:noFill/>
            <a:miter lim="800000"/>
            <a:headEnd/>
            <a:tailEnd/>
          </a:ln>
        </p:spPr>
      </p:pic>
      <p:sp>
        <p:nvSpPr>
          <p:cNvPr id="7" name="Управляющая кнопка: домой 6">
            <a:hlinkClick r:id="rId3" action="ppaction://hlinksldjump" highlightClick="1"/>
          </p:cNvPr>
          <p:cNvSpPr/>
          <p:nvPr/>
        </p:nvSpPr>
        <p:spPr>
          <a:xfrm>
            <a:off x="8409904" y="6143223"/>
            <a:ext cx="540140" cy="52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93" y="365126"/>
            <a:ext cx="8538693" cy="1325563"/>
          </a:xfrm>
        </p:spPr>
        <p:txBody>
          <a:bodyPr>
            <a:normAutofit/>
          </a:bodyPr>
          <a:lstStyle/>
          <a:p>
            <a:r>
              <a:rPr lang="ru-RU" sz="3600" b="1" dirty="0" smtClean="0">
                <a:solidFill>
                  <a:srgbClr val="C00000"/>
                </a:solidFill>
                <a:latin typeface="Cambria" pitchFamily="18" charset="0"/>
              </a:rPr>
              <a:t>Южная Америка </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(Южноамериканский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876800"/>
        </p:xfrm>
        <a:graphic>
          <a:graphicData uri="http://schemas.openxmlformats.org/drawingml/2006/table">
            <a:tbl>
              <a:tblPr firstRow="1" bandRow="1">
                <a:tableStyleId>{2D5ABB26-0587-4C30-8999-92F81FD0307C}</a:tableStyleId>
              </a:tblPr>
              <a:tblGrid>
                <a:gridCol w="4675030"/>
                <a:gridCol w="3928056"/>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Перец</a:t>
                      </a:r>
                    </a:p>
                    <a:p>
                      <a:r>
                        <a:rPr lang="ru-RU" sz="1400" dirty="0" smtClean="0">
                          <a:latin typeface="Cambria" pitchFamily="18" charset="0"/>
                        </a:rPr>
                        <a:t>Полезные свойства перца таковы, что его с успехом используют как в пищу, так и для лечения множества болезней.</a:t>
                      </a:r>
                    </a:p>
                    <a:p>
                      <a:r>
                        <a:rPr lang="ru-RU" sz="1400" dirty="0" smtClean="0">
                          <a:latin typeface="Cambria" pitchFamily="18" charset="0"/>
                        </a:rPr>
                        <a:t>Его витаминный состав довольно обширен: витамины С, В1, В2, В6, РР, А, каротин, железо, цинк, натрий, калий, фосфор, магний. В состав перца как жгучего, так и сладкого, входит придающий ему исключительный вкус и аромат алкалоид </a:t>
                      </a:r>
                      <a:r>
                        <a:rPr lang="ru-RU" sz="1400" dirty="0" err="1" smtClean="0">
                          <a:latin typeface="Cambria" pitchFamily="18" charset="0"/>
                        </a:rPr>
                        <a:t>капсаицин</a:t>
                      </a:r>
                      <a:r>
                        <a:rPr lang="ru-RU" sz="1400" dirty="0" smtClean="0">
                          <a:latin typeface="Cambria" pitchFamily="18" charset="0"/>
                        </a:rPr>
                        <a:t>. Это полезное вещество обладает лечебными свойствами, оно стимулирует работу поджелудочной железы и желудка. Его специфический вкус повышает аппетит. </a:t>
                      </a:r>
                      <a:r>
                        <a:rPr lang="ru-RU" sz="1400" dirty="0" err="1" smtClean="0">
                          <a:latin typeface="Cambria" pitchFamily="18" charset="0"/>
                        </a:rPr>
                        <a:t>Капсаицин</a:t>
                      </a:r>
                      <a:r>
                        <a:rPr lang="ru-RU" sz="1400" dirty="0" smtClean="0">
                          <a:latin typeface="Cambria" pitchFamily="18" charset="0"/>
                        </a:rPr>
                        <a:t> понижает давление, в значительной степени способствует разжижению крови, что естественно понижает риск образования тромбов. Содержащийся в перце рутин – защитник стенок кровеносных капилляров.</a:t>
                      </a:r>
                    </a:p>
                    <a:p>
                      <a:endParaRPr lang="ru-RU" sz="1200" b="1" dirty="0">
                        <a:solidFill>
                          <a:schemeClr val="accent6">
                            <a:lumMod val="50000"/>
                          </a:schemeClr>
                        </a:solidFill>
                        <a:latin typeface="Cambria" pitchFamily="18" charset="0"/>
                      </a:endParaRPr>
                    </a:p>
                  </a:txBody>
                  <a:tcPr/>
                </a:tc>
              </a:tr>
            </a:tbl>
          </a:graphicData>
        </a:graphic>
      </p:graphicFrame>
      <p:pic>
        <p:nvPicPr>
          <p:cNvPr id="5" name="Рисунок 4" descr="http://tbn-tv.ru/lady/files/2016/07/eda135.jpg"/>
          <p:cNvPicPr/>
          <p:nvPr/>
        </p:nvPicPr>
        <p:blipFill>
          <a:blip r:embed="rId2"/>
          <a:srcRect/>
          <a:stretch>
            <a:fillRect/>
          </a:stretch>
        </p:blipFill>
        <p:spPr bwMode="auto">
          <a:xfrm>
            <a:off x="198307" y="1918952"/>
            <a:ext cx="4657028" cy="4203032"/>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448541" y="6168980"/>
            <a:ext cx="528034" cy="4893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577" y="365126"/>
            <a:ext cx="8590209" cy="1325563"/>
          </a:xfrm>
        </p:spPr>
        <p:txBody>
          <a:bodyPr>
            <a:normAutofit/>
          </a:bodyPr>
          <a:lstStyle/>
          <a:p>
            <a:r>
              <a:rPr lang="ru-RU" sz="3600" b="1" dirty="0" smtClean="0">
                <a:solidFill>
                  <a:srgbClr val="C00000"/>
                </a:solidFill>
                <a:latin typeface="Cambria" pitchFamily="18" charset="0"/>
              </a:rPr>
              <a:t>Южная Америка </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(Южноамериканский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Томат</a:t>
                      </a:r>
                    </a:p>
                    <a:p>
                      <a:pPr marL="0" marR="0" indent="0" algn="l" defTabSz="685800" rtl="0" eaLnBrk="1" fontAlgn="auto" latinLnBrk="0" hangingPunct="1">
                        <a:lnSpc>
                          <a:spcPct val="100000"/>
                        </a:lnSpc>
                        <a:spcBef>
                          <a:spcPts val="0"/>
                        </a:spcBef>
                        <a:spcAft>
                          <a:spcPts val="0"/>
                        </a:spcAft>
                        <a:buClrTx/>
                        <a:buSzTx/>
                        <a:buFontTx/>
                        <a:buNone/>
                        <a:tabLst/>
                        <a:defRPr/>
                      </a:pPr>
                      <a:r>
                        <a:rPr lang="ru-RU" sz="1600" dirty="0" smtClean="0">
                          <a:solidFill>
                            <a:srgbClr val="000000"/>
                          </a:solidFill>
                          <a:latin typeface="Cambria" pitchFamily="18" charset="0"/>
                        </a:rPr>
                        <a:t>Помидор не только обладает прекрасными вкусовыми качествами, но и содержит большое количество полезных и целебных свойств. В них содержится большое количество разнообразных витаминов, таких как В1, В2, В3, В6, В9, Е, но большей степени преобладает витамин Е. Томаты не только благоприятно влияют на организм, но и на наше настроение. В них есть органическое вещество </a:t>
                      </a:r>
                      <a:r>
                        <a:rPr lang="ru-RU" sz="1600" dirty="0" err="1" smtClean="0">
                          <a:solidFill>
                            <a:srgbClr val="000000"/>
                          </a:solidFill>
                          <a:latin typeface="Cambria" pitchFamily="18" charset="0"/>
                        </a:rPr>
                        <a:t>тирамин</a:t>
                      </a:r>
                      <a:r>
                        <a:rPr lang="ru-RU" sz="1600" dirty="0" smtClean="0">
                          <a:solidFill>
                            <a:srgbClr val="000000"/>
                          </a:solidFill>
                          <a:latin typeface="Cambria" pitchFamily="18" charset="0"/>
                        </a:rPr>
                        <a:t>, которое в организме превращается в </a:t>
                      </a:r>
                      <a:r>
                        <a:rPr lang="ru-RU" sz="1600" dirty="0" err="1" smtClean="0">
                          <a:solidFill>
                            <a:srgbClr val="000000"/>
                          </a:solidFill>
                          <a:latin typeface="Cambria" pitchFamily="18" charset="0"/>
                        </a:rPr>
                        <a:t>серотонин</a:t>
                      </a:r>
                      <a:r>
                        <a:rPr lang="ru-RU" sz="1600" dirty="0" smtClean="0">
                          <a:solidFill>
                            <a:srgbClr val="000000"/>
                          </a:solidFill>
                          <a:latin typeface="Cambria" pitchFamily="18" charset="0"/>
                        </a:rPr>
                        <a:t>. Благодаря этому они поднимают настроение и помогают бороться со стрессовыми состояниями.</a:t>
                      </a:r>
                      <a:endParaRPr lang="ru-RU" sz="1600" dirty="0" smtClean="0">
                        <a:latin typeface="Cambria" pitchFamily="18" charset="0"/>
                      </a:endParaRPr>
                    </a:p>
                    <a:p>
                      <a:endParaRPr lang="ru-RU" sz="2000" b="1" dirty="0">
                        <a:solidFill>
                          <a:schemeClr val="accent6">
                            <a:lumMod val="50000"/>
                          </a:schemeClr>
                        </a:solidFill>
                        <a:latin typeface="Cambria" pitchFamily="18" charset="0"/>
                      </a:endParaRPr>
                    </a:p>
                  </a:txBody>
                  <a:tcPr/>
                </a:tc>
              </a:tr>
            </a:tbl>
          </a:graphicData>
        </a:graphic>
      </p:graphicFrame>
      <p:pic>
        <p:nvPicPr>
          <p:cNvPr id="5" name="Picture 2" descr="C:\Users\User\Desktop\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304" y="2021982"/>
            <a:ext cx="4301544" cy="36028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домой 5">
            <a:hlinkClick r:id="rId3" action="ppaction://hlinksldjump" highlightClick="1"/>
          </p:cNvPr>
          <p:cNvSpPr/>
          <p:nvPr/>
        </p:nvSpPr>
        <p:spPr>
          <a:xfrm>
            <a:off x="8397026" y="6078827"/>
            <a:ext cx="579549" cy="61818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577" y="365126"/>
            <a:ext cx="8590209" cy="1325563"/>
          </a:xfrm>
        </p:spPr>
        <p:txBody>
          <a:bodyPr>
            <a:normAutofit/>
          </a:bodyPr>
          <a:lstStyle/>
          <a:p>
            <a:r>
              <a:rPr lang="ru-RU" sz="3600" b="1" dirty="0" smtClean="0">
                <a:solidFill>
                  <a:srgbClr val="C00000"/>
                </a:solidFill>
                <a:latin typeface="Cambria" pitchFamily="18" charset="0"/>
              </a:rPr>
              <a:t>Южная Америка </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(Южноамериканский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60248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Фасоль</a:t>
                      </a:r>
                    </a:p>
                    <a:p>
                      <a:r>
                        <a:rPr lang="ru-RU" sz="1300" b="0" dirty="0" smtClean="0">
                          <a:latin typeface="Cambria" pitchFamily="18" charset="0"/>
                        </a:rPr>
                        <a:t>Фасоль содержит большое количество крахмала и других углеводов, белков. В состав фасоли входит богатый набор витаминов. Фасоль, как пищевой продукт, универсальна. В фасоли содержатся практически все </a:t>
                      </a:r>
                      <a:r>
                        <a:rPr lang="ru-RU" sz="1300" b="0" dirty="0" smtClean="0">
                          <a:latin typeface="Cambria" pitchFamily="18" charset="0"/>
                          <a:hlinkClick r:id="rId2" tooltip="минералы"/>
                        </a:rPr>
                        <a:t>минералы</a:t>
                      </a:r>
                      <a:r>
                        <a:rPr lang="ru-RU" sz="1300" b="0" dirty="0" smtClean="0">
                          <a:latin typeface="Cambria" pitchFamily="18" charset="0"/>
                        </a:rPr>
                        <a:t> и вещества, необходимые для нормальной жизнедеятельности организма: легко усваиваемые (на 75%) белки, по количеству которых плоды фасоли близки к мясу и рыбе, различные кислоты, каротин, </a:t>
                      </a:r>
                      <a:r>
                        <a:rPr lang="ru-RU" sz="1300" b="0" dirty="0" smtClean="0">
                          <a:latin typeface="Cambria" pitchFamily="18" charset="0"/>
                          <a:hlinkClick r:id="rId3" tooltip="витамины"/>
                        </a:rPr>
                        <a:t>витамины</a:t>
                      </a:r>
                      <a:r>
                        <a:rPr lang="ru-RU" sz="1300" b="0" dirty="0" smtClean="0">
                          <a:latin typeface="Cambria" pitchFamily="18" charset="0"/>
                        </a:rPr>
                        <a:t> С, B1, В2, В6, РР, множество макро- и микроэлементов (особенно меди, цинка, калия). В фасоли имеется достаточное количество триптофана, до 5% лизина, 8,5% аргинина, тирозин и гистидин (около 3% каждого). Фасоль, особенно богата серой, которая необходима при кишечных инфекциях, ревматизме, кожных заболеваниях, болезни бронхов. В составе фасоли много железа. Наличие железа способствует образованию эритроцитов, притоку кислорода к клеткам, повышает сопротивляемость организма к инфекциям.</a:t>
                      </a:r>
                      <a:endParaRPr lang="ru-RU" sz="1300" b="0" dirty="0">
                        <a:solidFill>
                          <a:schemeClr val="accent6">
                            <a:lumMod val="50000"/>
                          </a:schemeClr>
                        </a:solidFill>
                        <a:latin typeface="Cambria" pitchFamily="18" charset="0"/>
                      </a:endParaRPr>
                    </a:p>
                  </a:txBody>
                  <a:tcPr/>
                </a:tc>
              </a:tr>
            </a:tbl>
          </a:graphicData>
        </a:graphic>
      </p:graphicFrame>
      <p:pic>
        <p:nvPicPr>
          <p:cNvPr id="6" name="Picture 2" descr="C:\Documents and Settings\geo\Рабочий стол\6 В\Ратушная\фотки\127-fasol-polza-i-vred-770x515.jpg"/>
          <p:cNvPicPr>
            <a:picLocks noChangeAspect="1" noChangeArrowheads="1"/>
          </p:cNvPicPr>
          <p:nvPr/>
        </p:nvPicPr>
        <p:blipFill>
          <a:blip r:embed="rId4"/>
          <a:srcRect/>
          <a:stretch>
            <a:fillRect/>
          </a:stretch>
        </p:blipFill>
        <p:spPr bwMode="auto">
          <a:xfrm>
            <a:off x="218941" y="1970469"/>
            <a:ext cx="4237149" cy="4044502"/>
          </a:xfrm>
          <a:prstGeom prst="rect">
            <a:avLst/>
          </a:prstGeom>
          <a:noFill/>
        </p:spPr>
      </p:pic>
      <p:sp>
        <p:nvSpPr>
          <p:cNvPr id="5" name="Управляющая кнопка: домой 4">
            <a:hlinkClick r:id="rId5" action="ppaction://hlinksldjump" highlightClick="1"/>
          </p:cNvPr>
          <p:cNvSpPr/>
          <p:nvPr/>
        </p:nvSpPr>
        <p:spPr>
          <a:xfrm>
            <a:off x="8397024" y="6168980"/>
            <a:ext cx="515155" cy="47007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003" y="365126"/>
            <a:ext cx="8332631" cy="1325563"/>
          </a:xfrm>
        </p:spPr>
        <p:txBody>
          <a:bodyPr>
            <a:normAutofit/>
          </a:bodyPr>
          <a:lstStyle/>
          <a:p>
            <a:r>
              <a:rPr lang="ru-RU" sz="4000" b="1" dirty="0" smtClean="0">
                <a:solidFill>
                  <a:srgbClr val="C00000"/>
                </a:solidFill>
                <a:latin typeface="Cambria" pitchFamily="18" charset="0"/>
              </a:rPr>
              <a:t>Африка</a:t>
            </a:r>
            <a:br>
              <a:rPr lang="ru-RU" sz="4000" b="1" dirty="0" smtClean="0">
                <a:solidFill>
                  <a:srgbClr val="C00000"/>
                </a:solidFill>
                <a:latin typeface="Cambria" pitchFamily="18" charset="0"/>
              </a:rPr>
            </a:br>
            <a:r>
              <a:rPr lang="ru-RU" sz="4000" b="1" dirty="0" smtClean="0">
                <a:solidFill>
                  <a:srgbClr val="C00000"/>
                </a:solidFill>
                <a:latin typeface="Cambria" pitchFamily="18" charset="0"/>
              </a:rPr>
              <a:t>(Абиссинский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407750"/>
        </p:xfrm>
        <a:graphic>
          <a:graphicData uri="http://schemas.openxmlformats.org/drawingml/2006/table">
            <a:tbl>
              <a:tblPr firstRow="1" bandRow="1">
                <a:tableStyleId>{2D5ABB26-0587-4C30-8999-92F81FD0307C}</a:tableStyleId>
              </a:tblPr>
              <a:tblGrid>
                <a:gridCol w="4301543"/>
                <a:gridCol w="4301543"/>
              </a:tblGrid>
              <a:tr h="4407750">
                <a:tc>
                  <a:txBody>
                    <a:bodyPr/>
                    <a:lstStyle/>
                    <a:p>
                      <a:endParaRPr lang="ru-RU" dirty="0"/>
                    </a:p>
                  </a:txBody>
                  <a:tcPr/>
                </a:tc>
                <a:tc>
                  <a:txBody>
                    <a:bodyPr/>
                    <a:lstStyle/>
                    <a:p>
                      <a:endParaRPr lang="ru-RU" sz="4800" b="1" dirty="0" smtClean="0">
                        <a:solidFill>
                          <a:schemeClr val="accent6">
                            <a:lumMod val="50000"/>
                          </a:schemeClr>
                        </a:solidFill>
                        <a:latin typeface="Cambria" pitchFamily="18" charset="0"/>
                      </a:endParaRPr>
                    </a:p>
                    <a:p>
                      <a:r>
                        <a:rPr lang="ru-RU" sz="4400" b="1" dirty="0" smtClean="0">
                          <a:solidFill>
                            <a:schemeClr val="accent6">
                              <a:lumMod val="50000"/>
                            </a:schemeClr>
                          </a:solidFill>
                          <a:latin typeface="Cambria" pitchFamily="18" charset="0"/>
                          <a:hlinkClick r:id="rId2" action="ppaction://hlinksldjump"/>
                        </a:rPr>
                        <a:t>арбуз</a:t>
                      </a:r>
                      <a:endParaRPr lang="ru-RU" sz="4400" b="1" dirty="0" smtClean="0">
                        <a:solidFill>
                          <a:schemeClr val="accent6">
                            <a:lumMod val="50000"/>
                          </a:schemeClr>
                        </a:solidFill>
                        <a:latin typeface="Cambria" pitchFamily="18" charset="0"/>
                      </a:endParaRPr>
                    </a:p>
                    <a:p>
                      <a:r>
                        <a:rPr lang="ru-RU" sz="4400" b="1" dirty="0" smtClean="0">
                          <a:solidFill>
                            <a:schemeClr val="accent6">
                              <a:lumMod val="50000"/>
                            </a:schemeClr>
                          </a:solidFill>
                          <a:latin typeface="Cambria" pitchFamily="18" charset="0"/>
                          <a:hlinkClick r:id="rId3" action="ppaction://hlinksldjump"/>
                        </a:rPr>
                        <a:t>банан</a:t>
                      </a:r>
                      <a:endParaRPr lang="ru-RU" sz="4400" b="1" dirty="0" smtClean="0">
                        <a:solidFill>
                          <a:schemeClr val="accent6">
                            <a:lumMod val="50000"/>
                          </a:schemeClr>
                        </a:solidFill>
                        <a:latin typeface="Cambria" pitchFamily="18" charset="0"/>
                      </a:endParaRPr>
                    </a:p>
                    <a:p>
                      <a:r>
                        <a:rPr lang="ru-RU" sz="4400" b="1" dirty="0" smtClean="0">
                          <a:solidFill>
                            <a:schemeClr val="accent6">
                              <a:lumMod val="50000"/>
                            </a:schemeClr>
                          </a:solidFill>
                          <a:latin typeface="Cambria" pitchFamily="18" charset="0"/>
                          <a:hlinkClick r:id="rId4" action="ppaction://hlinksldjump"/>
                        </a:rPr>
                        <a:t>финик</a:t>
                      </a:r>
                      <a:endParaRPr lang="ru-RU" sz="4400" b="1" dirty="0" smtClean="0">
                        <a:solidFill>
                          <a:schemeClr val="accent6">
                            <a:lumMod val="50000"/>
                          </a:schemeClr>
                        </a:solidFill>
                        <a:latin typeface="Cambria" pitchFamily="18" charset="0"/>
                      </a:endParaRPr>
                    </a:p>
                  </a:txBody>
                  <a:tcPr/>
                </a:tc>
              </a:tr>
            </a:tbl>
          </a:graphicData>
        </a:graphic>
      </p:graphicFrame>
      <p:pic>
        <p:nvPicPr>
          <p:cNvPr id="6" name="Рисунок 5" descr="http://topkin.ru/wp-content/uploads/2016/09/Africa.png"/>
          <p:cNvPicPr/>
          <p:nvPr/>
        </p:nvPicPr>
        <p:blipFill>
          <a:blip r:embed="rId5"/>
          <a:srcRect/>
          <a:stretch>
            <a:fillRect/>
          </a:stretch>
        </p:blipFill>
        <p:spPr bwMode="auto">
          <a:xfrm>
            <a:off x="468447" y="2060620"/>
            <a:ext cx="3742945" cy="3837904"/>
          </a:xfrm>
          <a:prstGeom prst="rect">
            <a:avLst/>
          </a:prstGeom>
          <a:noFill/>
          <a:ln w="9525">
            <a:noFill/>
            <a:miter lim="800000"/>
            <a:headEnd/>
            <a:tailEnd/>
          </a:ln>
        </p:spPr>
      </p:pic>
      <p:sp>
        <p:nvSpPr>
          <p:cNvPr id="5" name="Управляющая кнопка: назад 4">
            <a:hlinkClick r:id="rId6" action="ppaction://hlinksldjump" highlightClick="1"/>
          </p:cNvPr>
          <p:cNvSpPr/>
          <p:nvPr/>
        </p:nvSpPr>
        <p:spPr>
          <a:xfrm>
            <a:off x="8487177" y="6297769"/>
            <a:ext cx="475745" cy="39924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577" y="365126"/>
            <a:ext cx="8603088" cy="1325563"/>
          </a:xfrm>
        </p:spPr>
        <p:txBody>
          <a:bodyPr/>
          <a:lstStyle/>
          <a:p>
            <a:r>
              <a:rPr lang="ru-RU" sz="3600" b="1" dirty="0" smtClean="0">
                <a:solidFill>
                  <a:srgbClr val="C00000"/>
                </a:solidFill>
                <a:latin typeface="Cambria" pitchFamily="18" charset="0"/>
              </a:rPr>
              <a:t>Африка</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(Абиссинский район</a:t>
            </a:r>
            <a:r>
              <a:rPr lang="ru-RU" dirty="0" smtClean="0"/>
              <a:t>)</a:t>
            </a:r>
            <a:endParaRPr lang="ru-RU" dirty="0"/>
          </a:p>
        </p:txBody>
      </p:sp>
      <p:graphicFrame>
        <p:nvGraphicFramePr>
          <p:cNvPr id="4" name="Содержимое 3"/>
          <p:cNvGraphicFramePr>
            <a:graphicFrameLocks noGrp="1"/>
          </p:cNvGraphicFramePr>
          <p:nvPr>
            <p:ph idx="1"/>
          </p:nvPr>
        </p:nvGraphicFramePr>
        <p:xfrm>
          <a:off x="244700" y="1674255"/>
          <a:ext cx="8603086" cy="4275784"/>
        </p:xfrm>
        <a:graphic>
          <a:graphicData uri="http://schemas.openxmlformats.org/drawingml/2006/table">
            <a:tbl>
              <a:tblPr firstRow="1" bandRow="1">
                <a:tableStyleId>{2D5ABB26-0587-4C30-8999-92F81FD0307C}</a:tableStyleId>
              </a:tblPr>
              <a:tblGrid>
                <a:gridCol w="4301543"/>
                <a:gridCol w="4301543"/>
              </a:tblGrid>
              <a:tr h="4275784">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Арбуз</a:t>
                      </a:r>
                    </a:p>
                    <a:p>
                      <a:r>
                        <a:rPr lang="ru-RU" sz="1400" dirty="0" smtClean="0">
                          <a:latin typeface="Cambria" pitchFamily="18" charset="0"/>
                        </a:rPr>
                        <a:t>полезные свойства арбуза настолько сильны, что его относят не только к продуктам питания, но и к народным лекарственным средствам.</a:t>
                      </a:r>
                    </a:p>
                    <a:p>
                      <a:r>
                        <a:rPr lang="ru-RU" sz="1400" dirty="0" smtClean="0">
                          <a:latin typeface="Cambria" pitchFamily="18" charset="0"/>
                        </a:rPr>
                        <a:t>Огромная польза кроется в биохимическом составе арбуза, в мякоти содержатся витамины (каротин, аскорбиновая кислота, витамины группы В), минеральные соли (марганца, магния, калия, никеля, железа), клетчатка и пектиновые вещества, щелочные компоненты. В большом количестве в арбузах содержится вода, этот плод прекрасно утоляет жажду, насыщает организм витаминами.</a:t>
                      </a:r>
                    </a:p>
                    <a:p>
                      <a:r>
                        <a:rPr lang="ru-RU" sz="1400" dirty="0" smtClean="0">
                          <a:latin typeface="Cambria" pitchFamily="18" charset="0"/>
                        </a:rPr>
                        <a:t>Клетчатка и пектин, содержащиеся в арбузах, замечательно влияют на работу кишечника, нормализуя перистальтику и способствуя очистке организма от вредных веществ и шлаков.</a:t>
                      </a:r>
                    </a:p>
                    <a:p>
                      <a:endParaRPr lang="ru-RU" sz="1400" b="1" dirty="0" smtClean="0">
                        <a:solidFill>
                          <a:schemeClr val="accent6">
                            <a:lumMod val="50000"/>
                          </a:schemeClr>
                        </a:solidFill>
                        <a:latin typeface="Cambria" pitchFamily="18" charset="0"/>
                      </a:endParaRPr>
                    </a:p>
                  </a:txBody>
                  <a:tcPr/>
                </a:tc>
              </a:tr>
            </a:tbl>
          </a:graphicData>
        </a:graphic>
      </p:graphicFrame>
      <p:pic>
        <p:nvPicPr>
          <p:cNvPr id="7" name="Рисунок 6" descr="http://static4.depositphotos.com/1026455/374/i/950/depositphotos_3743612-stock-photo-growing-watermelon.jpg"/>
          <p:cNvPicPr/>
          <p:nvPr/>
        </p:nvPicPr>
        <p:blipFill>
          <a:blip r:embed="rId2"/>
          <a:srcRect/>
          <a:stretch>
            <a:fillRect/>
          </a:stretch>
        </p:blipFill>
        <p:spPr bwMode="auto">
          <a:xfrm>
            <a:off x="223748" y="2034862"/>
            <a:ext cx="4270979" cy="3652780"/>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345510" y="6226935"/>
            <a:ext cx="528034" cy="46363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699" y="365126"/>
            <a:ext cx="8667481" cy="1325563"/>
          </a:xfrm>
        </p:spPr>
        <p:txBody>
          <a:bodyPr>
            <a:normAutofit/>
          </a:bodyPr>
          <a:lstStyle/>
          <a:p>
            <a:r>
              <a:rPr lang="ru-RU" sz="3600" b="1" dirty="0" smtClean="0">
                <a:solidFill>
                  <a:srgbClr val="C00000"/>
                </a:solidFill>
                <a:latin typeface="Cambria" pitchFamily="18" charset="0"/>
              </a:rPr>
              <a:t>Африка</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(Абиссинский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Банан</a:t>
                      </a:r>
                    </a:p>
                    <a:p>
                      <a:pPr marL="0" marR="0" indent="0" algn="l" defTabSz="685800" rtl="0" eaLnBrk="1" fontAlgn="auto" latinLnBrk="0" hangingPunct="1">
                        <a:lnSpc>
                          <a:spcPct val="100000"/>
                        </a:lnSpc>
                        <a:spcBef>
                          <a:spcPts val="0"/>
                        </a:spcBef>
                        <a:spcAft>
                          <a:spcPts val="0"/>
                        </a:spcAft>
                        <a:buClrTx/>
                        <a:buSzTx/>
                        <a:buFontTx/>
                        <a:buNone/>
                        <a:tabLst/>
                        <a:defRPr/>
                      </a:pPr>
                      <a:r>
                        <a:rPr lang="ru-RU" sz="2400" b="0" i="0" dirty="0" smtClean="0">
                          <a:solidFill>
                            <a:schemeClr val="tx1"/>
                          </a:solidFill>
                          <a:effectLst/>
                          <a:latin typeface="Times New Roman" panose="02020603050405020304" pitchFamily="18" charset="0"/>
                          <a:cs typeface="Times New Roman" panose="02020603050405020304" pitchFamily="18" charset="0"/>
                        </a:rPr>
                        <a:t>Во фруктах содержится огромное количество углеводов, в одном банане их содержится до 50 грамм. Кроме того, в нем очень много аскорбиновой кислоты, биотина и витамина E, </a:t>
                      </a:r>
                    </a:p>
                    <a:p>
                      <a:pPr marL="0" marR="0" indent="0" algn="l" defTabSz="685800" rtl="0" eaLnBrk="1" fontAlgn="auto" latinLnBrk="0" hangingPunct="1">
                        <a:lnSpc>
                          <a:spcPct val="100000"/>
                        </a:lnSpc>
                        <a:spcBef>
                          <a:spcPts val="0"/>
                        </a:spcBef>
                        <a:spcAft>
                          <a:spcPts val="0"/>
                        </a:spcAft>
                        <a:buClrTx/>
                        <a:buSzTx/>
                        <a:buFontTx/>
                        <a:buNone/>
                        <a:tabLst/>
                        <a:defRPr/>
                      </a:pPr>
                      <a:r>
                        <a:rPr lang="ru-RU" sz="2400" b="0" i="0" dirty="0" smtClean="0">
                          <a:solidFill>
                            <a:schemeClr val="tx1"/>
                          </a:solidFill>
                          <a:effectLst/>
                          <a:latin typeface="Times New Roman" panose="02020603050405020304" pitchFamily="18" charset="0"/>
                          <a:cs typeface="Times New Roman" panose="02020603050405020304" pitchFamily="18" charset="0"/>
                        </a:rPr>
                        <a:t>а также холина, </a:t>
                      </a:r>
                    </a:p>
                    <a:p>
                      <a:pPr marL="0" marR="0" indent="0" algn="l" defTabSz="685800" rtl="0" eaLnBrk="1" fontAlgn="auto" latinLnBrk="0" hangingPunct="1">
                        <a:lnSpc>
                          <a:spcPct val="100000"/>
                        </a:lnSpc>
                        <a:spcBef>
                          <a:spcPts val="0"/>
                        </a:spcBef>
                        <a:spcAft>
                          <a:spcPts val="0"/>
                        </a:spcAft>
                        <a:buClrTx/>
                        <a:buSzTx/>
                        <a:buFontTx/>
                        <a:buNone/>
                        <a:tabLst/>
                        <a:defRPr/>
                      </a:pPr>
                      <a:r>
                        <a:rPr lang="ru-RU" sz="2400" b="0" i="0" dirty="0" smtClean="0">
                          <a:solidFill>
                            <a:schemeClr val="tx1"/>
                          </a:solidFill>
                          <a:effectLst/>
                          <a:latin typeface="Times New Roman" panose="02020603050405020304" pitchFamily="18" charset="0"/>
                          <a:cs typeface="Times New Roman" panose="02020603050405020304" pitchFamily="18" charset="0"/>
                        </a:rPr>
                        <a:t>ответственного за улучшение памяти.</a:t>
                      </a:r>
                      <a:endParaRPr lang="ru-RU" sz="2400"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pic>
        <p:nvPicPr>
          <p:cNvPr id="5" name="Picture 2" descr="C:\Users\Admin\Desktop\svoystva-banano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535" y="1996225"/>
            <a:ext cx="4284192" cy="392021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Управляющая кнопка: домой 6">
            <a:hlinkClick r:id="rId3" action="ppaction://hlinksldjump" highlightClick="1"/>
          </p:cNvPr>
          <p:cNvSpPr/>
          <p:nvPr/>
        </p:nvSpPr>
        <p:spPr>
          <a:xfrm>
            <a:off x="8384146" y="6156100"/>
            <a:ext cx="502278" cy="53370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577" y="365126"/>
            <a:ext cx="8628846" cy="1325563"/>
          </a:xfrm>
        </p:spPr>
        <p:txBody>
          <a:bodyPr>
            <a:normAutofit/>
          </a:bodyPr>
          <a:lstStyle/>
          <a:p>
            <a:r>
              <a:rPr lang="ru-RU" sz="3600" b="1" dirty="0" smtClean="0">
                <a:solidFill>
                  <a:srgbClr val="C00000"/>
                </a:solidFill>
                <a:latin typeface="Cambria" pitchFamily="18" charset="0"/>
              </a:rPr>
              <a:t>Африка</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(Абиссинский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22738"/>
          <a:ext cx="8603086" cy="4820607"/>
        </p:xfrm>
        <a:graphic>
          <a:graphicData uri="http://schemas.openxmlformats.org/drawingml/2006/table">
            <a:tbl>
              <a:tblPr firstRow="1" bandRow="1">
                <a:tableStyleId>{2D5ABB26-0587-4C30-8999-92F81FD0307C}</a:tableStyleId>
              </a:tblPr>
              <a:tblGrid>
                <a:gridCol w="4301543"/>
                <a:gridCol w="4301543"/>
              </a:tblGrid>
              <a:tr h="4820607">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Финик</a:t>
                      </a:r>
                    </a:p>
                    <a:p>
                      <a:r>
                        <a:rPr lang="ru-RU" sz="900" dirty="0" smtClean="0">
                          <a:latin typeface="Cambria" pitchFamily="18" charset="0"/>
                        </a:rPr>
                        <a:t>многочисленные </a:t>
                      </a:r>
                      <a:r>
                        <a:rPr lang="ru-RU" sz="900" b="1" dirty="0" smtClean="0">
                          <a:latin typeface="Cambria" pitchFamily="18" charset="0"/>
                        </a:rPr>
                        <a:t>полезные свойства</a:t>
                      </a:r>
                      <a:r>
                        <a:rPr lang="ru-RU" sz="900" dirty="0" smtClean="0">
                          <a:latin typeface="Cambria" pitchFamily="18" charset="0"/>
                        </a:rPr>
                        <a:t> этого продукта. </a:t>
                      </a:r>
                    </a:p>
                    <a:p>
                      <a:r>
                        <a:rPr lang="ru-RU" sz="900" dirty="0" smtClean="0">
                          <a:latin typeface="Cambria" pitchFamily="18" charset="0"/>
                        </a:rPr>
                        <a:t>Среди них:</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финики не являются передатчиками каких-либо опасных для здоровья человека бактерий, микробов и паразитов;</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финики являются прекрасным средством в борьбе с вредоносной амебой;</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в финиках содержатся вещества, которые убивают болезнетворные бактерии в организме человека;</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финики — незаменимая еда и лекарство для космонавтов, а также они гораздо полезнее икры;</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в финиках содержатся вещества, способствующие усиленному сокращению мышц матки, что очень облегчает процесс родов у женщины, делает его быстрым и не таким болезненным;</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в финиках содержится витамин А, поддерживающий и улучшающий зрение ночью;</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благодаря наличию витамина В финики весьма полезны для нормального функционирования и развития мышечной системы;</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финики улучшают аппетит;</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употребление фиников натощак убивает паразитов;</a:t>
                      </a:r>
                      <a:br>
                        <a:rPr lang="ru-RU" sz="900" dirty="0" smtClean="0">
                          <a:latin typeface="Cambria" pitchFamily="18" charset="0"/>
                        </a:rPr>
                      </a:br>
                      <a:r>
                        <a:rPr lang="ru-RU" sz="900" dirty="0" smtClean="0">
                          <a:latin typeface="Cambria" pitchFamily="18" charset="0"/>
                        </a:rPr>
                        <a:t/>
                      </a:r>
                      <a:br>
                        <a:rPr lang="ru-RU" sz="900" dirty="0" smtClean="0">
                          <a:latin typeface="Cambria" pitchFamily="18" charset="0"/>
                        </a:rPr>
                      </a:br>
                      <a:r>
                        <a:rPr lang="ru-RU" sz="900" dirty="0" smtClean="0">
                          <a:latin typeface="Cambria" pitchFamily="18" charset="0"/>
                        </a:rPr>
                        <a:t>•    финики — это фрукт, еда, лекарство, напиток и сладость.</a:t>
                      </a:r>
                    </a:p>
                  </a:txBody>
                  <a:tcPr/>
                </a:tc>
              </a:tr>
            </a:tbl>
          </a:graphicData>
        </a:graphic>
      </p:graphicFrame>
      <p:pic>
        <p:nvPicPr>
          <p:cNvPr id="5" name="Рисунок 4" descr="http://kleinburd.ru/news/wp-content/uploads/2014/01/tree_06.jpg"/>
          <p:cNvPicPr/>
          <p:nvPr/>
        </p:nvPicPr>
        <p:blipFill>
          <a:blip r:embed="rId2"/>
          <a:srcRect/>
          <a:stretch>
            <a:fillRect/>
          </a:stretch>
        </p:blipFill>
        <p:spPr bwMode="auto">
          <a:xfrm>
            <a:off x="228331" y="1854558"/>
            <a:ext cx="4279275" cy="4278402"/>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384146" y="6130343"/>
            <a:ext cx="553792" cy="5409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365127"/>
            <a:ext cx="8577330" cy="1167460"/>
          </a:xfrm>
        </p:spPr>
        <p:txBody>
          <a:bodyPr>
            <a:normAutofit fontScale="90000"/>
          </a:bodyPr>
          <a:lstStyle/>
          <a:p>
            <a:r>
              <a:rPr lang="ru-RU" sz="4000" b="1" dirty="0" smtClean="0">
                <a:solidFill>
                  <a:srgbClr val="C00000"/>
                </a:solidFill>
                <a:latin typeface="Cambria" pitchFamily="18" charset="0"/>
              </a:rPr>
              <a:t>Евразия</a:t>
            </a:r>
            <a:br>
              <a:rPr lang="ru-RU" sz="4000" b="1" dirty="0" smtClean="0">
                <a:solidFill>
                  <a:srgbClr val="C00000"/>
                </a:solidFill>
                <a:latin typeface="Cambria" pitchFamily="18" charset="0"/>
              </a:rPr>
            </a:br>
            <a:r>
              <a:rPr lang="ru-RU" sz="4000" b="1" dirty="0" smtClean="0">
                <a:solidFill>
                  <a:srgbClr val="C00000"/>
                </a:solidFill>
                <a:latin typeface="Cambria" pitchFamily="18" charset="0"/>
              </a:rPr>
              <a:t>(Средиземноморский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752303"/>
                <a:gridCol w="3850783"/>
              </a:tblGrid>
              <a:tr h="4536538">
                <a:tc>
                  <a:txBody>
                    <a:bodyPr/>
                    <a:lstStyle/>
                    <a:p>
                      <a:endParaRPr lang="ru-RU" dirty="0"/>
                    </a:p>
                  </a:txBody>
                  <a:tcPr/>
                </a:tc>
                <a:tc>
                  <a:txBody>
                    <a:bodyPr/>
                    <a:lstStyle/>
                    <a:p>
                      <a:r>
                        <a:rPr lang="ru-RU" sz="2800" b="1" dirty="0" smtClean="0">
                          <a:solidFill>
                            <a:schemeClr val="accent6">
                              <a:lumMod val="50000"/>
                            </a:schemeClr>
                          </a:solidFill>
                          <a:latin typeface="Cambria" pitchFamily="18" charset="0"/>
                          <a:hlinkClick r:id="rId2" action="ppaction://hlinksldjump"/>
                        </a:rPr>
                        <a:t>виноград</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3" action="ppaction://hlinksldjump"/>
                        </a:rPr>
                        <a:t>горох</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4" action="ppaction://hlinksldjump"/>
                        </a:rPr>
                        <a:t>капуста</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5" action="ppaction://hlinksldjump"/>
                        </a:rPr>
                        <a:t>лук</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6" action="ppaction://hlinksldjump"/>
                        </a:rPr>
                        <a:t>морковь</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7" action="ppaction://hlinksldjump"/>
                        </a:rPr>
                        <a:t>редис</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8" action="ppaction://hlinksldjump"/>
                        </a:rPr>
                        <a:t>редька</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9" action="ppaction://hlinksldjump"/>
                        </a:rPr>
                        <a:t>свекла</a:t>
                      </a:r>
                      <a:endParaRPr lang="ru-RU" sz="2800" b="1" dirty="0" smtClean="0">
                        <a:solidFill>
                          <a:schemeClr val="accent6">
                            <a:lumMod val="50000"/>
                          </a:schemeClr>
                        </a:solidFill>
                        <a:latin typeface="Cambria" pitchFamily="18" charset="0"/>
                      </a:endParaRPr>
                    </a:p>
                    <a:p>
                      <a:r>
                        <a:rPr lang="ru-RU" sz="2800" b="1" dirty="0" smtClean="0">
                          <a:solidFill>
                            <a:schemeClr val="accent6">
                              <a:lumMod val="50000"/>
                            </a:schemeClr>
                          </a:solidFill>
                          <a:latin typeface="Cambria" pitchFamily="18" charset="0"/>
                          <a:hlinkClick r:id="rId10" action="ppaction://hlinksldjump"/>
                        </a:rPr>
                        <a:t>чеснок </a:t>
                      </a:r>
                      <a:endParaRPr lang="ru-RU" sz="2800" b="1" dirty="0">
                        <a:solidFill>
                          <a:schemeClr val="accent6">
                            <a:lumMod val="50000"/>
                          </a:schemeClr>
                        </a:solidFill>
                        <a:latin typeface="Cambria" pitchFamily="18" charset="0"/>
                      </a:endParaRPr>
                    </a:p>
                  </a:txBody>
                  <a:tcPr/>
                </a:tc>
              </a:tr>
            </a:tbl>
          </a:graphicData>
        </a:graphic>
      </p:graphicFrame>
      <p:pic>
        <p:nvPicPr>
          <p:cNvPr id="5" name="Рисунок 4" descr="http://v1.std3.ru/bd/4e/1450853924-bd4e66e9bf6b047f30a414e310856081.png"/>
          <p:cNvPicPr/>
          <p:nvPr/>
        </p:nvPicPr>
        <p:blipFill>
          <a:blip r:embed="rId11"/>
          <a:srcRect/>
          <a:stretch>
            <a:fillRect/>
          </a:stretch>
        </p:blipFill>
        <p:spPr bwMode="auto">
          <a:xfrm>
            <a:off x="309093" y="1584101"/>
            <a:ext cx="3940935" cy="3527224"/>
          </a:xfrm>
          <a:prstGeom prst="rect">
            <a:avLst/>
          </a:prstGeom>
          <a:noFill/>
          <a:ln w="9525">
            <a:noFill/>
            <a:miter lim="800000"/>
            <a:headEnd/>
            <a:tailEnd/>
          </a:ln>
        </p:spPr>
      </p:pic>
      <p:pic>
        <p:nvPicPr>
          <p:cNvPr id="7" name="Рисунок 6" descr="http://polismi.ru/images/stories/02-ekonomika/03-energeticheskaya-sverkhderzhava/4/mediterrainian.jpg"/>
          <p:cNvPicPr/>
          <p:nvPr/>
        </p:nvPicPr>
        <p:blipFill>
          <a:blip r:embed="rId12"/>
          <a:srcRect/>
          <a:stretch>
            <a:fillRect/>
          </a:stretch>
        </p:blipFill>
        <p:spPr bwMode="auto">
          <a:xfrm>
            <a:off x="373486" y="4159876"/>
            <a:ext cx="3992453" cy="2369713"/>
          </a:xfrm>
          <a:prstGeom prst="rect">
            <a:avLst/>
          </a:prstGeom>
          <a:noFill/>
          <a:ln w="9525">
            <a:noFill/>
            <a:miter lim="800000"/>
            <a:headEnd/>
            <a:tailEnd/>
          </a:ln>
        </p:spPr>
      </p:pic>
      <p:sp>
        <p:nvSpPr>
          <p:cNvPr id="6" name="Управляющая кнопка: назад 5">
            <a:hlinkClick r:id="rId13" action="ppaction://hlinksldjump" highlightClick="1"/>
          </p:cNvPr>
          <p:cNvSpPr/>
          <p:nvPr/>
        </p:nvSpPr>
        <p:spPr>
          <a:xfrm>
            <a:off x="8319752" y="6323526"/>
            <a:ext cx="618186" cy="34772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3" y="365126"/>
            <a:ext cx="8770513" cy="1325563"/>
          </a:xfrm>
        </p:spPr>
        <p:txBody>
          <a:bodyPr>
            <a:normAutofit/>
          </a:bodyPr>
          <a:lstStyle/>
          <a:p>
            <a:r>
              <a:rPr lang="ru-RU" sz="4000" b="1" dirty="0" smtClean="0">
                <a:solidFill>
                  <a:srgbClr val="C00000"/>
                </a:solidFill>
                <a:latin typeface="Cambria" pitchFamily="18" charset="0"/>
              </a:rPr>
              <a:t>Евразия</a:t>
            </a:r>
            <a:br>
              <a:rPr lang="ru-RU" sz="4000" b="1" dirty="0" smtClean="0">
                <a:solidFill>
                  <a:srgbClr val="C00000"/>
                </a:solidFill>
                <a:latin typeface="Cambria" pitchFamily="18" charset="0"/>
              </a:rPr>
            </a:br>
            <a:r>
              <a:rPr lang="ru-RU" sz="4000" b="1" dirty="0" smtClean="0">
                <a:solidFill>
                  <a:srgbClr val="C00000"/>
                </a:solidFill>
                <a:latin typeface="Cambria" pitchFamily="18" charset="0"/>
              </a:rPr>
              <a:t>(Средиземноморский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Виноград</a:t>
                      </a:r>
                    </a:p>
                    <a:p>
                      <a:r>
                        <a:rPr lang="ru-RU" sz="1600" kern="1200" dirty="0" smtClean="0">
                          <a:solidFill>
                            <a:schemeClr val="tx1"/>
                          </a:solidFill>
                          <a:latin typeface="Cambria" pitchFamily="18" charset="0"/>
                          <a:ea typeface="+mn-ea"/>
                          <a:cs typeface="+mn-cs"/>
                        </a:rPr>
                        <a:t>Виноград рекомендуется для употребления людям, которые активно занимаются умственным и физическим трудом.</a:t>
                      </a:r>
                    </a:p>
                    <a:p>
                      <a:r>
                        <a:rPr lang="ru-RU" sz="1600" dirty="0" smtClean="0">
                          <a:latin typeface="Cambria" pitchFamily="18" charset="0"/>
                        </a:rPr>
                        <a:t>Польза для здоровья винограда заключается в способности лечить запоры, несварения желудка, усталость, заболевания почек, профилактика катаракты и </a:t>
                      </a:r>
                      <a:r>
                        <a:rPr lang="ru-RU" sz="1600" dirty="0" err="1" smtClean="0">
                          <a:latin typeface="Cambria" pitchFamily="18" charset="0"/>
                        </a:rPr>
                        <a:t>макулярной</a:t>
                      </a:r>
                      <a:r>
                        <a:rPr lang="ru-RU" sz="1600" dirty="0" smtClean="0">
                          <a:latin typeface="Cambria" pitchFamily="18" charset="0"/>
                        </a:rPr>
                        <a:t> дегенерации. Виноград, один из самых популярных и вкусных фруктов, являются богатыми источниками витаминов А, С, В6 и </a:t>
                      </a:r>
                      <a:r>
                        <a:rPr lang="ru-RU" sz="1600" dirty="0" err="1" smtClean="0">
                          <a:latin typeface="Cambria" pitchFamily="18" charset="0"/>
                        </a:rPr>
                        <a:t>фолиевой</a:t>
                      </a:r>
                      <a:r>
                        <a:rPr lang="ru-RU" sz="1600" dirty="0" smtClean="0">
                          <a:latin typeface="Cambria" pitchFamily="18" charset="0"/>
                        </a:rPr>
                        <a:t> кислоты в дополнение к основным минералам, как калий, кальций, железо, фосфор, магний и селен.</a:t>
                      </a:r>
                      <a:endParaRPr lang="ru-RU" sz="1600" b="1" dirty="0" smtClean="0">
                        <a:solidFill>
                          <a:schemeClr val="accent6">
                            <a:lumMod val="50000"/>
                          </a:schemeClr>
                        </a:solidFill>
                        <a:latin typeface="Cambria" pitchFamily="18" charset="0"/>
                      </a:endParaRPr>
                    </a:p>
                  </a:txBody>
                  <a:tcPr/>
                </a:tc>
              </a:tr>
            </a:tbl>
          </a:graphicData>
        </a:graphic>
      </p:graphicFrame>
      <p:pic>
        <p:nvPicPr>
          <p:cNvPr id="5" name="Рисунок 4" descr="http://www.ice-nut.ru/italy/italy14203.jpg"/>
          <p:cNvPicPr/>
          <p:nvPr/>
        </p:nvPicPr>
        <p:blipFill>
          <a:blip r:embed="rId2"/>
          <a:srcRect/>
          <a:stretch>
            <a:fillRect/>
          </a:stretch>
        </p:blipFill>
        <p:spPr bwMode="auto">
          <a:xfrm>
            <a:off x="236627" y="2021983"/>
            <a:ext cx="4193706" cy="3928056"/>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506883" y="6272012"/>
            <a:ext cx="482571" cy="41212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3274" y="396901"/>
            <a:ext cx="4897553" cy="517499"/>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solidFill>
                  <a:schemeClr val="accent5">
                    <a:lumMod val="50000"/>
                  </a:schemeClr>
                </a:solidFill>
                <a:latin typeface="Cambria" pitchFamily="18" charset="0"/>
              </a:rPr>
              <a:t>Оглавление:</a:t>
            </a:r>
            <a:endParaRPr lang="ru-RU" sz="4800" b="1" spc="50" dirty="0">
              <a:ln w="11430"/>
              <a:solidFill>
                <a:schemeClr val="accent5">
                  <a:lumMod val="50000"/>
                </a:schemeClr>
              </a:solidFill>
              <a:latin typeface="Cambria" pitchFamily="18" charset="0"/>
            </a:endParaRPr>
          </a:p>
        </p:txBody>
      </p:sp>
      <p:grpSp>
        <p:nvGrpSpPr>
          <p:cNvPr id="78" name="Group 2"/>
          <p:cNvGrpSpPr>
            <a:grpSpLocks/>
          </p:cNvGrpSpPr>
          <p:nvPr/>
        </p:nvGrpSpPr>
        <p:grpSpPr bwMode="auto">
          <a:xfrm>
            <a:off x="463639" y="3748266"/>
            <a:ext cx="6775359" cy="630550"/>
            <a:chOff x="1250" y="1454"/>
            <a:chExt cx="3214" cy="336"/>
          </a:xfrm>
        </p:grpSpPr>
        <p:sp>
          <p:nvSpPr>
            <p:cNvPr id="79"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80" name="Rectangle 4"/>
            <p:cNvSpPr>
              <a:spLocks noChangeArrowheads="1"/>
            </p:cNvSpPr>
            <p:nvPr/>
          </p:nvSpPr>
          <p:spPr bwMode="gray">
            <a:xfrm rot="3419336">
              <a:off x="1239" y="1470"/>
              <a:ext cx="287" cy="266"/>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contourClr>
                <a:srgbClr val="FF7C8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1" name="Text Box 5"/>
            <p:cNvSpPr txBox="1">
              <a:spLocks noChangeArrowheads="1"/>
            </p:cNvSpPr>
            <p:nvPr/>
          </p:nvSpPr>
          <p:spPr bwMode="gray">
            <a:xfrm>
              <a:off x="1796" y="1482"/>
              <a:ext cx="187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ru-RU" sz="2400" b="1" dirty="0" smtClean="0">
                  <a:solidFill>
                    <a:srgbClr val="002060"/>
                  </a:solidFill>
                  <a:latin typeface="Cambria" pitchFamily="18" charset="0"/>
                </a:rPr>
                <a:t>Африка</a:t>
              </a:r>
              <a:endParaRPr lang="en-US" sz="2400" b="1" dirty="0">
                <a:solidFill>
                  <a:srgbClr val="002060"/>
                </a:solidFill>
                <a:latin typeface="Cambria" pitchFamily="18" charset="0"/>
              </a:endParaRPr>
            </a:p>
          </p:txBody>
        </p:sp>
        <p:sp>
          <p:nvSpPr>
            <p:cNvPr id="82" name="Text Box 6"/>
            <p:cNvSpPr txBox="1">
              <a:spLocks noChangeArrowheads="1"/>
            </p:cNvSpPr>
            <p:nvPr/>
          </p:nvSpPr>
          <p:spPr bwMode="gray">
            <a:xfrm>
              <a:off x="1296" y="1454"/>
              <a:ext cx="161" cy="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hlinkClick r:id="rId2" action="ppaction://hlinksldjump"/>
                </a:rPr>
                <a:t>4</a:t>
              </a:r>
              <a:endParaRPr lang="en-US" sz="2400" b="1" dirty="0"/>
            </a:p>
          </p:txBody>
        </p:sp>
      </p:grpSp>
      <p:grpSp>
        <p:nvGrpSpPr>
          <p:cNvPr id="83" name="Group 7"/>
          <p:cNvGrpSpPr>
            <a:grpSpLocks/>
          </p:cNvGrpSpPr>
          <p:nvPr/>
        </p:nvGrpSpPr>
        <p:grpSpPr bwMode="auto">
          <a:xfrm>
            <a:off x="348472" y="1249399"/>
            <a:ext cx="8601855" cy="798342"/>
            <a:chOff x="1229" y="2041"/>
            <a:chExt cx="4313" cy="339"/>
          </a:xfrm>
        </p:grpSpPr>
        <p:sp>
          <p:nvSpPr>
            <p:cNvPr id="84"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85" name="Rectangle 9"/>
            <p:cNvSpPr>
              <a:spLocks noChangeArrowheads="1"/>
            </p:cNvSpPr>
            <p:nvPr/>
          </p:nvSpPr>
          <p:spPr bwMode="gray">
            <a:xfrm rot="3419336">
              <a:off x="1263" y="2007"/>
              <a:ext cx="235" cy="304"/>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86" name="Text Box 10"/>
            <p:cNvSpPr txBox="1">
              <a:spLocks noChangeArrowheads="1"/>
            </p:cNvSpPr>
            <p:nvPr/>
          </p:nvSpPr>
          <p:spPr bwMode="gray">
            <a:xfrm>
              <a:off x="1794" y="2072"/>
              <a:ext cx="3748" cy="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ru-RU" sz="2400" b="1" dirty="0" smtClean="0">
                  <a:solidFill>
                    <a:srgbClr val="002060"/>
                  </a:solidFill>
                  <a:latin typeface="Cambria" pitchFamily="18" charset="0"/>
                </a:rPr>
                <a:t>Центры происхождения культурных растений</a:t>
              </a:r>
              <a:endParaRPr lang="en-US" sz="2400" b="1" dirty="0">
                <a:solidFill>
                  <a:srgbClr val="002060"/>
                </a:solidFill>
                <a:latin typeface="Cambria" pitchFamily="18" charset="0"/>
              </a:endParaRPr>
            </a:p>
          </p:txBody>
        </p:sp>
        <p:sp>
          <p:nvSpPr>
            <p:cNvPr id="87" name="Text Box 11"/>
            <p:cNvSpPr txBox="1">
              <a:spLocks noChangeArrowheads="1"/>
            </p:cNvSpPr>
            <p:nvPr/>
          </p:nvSpPr>
          <p:spPr bwMode="gray">
            <a:xfrm>
              <a:off x="1296" y="2044"/>
              <a:ext cx="171" cy="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hlinkClick r:id="rId3" action="ppaction://hlinksldjump"/>
                </a:rPr>
                <a:t>1</a:t>
              </a:r>
              <a:endParaRPr lang="en-US" sz="2400" b="1" dirty="0"/>
            </a:p>
          </p:txBody>
        </p:sp>
      </p:grpSp>
      <p:grpSp>
        <p:nvGrpSpPr>
          <p:cNvPr id="88" name="Group 12"/>
          <p:cNvGrpSpPr>
            <a:grpSpLocks/>
          </p:cNvGrpSpPr>
          <p:nvPr/>
        </p:nvGrpSpPr>
        <p:grpSpPr bwMode="auto">
          <a:xfrm>
            <a:off x="450555" y="2099256"/>
            <a:ext cx="6813845" cy="566671"/>
            <a:chOff x="1254" y="2654"/>
            <a:chExt cx="3226" cy="336"/>
          </a:xfrm>
        </p:grpSpPr>
        <p:sp>
          <p:nvSpPr>
            <p:cNvPr id="89"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0" name="Rectangle 14"/>
            <p:cNvSpPr>
              <a:spLocks noChangeArrowheads="1"/>
            </p:cNvSpPr>
            <p:nvPr/>
          </p:nvSpPr>
          <p:spPr bwMode="gray">
            <a:xfrm rot="3419336">
              <a:off x="1227" y="2693"/>
              <a:ext cx="302" cy="24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1" name="Text Box 15"/>
            <p:cNvSpPr txBox="1">
              <a:spLocks noChangeArrowheads="1"/>
            </p:cNvSpPr>
            <p:nvPr/>
          </p:nvSpPr>
          <p:spPr bwMode="gray">
            <a:xfrm>
              <a:off x="1778" y="2682"/>
              <a:ext cx="2702" cy="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ru-RU" sz="2400" b="1" dirty="0" smtClean="0">
                  <a:solidFill>
                    <a:srgbClr val="002060"/>
                  </a:solidFill>
                  <a:latin typeface="Cambria" pitchFamily="18" charset="0"/>
                </a:rPr>
                <a:t>Северная Америка</a:t>
              </a:r>
              <a:endParaRPr lang="en-US" sz="2400" b="1" dirty="0">
                <a:solidFill>
                  <a:srgbClr val="002060"/>
                </a:solidFill>
                <a:latin typeface="Cambria" pitchFamily="18" charset="0"/>
              </a:endParaRPr>
            </a:p>
          </p:txBody>
        </p:sp>
        <p:sp>
          <p:nvSpPr>
            <p:cNvPr id="92" name="Text Box 16"/>
            <p:cNvSpPr txBox="1">
              <a:spLocks noChangeArrowheads="1"/>
            </p:cNvSpPr>
            <p:nvPr/>
          </p:nvSpPr>
          <p:spPr bwMode="gray">
            <a:xfrm>
              <a:off x="1296" y="2654"/>
              <a:ext cx="161" cy="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a:hlinkClick r:id="rId4" action="ppaction://hlinksldjump"/>
                </a:rPr>
                <a:t>2</a:t>
              </a:r>
              <a:endParaRPr lang="en-US" sz="2400" b="1" dirty="0"/>
            </a:p>
          </p:txBody>
        </p:sp>
      </p:grpSp>
      <p:grpSp>
        <p:nvGrpSpPr>
          <p:cNvPr id="93" name="Group 17"/>
          <p:cNvGrpSpPr>
            <a:grpSpLocks/>
          </p:cNvGrpSpPr>
          <p:nvPr/>
        </p:nvGrpSpPr>
        <p:grpSpPr bwMode="auto">
          <a:xfrm>
            <a:off x="386366" y="2884868"/>
            <a:ext cx="6852633" cy="669701"/>
            <a:chOff x="1239" y="3244"/>
            <a:chExt cx="3225" cy="336"/>
          </a:xfrm>
        </p:grpSpPr>
        <p:sp>
          <p:nvSpPr>
            <p:cNvPr id="94"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95" name="Rectangle 19">
              <a:hlinkClick r:id="rId5" action="ppaction://hlinksldjump"/>
            </p:cNvPr>
            <p:cNvSpPr>
              <a:spLocks noChangeArrowheads="1"/>
            </p:cNvSpPr>
            <p:nvPr/>
          </p:nvSpPr>
          <p:spPr bwMode="gray">
            <a:xfrm rot="3419336">
              <a:off x="1248" y="3248"/>
              <a:ext cx="245" cy="263"/>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96" name="Text Box 20"/>
            <p:cNvSpPr txBox="1">
              <a:spLocks noChangeArrowheads="1"/>
            </p:cNvSpPr>
            <p:nvPr/>
          </p:nvSpPr>
          <p:spPr bwMode="gray">
            <a:xfrm>
              <a:off x="1779" y="3272"/>
              <a:ext cx="195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r>
                <a:rPr lang="ru-RU" sz="2400" b="1" dirty="0" smtClean="0">
                  <a:solidFill>
                    <a:srgbClr val="002060"/>
                  </a:solidFill>
                  <a:latin typeface="Cambria" pitchFamily="18" charset="0"/>
                </a:rPr>
                <a:t>Южная Америка</a:t>
              </a:r>
              <a:endParaRPr lang="en-US" sz="2400" b="1" dirty="0">
                <a:solidFill>
                  <a:srgbClr val="002060"/>
                </a:solidFill>
                <a:latin typeface="Cambria" pitchFamily="18" charset="0"/>
              </a:endParaRPr>
            </a:p>
          </p:txBody>
        </p:sp>
        <p:sp>
          <p:nvSpPr>
            <p:cNvPr id="97" name="Text Box 21"/>
            <p:cNvSpPr txBox="1">
              <a:spLocks noChangeArrowheads="1"/>
            </p:cNvSpPr>
            <p:nvPr/>
          </p:nvSpPr>
          <p:spPr bwMode="gray">
            <a:xfrm>
              <a:off x="1296" y="3244"/>
              <a:ext cx="160" cy="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dirty="0" smtClean="0">
                  <a:hlinkClick r:id="rId5" action="ppaction://hlinksldjump"/>
                </a:rPr>
                <a:t>3</a:t>
              </a:r>
              <a:endParaRPr lang="en-US" sz="2400" b="1" dirty="0"/>
            </a:p>
          </p:txBody>
        </p:sp>
      </p:grpSp>
      <p:grpSp>
        <p:nvGrpSpPr>
          <p:cNvPr id="98" name="Group 22"/>
          <p:cNvGrpSpPr>
            <a:grpSpLocks/>
          </p:cNvGrpSpPr>
          <p:nvPr/>
        </p:nvGrpSpPr>
        <p:grpSpPr bwMode="auto">
          <a:xfrm>
            <a:off x="492759" y="4534250"/>
            <a:ext cx="8393663" cy="694576"/>
            <a:chOff x="1252" y="3217"/>
            <a:chExt cx="3212" cy="363"/>
          </a:xfrm>
        </p:grpSpPr>
        <p:sp>
          <p:nvSpPr>
            <p:cNvPr id="99"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100" name="Rectangle 24"/>
            <p:cNvSpPr>
              <a:spLocks noChangeArrowheads="1"/>
            </p:cNvSpPr>
            <p:nvPr/>
          </p:nvSpPr>
          <p:spPr bwMode="gray">
            <a:xfrm rot="3419336">
              <a:off x="1204" y="3322"/>
              <a:ext cx="305" cy="21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ru-RU"/>
            </a:p>
          </p:txBody>
        </p:sp>
        <p:sp>
          <p:nvSpPr>
            <p:cNvPr id="101" name="Text Box 25"/>
            <p:cNvSpPr txBox="1">
              <a:spLocks noChangeArrowheads="1"/>
            </p:cNvSpPr>
            <p:nvPr/>
          </p:nvSpPr>
          <p:spPr bwMode="gray">
            <a:xfrm>
              <a:off x="1561" y="3217"/>
              <a:ext cx="2863" cy="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400" b="1" dirty="0" smtClean="0">
                  <a:solidFill>
                    <a:srgbClr val="002060"/>
                  </a:solidFill>
                  <a:latin typeface="Cambria" pitchFamily="18" charset="0"/>
                </a:rPr>
                <a:t>Евразия (</a:t>
              </a:r>
              <a:r>
                <a:rPr lang="ru-RU" sz="2400" b="1" dirty="0" smtClean="0">
                  <a:solidFill>
                    <a:srgbClr val="002060"/>
                  </a:solidFill>
                  <a:latin typeface="Cambria" pitchFamily="18" charset="0"/>
                  <a:hlinkClick r:id="rId6" action="ppaction://hlinksldjump"/>
                </a:rPr>
                <a:t>средиземноморский район</a:t>
              </a:r>
              <a:r>
                <a:rPr lang="ru-RU" sz="2400" b="1" dirty="0" smtClean="0">
                  <a:solidFill>
                    <a:srgbClr val="002060"/>
                  </a:solidFill>
                  <a:latin typeface="Cambria" pitchFamily="18" charset="0"/>
                </a:rPr>
                <a:t>)</a:t>
              </a:r>
              <a:endParaRPr lang="en-US" sz="2400" b="1" dirty="0">
                <a:solidFill>
                  <a:srgbClr val="002060"/>
                </a:solidFill>
                <a:latin typeface="Cambria" pitchFamily="18" charset="0"/>
              </a:endParaRPr>
            </a:p>
          </p:txBody>
        </p:sp>
        <p:sp>
          <p:nvSpPr>
            <p:cNvPr id="102" name="Text Box 26"/>
            <p:cNvSpPr txBox="1">
              <a:spLocks noChangeArrowheads="1"/>
            </p:cNvSpPr>
            <p:nvPr/>
          </p:nvSpPr>
          <p:spPr bwMode="gray">
            <a:xfrm>
              <a:off x="1296" y="3244"/>
              <a:ext cx="157" cy="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ru-RU" sz="2400" b="1" dirty="0" smtClean="0"/>
                <a:t>5 </a:t>
              </a:r>
              <a:endParaRPr lang="en-US" sz="2400" b="1" dirty="0"/>
            </a:p>
          </p:txBody>
        </p:sp>
      </p:grpSp>
      <p:sp>
        <p:nvSpPr>
          <p:cNvPr id="28" name="Text Box 25"/>
          <p:cNvSpPr txBox="1">
            <a:spLocks noChangeArrowheads="1"/>
          </p:cNvSpPr>
          <p:nvPr/>
        </p:nvSpPr>
        <p:spPr bwMode="gray">
          <a:xfrm>
            <a:off x="1326524" y="4997003"/>
            <a:ext cx="76092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400" b="1" dirty="0" smtClean="0">
                <a:solidFill>
                  <a:srgbClr val="002060"/>
                </a:solidFill>
                <a:latin typeface="Cambria" pitchFamily="18" charset="0"/>
              </a:rPr>
              <a:t>Евразия (</a:t>
            </a:r>
            <a:r>
              <a:rPr lang="ru-RU" sz="2400" b="1" dirty="0" err="1" smtClean="0">
                <a:solidFill>
                  <a:srgbClr val="002060"/>
                </a:solidFill>
                <a:latin typeface="Cambria" pitchFamily="18" charset="0"/>
                <a:hlinkClick r:id="rId7" action="ppaction://hlinksldjump"/>
              </a:rPr>
              <a:t>южноазиатский</a:t>
            </a:r>
            <a:r>
              <a:rPr lang="ru-RU" sz="2400" b="1" dirty="0" smtClean="0">
                <a:solidFill>
                  <a:srgbClr val="002060"/>
                </a:solidFill>
                <a:latin typeface="Cambria" pitchFamily="18" charset="0"/>
                <a:hlinkClick r:id="rId7" action="ppaction://hlinksldjump"/>
              </a:rPr>
              <a:t> район)</a:t>
            </a:r>
            <a:endParaRPr lang="en-US" sz="2400" b="1" dirty="0">
              <a:solidFill>
                <a:srgbClr val="002060"/>
              </a:solidFill>
              <a:latin typeface="Cambria" pitchFamily="18" charset="0"/>
            </a:endParaRPr>
          </a:p>
        </p:txBody>
      </p:sp>
      <p:sp>
        <p:nvSpPr>
          <p:cNvPr id="29" name="Text Box 25"/>
          <p:cNvSpPr txBox="1">
            <a:spLocks noChangeArrowheads="1"/>
          </p:cNvSpPr>
          <p:nvPr/>
        </p:nvSpPr>
        <p:spPr bwMode="gray">
          <a:xfrm>
            <a:off x="1313646" y="5486400"/>
            <a:ext cx="777454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ru-RU" sz="2400" b="1" dirty="0" smtClean="0">
                <a:solidFill>
                  <a:srgbClr val="002060"/>
                </a:solidFill>
                <a:latin typeface="Cambria" pitchFamily="18" charset="0"/>
              </a:rPr>
              <a:t>Евразия (</a:t>
            </a:r>
            <a:r>
              <a:rPr lang="ru-RU" sz="2400" b="1" dirty="0" smtClean="0">
                <a:solidFill>
                  <a:srgbClr val="002060"/>
                </a:solidFill>
                <a:latin typeface="Cambria" pitchFamily="18" charset="0"/>
                <a:hlinkClick r:id="rId8" action="ppaction://hlinksldjump"/>
              </a:rPr>
              <a:t>восточноазиатский район</a:t>
            </a:r>
            <a:r>
              <a:rPr lang="ru-RU" sz="2400" b="1" dirty="0" smtClean="0">
                <a:solidFill>
                  <a:srgbClr val="002060"/>
                </a:solidFill>
                <a:latin typeface="Cambria" pitchFamily="18" charset="0"/>
              </a:rPr>
              <a:t>)</a:t>
            </a:r>
            <a:endParaRPr lang="en-US" sz="2400" b="1" dirty="0">
              <a:solidFill>
                <a:srgbClr val="002060"/>
              </a:solidFill>
              <a:latin typeface="Cambria" pitchFamily="18" charset="0"/>
            </a:endParaRPr>
          </a:p>
        </p:txBody>
      </p:sp>
      <p:sp>
        <p:nvSpPr>
          <p:cNvPr id="33" name="Управляющая кнопка: назад 32">
            <a:hlinkClick r:id="rId9" action="ppaction://hlinksldjump" highlightClick="1"/>
          </p:cNvPr>
          <p:cNvSpPr/>
          <p:nvPr/>
        </p:nvSpPr>
        <p:spPr>
          <a:xfrm>
            <a:off x="8461420" y="6349285"/>
            <a:ext cx="682580" cy="5087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724252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3" y="365126"/>
            <a:ext cx="8603087" cy="1325563"/>
          </a:xfrm>
        </p:spPr>
        <p:txBody>
          <a:bodyPr>
            <a:normAutofit/>
          </a:bodyPr>
          <a:lstStyle/>
          <a:p>
            <a:r>
              <a:rPr lang="ru-RU" sz="4000" b="1" dirty="0" smtClean="0">
                <a:solidFill>
                  <a:srgbClr val="C00000"/>
                </a:solidFill>
                <a:latin typeface="Cambria" pitchFamily="18" charset="0"/>
              </a:rPr>
              <a:t>Евразия</a:t>
            </a:r>
            <a:br>
              <a:rPr lang="ru-RU" sz="4000" b="1" dirty="0" smtClean="0">
                <a:solidFill>
                  <a:srgbClr val="C00000"/>
                </a:solidFill>
                <a:latin typeface="Cambria" pitchFamily="18" charset="0"/>
              </a:rPr>
            </a:br>
            <a:r>
              <a:rPr lang="ru-RU" sz="4000" b="1" dirty="0" smtClean="0">
                <a:solidFill>
                  <a:srgbClr val="C00000"/>
                </a:solidFill>
                <a:latin typeface="Cambria" pitchFamily="18" charset="0"/>
              </a:rPr>
              <a:t>(Средиземноморский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64820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Горох</a:t>
                      </a:r>
                    </a:p>
                    <a:p>
                      <a:r>
                        <a:rPr lang="ru-RU" sz="1200" dirty="0" smtClean="0">
                          <a:latin typeface="Cambria" pitchFamily="18" charset="0"/>
                        </a:rPr>
                        <a:t>Главное полезное свойство гороха, как и остальных представителей семейства бобовых, состоит в высоком содержании белка, содержащего ценные и не заменимые аминокислоты (лизин, триптофан, цистеин, метионин). Этот продукт всегда входит в рацион питания </a:t>
                      </a:r>
                      <a:r>
                        <a:rPr lang="ru-RU" sz="1200" dirty="0" err="1" smtClean="0">
                          <a:latin typeface="Cambria" pitchFamily="18" charset="0"/>
                        </a:rPr>
                        <a:t>веганов</a:t>
                      </a:r>
                      <a:r>
                        <a:rPr lang="ru-RU" sz="1200" dirty="0" smtClean="0">
                          <a:latin typeface="Cambria" pitchFamily="18" charset="0"/>
                        </a:rPr>
                        <a:t> и вегетарианцев, тех, кто держит пост, а также нуждается в усиленном белковом питании (спортсмены, люди тяжелых профессий). Кроме белковой составляющей в горохе также содержится крахмал, натуральные сахара, жиры (насыщенные жирные кислоты), клетчатка. Витаминный ряд, представленный в горохе, содержит бета-каротин, аскорбиновую кислоту, витамины группы В, Е, Н, РР. Необычайно широк и разнообразен набор минеральных солей. Горох по праву можно назвать рекордсменом по содержанию микро и макроэлементов, в его составе содержится: калий, кальций, натрий, магний, стронций, олово, сера, хлор, фосфор, йод, цинк, марганец, железо, алюминий, молибден бор, фтор, ванадий, титан, никель, кремний, стронций, хром.</a:t>
                      </a:r>
                    </a:p>
                    <a:p>
                      <a:r>
                        <a:rPr lang="ru-RU" sz="1200" dirty="0" smtClean="0">
                          <a:latin typeface="Cambria" pitchFamily="18" charset="0"/>
                        </a:rPr>
                        <a:t>Такой богатый набор ценных веществ во многом и объясняет пользу гороха для здоровья человека.</a:t>
                      </a:r>
                    </a:p>
                    <a:p>
                      <a:endParaRPr lang="ru-RU" sz="1100" b="1" dirty="0" smtClean="0">
                        <a:solidFill>
                          <a:schemeClr val="accent6">
                            <a:lumMod val="50000"/>
                          </a:schemeClr>
                        </a:solidFill>
                        <a:latin typeface="Cambria" pitchFamily="18" charset="0"/>
                      </a:endParaRPr>
                    </a:p>
                  </a:txBody>
                  <a:tcPr/>
                </a:tc>
              </a:tr>
            </a:tbl>
          </a:graphicData>
        </a:graphic>
      </p:graphicFrame>
      <p:pic>
        <p:nvPicPr>
          <p:cNvPr id="6" name="Рисунок 5" descr="http://f6.s.qip.ru/37EZxhp4.png"/>
          <p:cNvPicPr/>
          <p:nvPr/>
        </p:nvPicPr>
        <p:blipFill>
          <a:blip r:embed="rId2"/>
          <a:srcRect/>
          <a:stretch>
            <a:fillRect/>
          </a:stretch>
        </p:blipFill>
        <p:spPr bwMode="auto">
          <a:xfrm>
            <a:off x="231820" y="2009104"/>
            <a:ext cx="3992451" cy="3941340"/>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448541" y="6207616"/>
            <a:ext cx="489396" cy="49583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972" y="365126"/>
            <a:ext cx="8500056"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87132"/>
          <a:ext cx="8603086" cy="4771453"/>
        </p:xfrm>
        <a:graphic>
          <a:graphicData uri="http://schemas.openxmlformats.org/drawingml/2006/table">
            <a:tbl>
              <a:tblPr firstRow="1" bandRow="1">
                <a:tableStyleId>{2D5ABB26-0587-4C30-8999-92F81FD0307C}</a:tableStyleId>
              </a:tblPr>
              <a:tblGrid>
                <a:gridCol w="4301543"/>
                <a:gridCol w="4301543"/>
              </a:tblGrid>
              <a:tr h="4771453">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Капуста</a:t>
                      </a:r>
                    </a:p>
                    <a:p>
                      <a:r>
                        <a:rPr lang="ru-RU" sz="1400" kern="1200" dirty="0" smtClean="0">
                          <a:solidFill>
                            <a:schemeClr val="tx1"/>
                          </a:solidFill>
                          <a:latin typeface="Cambria" pitchFamily="18" charset="0"/>
                          <a:ea typeface="+mn-ea"/>
                          <a:cs typeface="+mn-cs"/>
                        </a:rPr>
                        <a:t>Капуста — незаменимый источник минеральных солей: калия, натрия, кальция, магния, железа. Витамины и минеральные соли содействуют хорошему обмену веществ. Все виды капусты и особенно их сок известны своими лечебными свойствами. </a:t>
                      </a:r>
                    </a:p>
                    <a:p>
                      <a:r>
                        <a:rPr lang="ru-RU" sz="1400" dirty="0" smtClean="0">
                          <a:latin typeface="Cambria" pitchFamily="18" charset="0"/>
                        </a:rPr>
                        <a:t>Используя овощ для приготовления различных блюд, мало кто задумывается о благотворном воздействии культуры. Она является настоящим источником витаминов, полезных микроэлементов. Даже тушеная капуста способна восполнить недостаток организма в </a:t>
                      </a:r>
                      <a:r>
                        <a:rPr lang="ru-RU" sz="1400" dirty="0" err="1" smtClean="0">
                          <a:latin typeface="Cambria" pitchFamily="18" charset="0"/>
                        </a:rPr>
                        <a:t>аскорбигене</a:t>
                      </a:r>
                      <a:r>
                        <a:rPr lang="ru-RU" sz="1400" dirty="0" smtClean="0">
                          <a:latin typeface="Cambria" pitchFamily="18" charset="0"/>
                        </a:rPr>
                        <a:t> (сложного противоопухолевого вещества на основе аскорбиновой кислоты и гликозидов). Полезное вещество в большом количестве содержится в культуре.</a:t>
                      </a:r>
                    </a:p>
                    <a:p>
                      <a:r>
                        <a:rPr lang="ru-RU" sz="1400" dirty="0" smtClean="0">
                          <a:latin typeface="Cambria" pitchFamily="18" charset="0"/>
                        </a:rPr>
                        <a:t>Листья молодой капусты богаты витамином С – его в 10 раз больше, чем в лимоне.</a:t>
                      </a:r>
                    </a:p>
                    <a:p>
                      <a:endParaRPr lang="ru-RU" sz="1000" b="1" dirty="0" smtClean="0">
                        <a:solidFill>
                          <a:schemeClr val="accent6">
                            <a:lumMod val="50000"/>
                          </a:schemeClr>
                        </a:solidFill>
                        <a:latin typeface="Cambria" pitchFamily="18" charset="0"/>
                      </a:endParaRPr>
                    </a:p>
                  </a:txBody>
                  <a:tcPr/>
                </a:tc>
              </a:tr>
            </a:tbl>
          </a:graphicData>
        </a:graphic>
      </p:graphicFrame>
      <p:pic>
        <p:nvPicPr>
          <p:cNvPr id="5" name="Рисунок 4" descr="http://34374.info/wp-content/uploads/2013/07/Kapustnoe-pole.jpg"/>
          <p:cNvPicPr/>
          <p:nvPr/>
        </p:nvPicPr>
        <p:blipFill>
          <a:blip r:embed="rId2"/>
          <a:srcRect/>
          <a:stretch>
            <a:fillRect/>
          </a:stretch>
        </p:blipFill>
        <p:spPr bwMode="auto">
          <a:xfrm>
            <a:off x="206062" y="1874097"/>
            <a:ext cx="4237149" cy="3934056"/>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345510" y="6168980"/>
            <a:ext cx="502276" cy="5280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972" y="365126"/>
            <a:ext cx="8461420"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Лук</a:t>
                      </a:r>
                    </a:p>
                    <a:p>
                      <a:pPr marL="0" marR="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Cambria" pitchFamily="18" charset="0"/>
                        </a:rPr>
                        <a:t>Лук репчатый содержит комплекс витаминов (группы B, C, E, РР) и минеральных составляющих (фтор, железо, калий, йод, цинк, фосфор, кальций, натрий), </a:t>
                      </a:r>
                      <a:r>
                        <a:rPr lang="ru-RU" sz="1600" dirty="0" err="1" smtClean="0">
                          <a:latin typeface="Cambria" pitchFamily="18" charset="0"/>
                        </a:rPr>
                        <a:t>кверцетин</a:t>
                      </a:r>
                      <a:r>
                        <a:rPr lang="ru-RU" sz="1600" dirty="0" smtClean="0">
                          <a:latin typeface="Cambria" pitchFamily="18" charset="0"/>
                        </a:rPr>
                        <a:t>, серу, фитонциды, сахара (инулин, глюкоза, фруктоза), пектиновые соединения, </a:t>
                      </a:r>
                      <a:r>
                        <a:rPr lang="ru-RU" sz="1600" dirty="0" err="1" smtClean="0">
                          <a:latin typeface="Cambria" pitchFamily="18" charset="0"/>
                        </a:rPr>
                        <a:t>флаваноиды</a:t>
                      </a:r>
                      <a:r>
                        <a:rPr lang="ru-RU" sz="1600" dirty="0" smtClean="0">
                          <a:latin typeface="Cambria" pitchFamily="18" charset="0"/>
                        </a:rPr>
                        <a:t>, пищевые волокна, сапонины, эфирные масла, дубильные вещества, антиоксиданты, органические кислоты. Благодаря такому внушительному списку </a:t>
                      </a:r>
                      <a:r>
                        <a:rPr lang="ru-RU" sz="1600" dirty="0" err="1" smtClean="0">
                          <a:latin typeface="Cambria" pitchFamily="18" charset="0"/>
                        </a:rPr>
                        <a:t>фитонутриентов</a:t>
                      </a:r>
                      <a:r>
                        <a:rPr lang="ru-RU" sz="1600" dirty="0" smtClean="0">
                          <a:latin typeface="Cambria" pitchFamily="18" charset="0"/>
                        </a:rPr>
                        <a:t>, лук следует отнести к биологически активным продуктам, используемым для исцеления от многих поломок в организме.</a:t>
                      </a:r>
                      <a:r>
                        <a:rPr lang="ru-RU" sz="1600" u="none" strike="noStrike" kern="1200" dirty="0" smtClean="0">
                          <a:solidFill>
                            <a:schemeClr val="tx1"/>
                          </a:solidFill>
                          <a:latin typeface="Cambria" pitchFamily="18" charset="0"/>
                          <a:ea typeface="+mn-ea"/>
                          <a:cs typeface="+mn-cs"/>
                        </a:rPr>
                        <a:t/>
                      </a:r>
                      <a:br>
                        <a:rPr lang="ru-RU" sz="1600" u="none" strike="noStrike" kern="1200" dirty="0" smtClean="0">
                          <a:solidFill>
                            <a:schemeClr val="tx1"/>
                          </a:solidFill>
                          <a:latin typeface="Cambria" pitchFamily="18" charset="0"/>
                          <a:ea typeface="+mn-ea"/>
                          <a:cs typeface="+mn-cs"/>
                        </a:rPr>
                      </a:br>
                      <a:endParaRPr lang="ru-RU" sz="1600" u="none" strike="noStrike" kern="1200" dirty="0" smtClean="0">
                        <a:solidFill>
                          <a:schemeClr val="tx1"/>
                        </a:solidFill>
                        <a:latin typeface="Cambria" pitchFamily="18" charset="0"/>
                        <a:ea typeface="+mn-ea"/>
                        <a:cs typeface="+mn-cs"/>
                      </a:endParaRPr>
                    </a:p>
                    <a:p>
                      <a:endParaRPr lang="ru-RU" sz="1200" b="1" dirty="0" smtClean="0">
                        <a:solidFill>
                          <a:schemeClr val="accent6">
                            <a:lumMod val="50000"/>
                          </a:schemeClr>
                        </a:solidFill>
                        <a:latin typeface="Cambria" pitchFamily="18" charset="0"/>
                      </a:endParaRPr>
                    </a:p>
                  </a:txBody>
                  <a:tcPr/>
                </a:tc>
              </a:tr>
            </a:tbl>
          </a:graphicData>
        </a:graphic>
      </p:graphicFrame>
      <p:pic>
        <p:nvPicPr>
          <p:cNvPr id="5" name="Рисунок 4" descr="http://novosti-dny.su/uploads/posts/2016-02/145474404441454490846.jpeg"/>
          <p:cNvPicPr/>
          <p:nvPr/>
        </p:nvPicPr>
        <p:blipFill>
          <a:blip r:embed="rId2"/>
          <a:srcRect/>
          <a:stretch>
            <a:fillRect/>
          </a:stretch>
        </p:blipFill>
        <p:spPr bwMode="auto">
          <a:xfrm>
            <a:off x="295141" y="1944710"/>
            <a:ext cx="4199586" cy="4113257"/>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487176" y="6130344"/>
            <a:ext cx="476519" cy="52159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699" y="365126"/>
            <a:ext cx="8654602"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09859"/>
          <a:ext cx="8603086" cy="5029200"/>
        </p:xfrm>
        <a:graphic>
          <a:graphicData uri="http://schemas.openxmlformats.org/drawingml/2006/table">
            <a:tbl>
              <a:tblPr firstRow="1" bandRow="1">
                <a:tableStyleId>{2D5ABB26-0587-4C30-8999-92F81FD0307C}</a:tableStyleId>
              </a:tblPr>
              <a:tblGrid>
                <a:gridCol w="4301543"/>
                <a:gridCol w="4301543"/>
              </a:tblGrid>
              <a:tr h="4752304">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Морковь</a:t>
                      </a:r>
                    </a:p>
                    <a:p>
                      <a:r>
                        <a:rPr lang="ru-RU" sz="1800" b="0" dirty="0" smtClean="0">
                          <a:latin typeface="Cambria" pitchFamily="18" charset="0"/>
                        </a:rPr>
                        <a:t>Полезные свойства моркови используются в питании человека. Полезно погрызть сырую морковь, так как это укрепляет десны. Так как витамин А способствует росту, то морковь особенно полезна детям. </a:t>
                      </a:r>
                      <a:r>
                        <a:rPr lang="ru-RU" sz="1800" dirty="0" smtClean="0">
                          <a:latin typeface="Cambria" pitchFamily="18" charset="0"/>
                        </a:rPr>
                        <a:t>Этот витамин необходим для нормального зрения, он поддерживает в хорошем состоянии кожу и слизистые оболочки. Морковь, блюда из моркови и особенно </a:t>
                      </a:r>
                      <a:r>
                        <a:rPr lang="ru-RU" sz="1800" dirty="0" smtClean="0">
                          <a:latin typeface="Cambria" pitchFamily="18" charset="0"/>
                          <a:hlinkClick r:id="rId2" tooltip="морковный сок"/>
                        </a:rPr>
                        <a:t>морковный сок</a:t>
                      </a:r>
                      <a:r>
                        <a:rPr lang="ru-RU" sz="1800" dirty="0" smtClean="0">
                          <a:latin typeface="Cambria" pitchFamily="18" charset="0"/>
                        </a:rPr>
                        <a:t> используются в лечебном питании при </a:t>
                      </a:r>
                      <a:r>
                        <a:rPr lang="ru-RU" sz="1800" dirty="0" err="1" smtClean="0">
                          <a:latin typeface="Cambria" pitchFamily="18" charset="0"/>
                        </a:rPr>
                        <a:t>гипо</a:t>
                      </a:r>
                      <a:r>
                        <a:rPr lang="ru-RU" sz="1800" dirty="0" smtClean="0">
                          <a:latin typeface="Cambria" pitchFamily="18" charset="0"/>
                        </a:rPr>
                        <a:t>- и авитаминозе А, заболеваниях печени, </a:t>
                      </a:r>
                      <a:r>
                        <a:rPr lang="ru-RU" sz="1800" dirty="0" err="1" smtClean="0">
                          <a:latin typeface="Cambria" pitchFamily="18" charset="0"/>
                        </a:rPr>
                        <a:t>сердечно-сосудистой</a:t>
                      </a:r>
                      <a:r>
                        <a:rPr lang="ru-RU" sz="1800" dirty="0" smtClean="0">
                          <a:latin typeface="Cambria" pitchFamily="18" charset="0"/>
                        </a:rPr>
                        <a:t> системы, почек, желудка, малокровии, полиартрите, нарушениях минерального обмена.</a:t>
                      </a:r>
                    </a:p>
                  </a:txBody>
                  <a:tcPr/>
                </a:tc>
              </a:tr>
            </a:tbl>
          </a:graphicData>
        </a:graphic>
      </p:graphicFrame>
      <p:pic>
        <p:nvPicPr>
          <p:cNvPr id="5" name="Рисунок 4" descr="http://bonfit.ru/upload/iblock/c1d/c1d29d60f8b881c7bed2520adc2f50c6.jpg"/>
          <p:cNvPicPr/>
          <p:nvPr/>
        </p:nvPicPr>
        <p:blipFill>
          <a:blip r:embed="rId3"/>
          <a:srcRect/>
          <a:stretch>
            <a:fillRect/>
          </a:stretch>
        </p:blipFill>
        <p:spPr bwMode="auto">
          <a:xfrm>
            <a:off x="279849" y="1768230"/>
            <a:ext cx="4150485" cy="4297720"/>
          </a:xfrm>
          <a:prstGeom prst="rect">
            <a:avLst/>
          </a:prstGeom>
          <a:noFill/>
          <a:ln w="9525">
            <a:noFill/>
            <a:miter lim="800000"/>
            <a:headEnd/>
            <a:tailEnd/>
          </a:ln>
        </p:spPr>
      </p:pic>
      <p:sp>
        <p:nvSpPr>
          <p:cNvPr id="6" name="Управляющая кнопка: домой 5">
            <a:hlinkClick r:id="rId4" action="ppaction://hlinksldjump" highlightClick="1"/>
          </p:cNvPr>
          <p:cNvSpPr/>
          <p:nvPr/>
        </p:nvSpPr>
        <p:spPr>
          <a:xfrm>
            <a:off x="8448540" y="6104585"/>
            <a:ext cx="540913" cy="5795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4" y="365126"/>
            <a:ext cx="8335046"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72440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Редис</a:t>
                      </a:r>
                    </a:p>
                    <a:p>
                      <a:pPr marL="0" marR="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Cambria" pitchFamily="18" charset="0"/>
                        </a:rPr>
                        <a:t>Редис – главный помощник при весеннем авитаминозе. Появляется на прилавках он рано и радует большим количеством витаминов. </a:t>
                      </a:r>
                    </a:p>
                    <a:p>
                      <a:pPr marL="0" marR="0" indent="0" algn="l" defTabSz="685800" rtl="0" eaLnBrk="1" fontAlgn="auto" latinLnBrk="0" hangingPunct="1">
                        <a:lnSpc>
                          <a:spcPct val="100000"/>
                        </a:lnSpc>
                        <a:spcBef>
                          <a:spcPts val="0"/>
                        </a:spcBef>
                        <a:spcAft>
                          <a:spcPts val="0"/>
                        </a:spcAft>
                        <a:buClrTx/>
                        <a:buSzTx/>
                        <a:buFontTx/>
                        <a:buNone/>
                        <a:tabLst/>
                        <a:defRPr/>
                      </a:pPr>
                      <a:r>
                        <a:rPr lang="ru-RU" sz="1600" dirty="0" smtClean="0">
                          <a:latin typeface="Cambria" pitchFamily="18" charset="0"/>
                        </a:rPr>
                        <a:t>Фитонциды в его составе – прекрасное противопростудное и противовоспалительное средство, своего рода природный антибиотик. Стоит помнить, что пучок редиса восполнит потребность организма в витамине С наполовину. За счет высокого содержания этого витамина и воздействия его на межклеточные мембраны (улучшается проницаемость питательных веществ) редису приписывают омолаживающее воздействие.</a:t>
                      </a:r>
                    </a:p>
                    <a:p>
                      <a:endParaRPr lang="ru-RU" sz="1200" b="1" dirty="0" smtClean="0">
                        <a:solidFill>
                          <a:schemeClr val="accent6">
                            <a:lumMod val="50000"/>
                          </a:schemeClr>
                        </a:solidFill>
                        <a:latin typeface="Cambria" pitchFamily="18" charset="0"/>
                      </a:endParaRPr>
                    </a:p>
                  </a:txBody>
                  <a:tcPr/>
                </a:tc>
              </a:tr>
            </a:tbl>
          </a:graphicData>
        </a:graphic>
      </p:graphicFrame>
      <p:pic>
        <p:nvPicPr>
          <p:cNvPr id="5" name="Рисунок 4" descr="http://detsad-kitty.ru/uploads/posts/2010-02/1266516704_p0004.jpg"/>
          <p:cNvPicPr/>
          <p:nvPr/>
        </p:nvPicPr>
        <p:blipFill>
          <a:blip r:embed="rId2"/>
          <a:srcRect/>
          <a:stretch>
            <a:fillRect/>
          </a:stretch>
        </p:blipFill>
        <p:spPr bwMode="auto">
          <a:xfrm>
            <a:off x="156559" y="1906073"/>
            <a:ext cx="4235137" cy="4442137"/>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152327" y="6181859"/>
            <a:ext cx="695459" cy="49583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4" y="365126"/>
            <a:ext cx="8577330"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35617"/>
          <a:ext cx="8603086" cy="4944888"/>
        </p:xfrm>
        <a:graphic>
          <a:graphicData uri="http://schemas.openxmlformats.org/drawingml/2006/table">
            <a:tbl>
              <a:tblPr firstRow="1" bandRow="1">
                <a:tableStyleId>{2D5ABB26-0587-4C30-8999-92F81FD0307C}</a:tableStyleId>
              </a:tblPr>
              <a:tblGrid>
                <a:gridCol w="4301543"/>
                <a:gridCol w="4301543"/>
              </a:tblGrid>
              <a:tr h="494488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Редька</a:t>
                      </a:r>
                    </a:p>
                    <a:p>
                      <a:r>
                        <a:rPr lang="ru-RU" sz="1800" dirty="0" smtClean="0">
                          <a:latin typeface="Cambria" pitchFamily="18" charset="0"/>
                        </a:rPr>
                        <a:t>Редька содержит углеводы, ферменты, витамины, эфирные масла. В корнеплодах содержится до 90% воды, сахар, клетчатка, серосодержащие вещества, определяющие ее </a:t>
                      </a:r>
                      <a:r>
                        <a:rPr lang="ru-RU" sz="1800" dirty="0" err="1" smtClean="0">
                          <a:latin typeface="Cambria" pitchFamily="18" charset="0"/>
                        </a:rPr>
                        <a:t>фитонцидные</a:t>
                      </a:r>
                      <a:r>
                        <a:rPr lang="ru-RU" sz="1800" dirty="0" smtClean="0">
                          <a:latin typeface="Cambria" pitchFamily="18" charset="0"/>
                        </a:rPr>
                        <a:t> и бактерицидные свойства, кислоты, соли натрия, калия, кальция, магния, фосфора, железа, аминокислоты и др. Редька, благодаря своему составу, очень полезна зимой и в начале весны, в целях пополнения недостатка витаминов и минеральных солей в организме. Редька обладает мощными противомикробными свойствами.</a:t>
                      </a:r>
                      <a:endParaRPr lang="ru-RU" sz="1800" b="1" dirty="0" smtClean="0">
                        <a:solidFill>
                          <a:schemeClr val="accent6">
                            <a:lumMod val="50000"/>
                          </a:schemeClr>
                        </a:solidFill>
                        <a:latin typeface="Cambria" pitchFamily="18" charset="0"/>
                      </a:endParaRPr>
                    </a:p>
                  </a:txBody>
                  <a:tcPr/>
                </a:tc>
              </a:tr>
            </a:tbl>
          </a:graphicData>
        </a:graphic>
      </p:graphicFrame>
      <p:pic>
        <p:nvPicPr>
          <p:cNvPr id="5" name="Рисунок 4" descr="https://otvet.imgsmail.ru/download/38f9899be0d0f853053a0aec32d73bf2_h-1772.jpg"/>
          <p:cNvPicPr/>
          <p:nvPr/>
        </p:nvPicPr>
        <p:blipFill>
          <a:blip r:embed="rId2"/>
          <a:srcRect/>
          <a:stretch>
            <a:fillRect/>
          </a:stretch>
        </p:blipFill>
        <p:spPr bwMode="auto">
          <a:xfrm>
            <a:off x="312447" y="1815922"/>
            <a:ext cx="3924702" cy="4352656"/>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358389" y="6117464"/>
            <a:ext cx="604534" cy="5795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4" y="365126"/>
            <a:ext cx="8615966"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93776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Свекла</a:t>
                      </a:r>
                    </a:p>
                    <a:p>
                      <a:r>
                        <a:rPr lang="ru-RU" sz="1800" dirty="0" smtClean="0">
                          <a:latin typeface="Cambria" pitchFamily="18" charset="0"/>
                        </a:rPr>
                        <a:t>В свекле содержится много антиоксидантов. </a:t>
                      </a:r>
                    </a:p>
                    <a:p>
                      <a:r>
                        <a:rPr lang="ru-RU" sz="1800" dirty="0" smtClean="0">
                          <a:latin typeface="Cambria" pitchFamily="18" charset="0"/>
                        </a:rPr>
                        <a:t>Витамины A, E и C – это как три кита, на которых основываются многие полезные свойства свежей и вареной свеклы. Благодаря этим витаминам свекла:</a:t>
                      </a:r>
                    </a:p>
                    <a:p>
                      <a:r>
                        <a:rPr lang="ru-RU" sz="1800" dirty="0" smtClean="0">
                          <a:latin typeface="Cambria" pitchFamily="18" charset="0"/>
                        </a:rPr>
                        <a:t>повышает иммунитет,</a:t>
                      </a:r>
                    </a:p>
                    <a:p>
                      <a:r>
                        <a:rPr lang="ru-RU" sz="1800" dirty="0" smtClean="0">
                          <a:latin typeface="Cambria" pitchFamily="18" charset="0"/>
                        </a:rPr>
                        <a:t>защищает от вирусных и бактериальных инфекций,</a:t>
                      </a:r>
                    </a:p>
                    <a:p>
                      <a:r>
                        <a:rPr lang="ru-RU" sz="1800" dirty="0" err="1" smtClean="0">
                          <a:latin typeface="Cambria" pitchFamily="18" charset="0"/>
                        </a:rPr>
                        <a:t>оздоравливает</a:t>
                      </a:r>
                      <a:r>
                        <a:rPr lang="ru-RU" sz="1800" dirty="0" smtClean="0">
                          <a:latin typeface="Cambria" pitchFamily="18" charset="0"/>
                        </a:rPr>
                        <a:t> слизистые оболочки,</a:t>
                      </a:r>
                    </a:p>
                    <a:p>
                      <a:r>
                        <a:rPr lang="ru-RU" sz="1800" dirty="0" smtClean="0">
                          <a:latin typeface="Cambria" pitchFamily="18" charset="0"/>
                        </a:rPr>
                        <a:t>благоприятно влияет на зрение,</a:t>
                      </a:r>
                    </a:p>
                    <a:p>
                      <a:r>
                        <a:rPr lang="ru-RU" sz="1800" dirty="0" smtClean="0">
                          <a:latin typeface="Cambria" pitchFamily="18" charset="0"/>
                        </a:rPr>
                        <a:t>репродуктивную систему человека,</a:t>
                      </a:r>
                    </a:p>
                    <a:p>
                      <a:r>
                        <a:rPr lang="ru-RU" sz="1800" dirty="0" smtClean="0">
                          <a:latin typeface="Cambria" pitchFamily="18" charset="0"/>
                        </a:rPr>
                        <a:t>укрепляет сосуды и делает их более эластичными.</a:t>
                      </a:r>
                    </a:p>
                    <a:p>
                      <a:endParaRPr lang="ru-RU" sz="1200" b="1" dirty="0" smtClean="0">
                        <a:solidFill>
                          <a:schemeClr val="accent5">
                            <a:lumMod val="50000"/>
                          </a:schemeClr>
                        </a:solidFill>
                        <a:latin typeface="Cambria" pitchFamily="18" charset="0"/>
                      </a:endParaRPr>
                    </a:p>
                  </a:txBody>
                  <a:tcPr/>
                </a:tc>
              </a:tr>
            </a:tbl>
          </a:graphicData>
        </a:graphic>
      </p:graphicFrame>
      <p:pic>
        <p:nvPicPr>
          <p:cNvPr id="5" name="Рисунок 4" descr="http://irancivilizatsia.ru/photos/bryukva-peresadka-27813-large.jpg"/>
          <p:cNvPicPr/>
          <p:nvPr/>
        </p:nvPicPr>
        <p:blipFill>
          <a:blip r:embed="rId2"/>
          <a:srcRect/>
          <a:stretch>
            <a:fillRect/>
          </a:stretch>
        </p:blipFill>
        <p:spPr bwMode="auto">
          <a:xfrm>
            <a:off x="309092" y="2047742"/>
            <a:ext cx="3966693" cy="3966692"/>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397024" y="6104587"/>
            <a:ext cx="528035" cy="55379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851" y="365126"/>
            <a:ext cx="8525814"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(Средиземноморский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569976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Чеснок</a:t>
                      </a:r>
                      <a:r>
                        <a:rPr lang="ru-RU" sz="3600" b="1" dirty="0" smtClean="0">
                          <a:solidFill>
                            <a:schemeClr val="accent5">
                              <a:lumMod val="50000"/>
                            </a:schemeClr>
                          </a:solidFill>
                          <a:latin typeface="Cambria" pitchFamily="18" charset="0"/>
                        </a:rPr>
                        <a:t> </a:t>
                      </a:r>
                    </a:p>
                    <a:p>
                      <a:pPr marL="0" marR="0" indent="0" algn="l" defTabSz="685800" rtl="0" eaLnBrk="1" fontAlgn="auto" latinLnBrk="0" hangingPunct="1">
                        <a:lnSpc>
                          <a:spcPct val="100000"/>
                        </a:lnSpc>
                        <a:spcBef>
                          <a:spcPts val="0"/>
                        </a:spcBef>
                        <a:spcAft>
                          <a:spcPts val="0"/>
                        </a:spcAft>
                        <a:buClrTx/>
                        <a:buSzTx/>
                        <a:buFontTx/>
                        <a:buNone/>
                        <a:tabLst/>
                        <a:defRPr/>
                      </a:pPr>
                      <a:r>
                        <a:rPr lang="ru-RU" sz="2000" dirty="0" smtClean="0">
                          <a:latin typeface="Cambria" pitchFamily="18" charset="0"/>
                        </a:rPr>
                        <a:t>Он богат калием, натрием, магнием и кальцием. В нем содержится кремниевая, фосфорная и серная кислоты, витамины С, В и D - в общей сложности приблизительно 400 полезных веществ и соединений.</a:t>
                      </a:r>
                      <a:br>
                        <a:rPr lang="ru-RU" sz="2000" dirty="0" smtClean="0">
                          <a:latin typeface="Cambria" pitchFamily="18" charset="0"/>
                        </a:rPr>
                      </a:br>
                      <a:r>
                        <a:rPr lang="ru-RU" sz="2000" dirty="0" smtClean="0">
                          <a:latin typeface="Cambria" pitchFamily="18" charset="0"/>
                        </a:rPr>
                        <a:t>Полезные свойства чеснока помогают справиться с заболеваниями верхних дыхательных путей: пневмонией, бронхиальной астмой, бронхитом, а также простудой и гриппом.</a:t>
                      </a:r>
                      <a:r>
                        <a:rPr lang="ru-RU" sz="1200" dirty="0" smtClean="0"/>
                        <a:t/>
                      </a:r>
                      <a:br>
                        <a:rPr lang="ru-RU" sz="1200" dirty="0" smtClean="0"/>
                      </a:br>
                      <a:r>
                        <a:rPr lang="ru-RU" sz="1200" dirty="0" smtClean="0"/>
                        <a:t/>
                      </a:r>
                      <a:br>
                        <a:rPr lang="ru-RU" sz="1200" dirty="0" smtClean="0"/>
                      </a:br>
                      <a:endParaRPr lang="ru-RU" sz="1200" dirty="0" smtClean="0"/>
                    </a:p>
                    <a:p>
                      <a:pPr marL="0" marR="0" indent="0" algn="l" defTabSz="685800" rtl="0" eaLnBrk="1" fontAlgn="auto" latinLnBrk="0" hangingPunct="1">
                        <a:lnSpc>
                          <a:spcPct val="100000"/>
                        </a:lnSpc>
                        <a:spcBef>
                          <a:spcPts val="0"/>
                        </a:spcBef>
                        <a:spcAft>
                          <a:spcPts val="0"/>
                        </a:spcAft>
                        <a:buClrTx/>
                        <a:buSzTx/>
                        <a:buFontTx/>
                        <a:buNone/>
                        <a:tabLst/>
                        <a:defRPr/>
                      </a:pPr>
                      <a:endParaRPr lang="ru-RU" sz="1200" dirty="0" smtClean="0"/>
                    </a:p>
                    <a:p>
                      <a:endParaRPr lang="ru-RU" sz="3600" b="1" dirty="0">
                        <a:solidFill>
                          <a:schemeClr val="accent5">
                            <a:lumMod val="50000"/>
                          </a:schemeClr>
                        </a:solidFill>
                        <a:latin typeface="Cambria" pitchFamily="18" charset="0"/>
                      </a:endParaRPr>
                    </a:p>
                  </a:txBody>
                  <a:tcPr/>
                </a:tc>
              </a:tr>
            </a:tbl>
          </a:graphicData>
        </a:graphic>
      </p:graphicFrame>
      <p:pic>
        <p:nvPicPr>
          <p:cNvPr id="5" name="Рисунок 4" descr="http://medicalplant.1gb.ru/i/li/211_2.jpg"/>
          <p:cNvPicPr/>
          <p:nvPr/>
        </p:nvPicPr>
        <p:blipFill>
          <a:blip r:embed="rId2"/>
          <a:srcRect/>
          <a:stretch>
            <a:fillRect/>
          </a:stretch>
        </p:blipFill>
        <p:spPr bwMode="auto">
          <a:xfrm>
            <a:off x="673927" y="1996226"/>
            <a:ext cx="3571875" cy="4380695"/>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461420" y="6207616"/>
            <a:ext cx="514381" cy="4893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55" y="365126"/>
            <a:ext cx="8628845" cy="1325563"/>
          </a:xfrm>
        </p:spPr>
        <p:txBody>
          <a:bodyPr>
            <a:normAutofit/>
          </a:bodyPr>
          <a:lstStyle/>
          <a:p>
            <a:r>
              <a:rPr lang="ru-RU" sz="4400" b="1" dirty="0" smtClean="0">
                <a:solidFill>
                  <a:srgbClr val="C00000"/>
                </a:solidFill>
                <a:latin typeface="Cambria" pitchFamily="18" charset="0"/>
              </a:rPr>
              <a:t>Евразия</a:t>
            </a:r>
            <a:br>
              <a:rPr lang="ru-RU" sz="4400" b="1" dirty="0" smtClean="0">
                <a:solidFill>
                  <a:srgbClr val="C00000"/>
                </a:solidFill>
                <a:latin typeface="Cambria" pitchFamily="18" charset="0"/>
              </a:rPr>
            </a:br>
            <a:r>
              <a:rPr lang="ru-RU" sz="4400" b="1" dirty="0" smtClean="0">
                <a:solidFill>
                  <a:srgbClr val="C00000"/>
                </a:solidFill>
                <a:latin typeface="Cambria" pitchFamily="18" charset="0"/>
              </a:rPr>
              <a:t>(</a:t>
            </a:r>
            <a:r>
              <a:rPr lang="ru-RU" sz="4400" b="1" dirty="0" err="1" smtClean="0">
                <a:solidFill>
                  <a:srgbClr val="C00000"/>
                </a:solidFill>
                <a:latin typeface="Cambria" pitchFamily="18" charset="0"/>
              </a:rPr>
              <a:t>Южноазиатский</a:t>
            </a:r>
            <a:r>
              <a:rPr lang="ru-RU" sz="4400" b="1" dirty="0" smtClean="0">
                <a:solidFill>
                  <a:srgbClr val="C00000"/>
                </a:solidFill>
                <a:latin typeface="Cambria" pitchFamily="18" charset="0"/>
              </a:rPr>
              <a:t> район)</a:t>
            </a:r>
            <a:endParaRPr lang="ru-RU" sz="44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4800" b="1" dirty="0" smtClean="0">
                          <a:solidFill>
                            <a:schemeClr val="accent6">
                              <a:lumMod val="50000"/>
                            </a:schemeClr>
                          </a:solidFill>
                          <a:latin typeface="Cambria" pitchFamily="18" charset="0"/>
                          <a:hlinkClick r:id="rId2" action="ppaction://hlinksldjump"/>
                        </a:rPr>
                        <a:t>апельсин</a:t>
                      </a:r>
                      <a:endParaRPr lang="ru-RU" sz="4800" b="1" dirty="0" smtClean="0">
                        <a:solidFill>
                          <a:schemeClr val="accent6">
                            <a:lumMod val="50000"/>
                          </a:schemeClr>
                        </a:solidFill>
                        <a:latin typeface="Cambria" pitchFamily="18" charset="0"/>
                      </a:endParaRPr>
                    </a:p>
                    <a:p>
                      <a:r>
                        <a:rPr lang="ru-RU" sz="4800" b="1" dirty="0" smtClean="0">
                          <a:solidFill>
                            <a:schemeClr val="accent6">
                              <a:lumMod val="50000"/>
                            </a:schemeClr>
                          </a:solidFill>
                          <a:latin typeface="Cambria" pitchFamily="18" charset="0"/>
                          <a:hlinkClick r:id="rId3" action="ppaction://hlinksldjump"/>
                        </a:rPr>
                        <a:t>баклажан</a:t>
                      </a:r>
                      <a:endParaRPr lang="ru-RU" sz="4800" b="1" dirty="0" smtClean="0">
                        <a:solidFill>
                          <a:schemeClr val="accent6">
                            <a:lumMod val="50000"/>
                          </a:schemeClr>
                        </a:solidFill>
                        <a:latin typeface="Cambria" pitchFamily="18" charset="0"/>
                      </a:endParaRPr>
                    </a:p>
                    <a:p>
                      <a:r>
                        <a:rPr lang="ru-RU" sz="4800" b="1" dirty="0" smtClean="0">
                          <a:solidFill>
                            <a:schemeClr val="accent6">
                              <a:lumMod val="50000"/>
                            </a:schemeClr>
                          </a:solidFill>
                          <a:latin typeface="Cambria" pitchFamily="18" charset="0"/>
                          <a:hlinkClick r:id="rId4" action="ppaction://hlinksldjump"/>
                        </a:rPr>
                        <a:t>дыня</a:t>
                      </a:r>
                      <a:endParaRPr lang="ru-RU" sz="4800" b="1" dirty="0" smtClean="0">
                        <a:solidFill>
                          <a:schemeClr val="accent6">
                            <a:lumMod val="50000"/>
                          </a:schemeClr>
                        </a:solidFill>
                        <a:latin typeface="Cambria" pitchFamily="18" charset="0"/>
                      </a:endParaRPr>
                    </a:p>
                    <a:p>
                      <a:r>
                        <a:rPr lang="ru-RU" sz="4800" b="1" dirty="0" smtClean="0">
                          <a:solidFill>
                            <a:schemeClr val="accent6">
                              <a:lumMod val="50000"/>
                            </a:schemeClr>
                          </a:solidFill>
                          <a:latin typeface="Cambria" pitchFamily="18" charset="0"/>
                          <a:hlinkClick r:id="rId5" action="ppaction://hlinksldjump"/>
                        </a:rPr>
                        <a:t>лимон</a:t>
                      </a:r>
                      <a:endParaRPr lang="ru-RU" sz="4800" b="1" dirty="0" smtClean="0">
                        <a:solidFill>
                          <a:schemeClr val="accent6">
                            <a:lumMod val="50000"/>
                          </a:schemeClr>
                        </a:solidFill>
                        <a:latin typeface="Cambria" pitchFamily="18" charset="0"/>
                      </a:endParaRPr>
                    </a:p>
                    <a:p>
                      <a:r>
                        <a:rPr lang="ru-RU" sz="4800" b="1" dirty="0" smtClean="0">
                          <a:solidFill>
                            <a:schemeClr val="accent6">
                              <a:lumMod val="50000"/>
                            </a:schemeClr>
                          </a:solidFill>
                          <a:latin typeface="Cambria" pitchFamily="18" charset="0"/>
                          <a:hlinkClick r:id="rId6" action="ppaction://hlinksldjump"/>
                        </a:rPr>
                        <a:t>огурец</a:t>
                      </a:r>
                      <a:endParaRPr lang="ru-RU" sz="4800" b="1" dirty="0" smtClean="0">
                        <a:solidFill>
                          <a:schemeClr val="accent6">
                            <a:lumMod val="50000"/>
                          </a:schemeClr>
                        </a:solidFill>
                        <a:latin typeface="Cambria" pitchFamily="18" charset="0"/>
                      </a:endParaRPr>
                    </a:p>
                  </a:txBody>
                  <a:tcPr/>
                </a:tc>
              </a:tr>
            </a:tbl>
          </a:graphicData>
        </a:graphic>
      </p:graphicFrame>
      <p:pic>
        <p:nvPicPr>
          <p:cNvPr id="5" name="Рисунок 4" descr="http://v1.std3.ru/bd/4e/1450853924-bd4e66e9bf6b047f30a414e310856081.png"/>
          <p:cNvPicPr/>
          <p:nvPr/>
        </p:nvPicPr>
        <p:blipFill>
          <a:blip r:embed="rId7"/>
          <a:srcRect/>
          <a:stretch>
            <a:fillRect/>
          </a:stretch>
        </p:blipFill>
        <p:spPr bwMode="auto">
          <a:xfrm>
            <a:off x="236628" y="2292440"/>
            <a:ext cx="3575519" cy="3385556"/>
          </a:xfrm>
          <a:prstGeom prst="rect">
            <a:avLst/>
          </a:prstGeom>
          <a:noFill/>
          <a:ln w="9525">
            <a:noFill/>
            <a:miter lim="800000"/>
            <a:headEnd/>
            <a:tailEnd/>
          </a:ln>
        </p:spPr>
      </p:pic>
      <p:sp>
        <p:nvSpPr>
          <p:cNvPr id="6" name="Управляющая кнопка: назад 5">
            <a:hlinkClick r:id="rId8" action="ppaction://hlinksldjump" highlightClick="1"/>
          </p:cNvPr>
          <p:cNvSpPr/>
          <p:nvPr/>
        </p:nvSpPr>
        <p:spPr>
          <a:xfrm>
            <a:off x="8384146" y="6246254"/>
            <a:ext cx="528033" cy="42500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365126"/>
            <a:ext cx="8590209"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a:t>
            </a:r>
            <a:r>
              <a:rPr lang="ru-RU" sz="3600" b="1" dirty="0" err="1" smtClean="0">
                <a:solidFill>
                  <a:srgbClr val="C00000"/>
                </a:solidFill>
                <a:latin typeface="Cambria" pitchFamily="18" charset="0"/>
              </a:rPr>
              <a:t>Южноазиатский</a:t>
            </a:r>
            <a:r>
              <a:rPr lang="ru-RU" sz="3600" b="1" dirty="0" smtClean="0">
                <a:solidFill>
                  <a:srgbClr val="C00000"/>
                </a:solidFill>
                <a:latin typeface="Cambria" pitchFamily="18" charset="0"/>
              </a:rPr>
              <a:t>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Апельсин</a:t>
                      </a:r>
                    </a:p>
                    <a:p>
                      <a:pPr marL="0" marR="0" indent="0" algn="l" defTabSz="6858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latin typeface="Cambria" pitchFamily="18" charset="0"/>
                          <a:ea typeface="+mn-ea"/>
                          <a:cs typeface="+mn-cs"/>
                        </a:rPr>
                        <a:t>Апельсины богаты полезными веществами и витаминами. </a:t>
                      </a:r>
                    </a:p>
                    <a:p>
                      <a:pPr marL="0" marR="0" indent="0" algn="l" defTabSz="685800" rtl="0" eaLnBrk="1" fontAlgn="auto" latinLnBrk="0" hangingPunct="1">
                        <a:lnSpc>
                          <a:spcPct val="100000"/>
                        </a:lnSpc>
                        <a:spcBef>
                          <a:spcPts val="0"/>
                        </a:spcBef>
                        <a:spcAft>
                          <a:spcPts val="0"/>
                        </a:spcAft>
                        <a:buClrTx/>
                        <a:buSzTx/>
                        <a:buFontTx/>
                        <a:buNone/>
                        <a:tabLst/>
                        <a:defRPr/>
                      </a:pPr>
                      <a:r>
                        <a:rPr lang="ru-RU" sz="1800" kern="1200" dirty="0" smtClean="0">
                          <a:solidFill>
                            <a:schemeClr val="tx1"/>
                          </a:solidFill>
                          <a:latin typeface="Cambria" pitchFamily="18" charset="0"/>
                          <a:ea typeface="+mn-ea"/>
                          <a:cs typeface="+mn-cs"/>
                        </a:rPr>
                        <a:t>В состав апельсинов входят витамины А, группы В, С, D и Р, а также железо, натрий, магний, калий, медь, кальций, фосфор, фтор, марганец и другие вещества, которые помогают человеку сохранить и укрепить свое здоровье. Именно благодаря своему превосходному составу апельсины обладают широким набором полезных свойств.</a:t>
                      </a:r>
                    </a:p>
                  </a:txBody>
                  <a:tcPr/>
                </a:tc>
              </a:tr>
            </a:tbl>
          </a:graphicData>
        </a:graphic>
      </p:graphicFrame>
      <p:pic>
        <p:nvPicPr>
          <p:cNvPr id="7" name="Рисунок 6"/>
          <p:cNvPicPr/>
          <p:nvPr/>
        </p:nvPicPr>
        <p:blipFill>
          <a:blip r:embed="rId2"/>
          <a:srcRect/>
          <a:stretch>
            <a:fillRect/>
          </a:stretch>
        </p:blipFill>
        <p:spPr bwMode="auto">
          <a:xfrm>
            <a:off x="218942" y="2066254"/>
            <a:ext cx="4108360" cy="3086100"/>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384145" y="6181859"/>
            <a:ext cx="488625" cy="41212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g.anews.com/media/posts/images/20150816/28876881.jpg"/>
          <p:cNvPicPr>
            <a:picLocks noGrp="1"/>
          </p:cNvPicPr>
          <p:nvPr>
            <p:ph idx="1"/>
          </p:nvPr>
        </p:nvPicPr>
        <p:blipFill>
          <a:blip r:embed="rId2"/>
          <a:srcRect/>
          <a:stretch>
            <a:fillRect/>
          </a:stretch>
        </p:blipFill>
        <p:spPr bwMode="auto">
          <a:xfrm>
            <a:off x="1470990" y="185530"/>
            <a:ext cx="6016487" cy="6493566"/>
          </a:xfrm>
          <a:prstGeom prst="rect">
            <a:avLst/>
          </a:prstGeom>
          <a:noFill/>
          <a:ln w="9525">
            <a:noFill/>
            <a:miter lim="800000"/>
            <a:headEnd/>
            <a:tailEnd/>
          </a:ln>
        </p:spPr>
      </p:pic>
      <p:pic>
        <p:nvPicPr>
          <p:cNvPr id="7" name="Рисунок 6" descr="http://900igr.net/datai/biologija/Proiskhozhdenie-kulturnykh-rastenij/0005-004-TSentry-proiskhozhdenija-kulturnykh-rastenij.png"/>
          <p:cNvPicPr/>
          <p:nvPr/>
        </p:nvPicPr>
        <p:blipFill>
          <a:blip r:embed="rId3"/>
          <a:srcRect/>
          <a:stretch>
            <a:fillRect/>
          </a:stretch>
        </p:blipFill>
        <p:spPr bwMode="auto">
          <a:xfrm>
            <a:off x="1146220" y="0"/>
            <a:ext cx="6903076" cy="6858000"/>
          </a:xfrm>
          <a:prstGeom prst="rect">
            <a:avLst/>
          </a:prstGeom>
          <a:noFill/>
          <a:ln w="9525">
            <a:noFill/>
            <a:miter lim="800000"/>
            <a:headEnd/>
            <a:tailEnd/>
          </a:ln>
        </p:spPr>
      </p:pic>
      <p:sp>
        <p:nvSpPr>
          <p:cNvPr id="6" name="Управляющая кнопка: назад 5">
            <a:hlinkClick r:id="rId4" action="ppaction://hlinksldjump" highlightClick="1"/>
          </p:cNvPr>
          <p:cNvSpPr/>
          <p:nvPr/>
        </p:nvSpPr>
        <p:spPr>
          <a:xfrm>
            <a:off x="8500056" y="6413679"/>
            <a:ext cx="476519" cy="25757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56" y="365126"/>
            <a:ext cx="8244894"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a:t>
            </a:r>
            <a:r>
              <a:rPr lang="ru-RU" sz="3600" b="1" dirty="0" err="1" smtClean="0">
                <a:solidFill>
                  <a:srgbClr val="C00000"/>
                </a:solidFill>
                <a:latin typeface="Cambria" pitchFamily="18" charset="0"/>
              </a:rPr>
              <a:t>Южноазиатский</a:t>
            </a:r>
            <a:r>
              <a:rPr lang="ru-RU" sz="3600" b="1" dirty="0" smtClean="0">
                <a:solidFill>
                  <a:srgbClr val="C00000"/>
                </a:solidFill>
                <a:latin typeface="Cambria" pitchFamily="18" charset="0"/>
              </a:rPr>
              <a:t>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Баклажан</a:t>
                      </a:r>
                    </a:p>
                    <a:p>
                      <a:r>
                        <a:rPr lang="ru-RU" sz="1600" dirty="0" smtClean="0">
                          <a:latin typeface="Cambria" pitchFamily="18" charset="0"/>
                        </a:rPr>
                        <a:t>Замечательным преимуществом баклажанов является наличие в их составе  большого числа витаминов, минеральных и питательных веществ. </a:t>
                      </a:r>
                      <a:r>
                        <a:rPr lang="ru-RU" sz="1600" b="1" dirty="0" smtClean="0">
                          <a:latin typeface="Cambria" pitchFamily="18" charset="0"/>
                        </a:rPr>
                        <a:t>Баклажаны </a:t>
                      </a:r>
                      <a:r>
                        <a:rPr lang="ru-RU" sz="1600" b="0" dirty="0" smtClean="0">
                          <a:latin typeface="Cambria" pitchFamily="18" charset="0"/>
                        </a:rPr>
                        <a:t>обладают </a:t>
                      </a:r>
                      <a:r>
                        <a:rPr lang="ru-RU" sz="1600" b="0" dirty="0" err="1" smtClean="0">
                          <a:latin typeface="Cambria" pitchFamily="18" charset="0"/>
                        </a:rPr>
                        <a:t>антираковым</a:t>
                      </a:r>
                      <a:r>
                        <a:rPr lang="ru-RU" sz="1600" b="0" dirty="0" smtClean="0">
                          <a:latin typeface="Cambria" pitchFamily="18" charset="0"/>
                        </a:rPr>
                        <a:t>, </a:t>
                      </a:r>
                      <a:r>
                        <a:rPr lang="ru-RU" sz="1600" b="0" dirty="0" err="1" smtClean="0">
                          <a:latin typeface="Cambria" pitchFamily="18" charset="0"/>
                        </a:rPr>
                        <a:t>антимутагенным</a:t>
                      </a:r>
                      <a:r>
                        <a:rPr lang="ru-RU" sz="1600" b="0" dirty="0" smtClean="0">
                          <a:latin typeface="Cambria" pitchFamily="18" charset="0"/>
                        </a:rPr>
                        <a:t> и </a:t>
                      </a:r>
                      <a:r>
                        <a:rPr lang="ru-RU" sz="1600" b="0" dirty="0" err="1" smtClean="0">
                          <a:latin typeface="Cambria" pitchFamily="18" charset="0"/>
                        </a:rPr>
                        <a:t>антираковым</a:t>
                      </a:r>
                      <a:r>
                        <a:rPr lang="ru-RU" sz="1600" b="0" dirty="0" smtClean="0">
                          <a:latin typeface="Cambria" pitchFamily="18" charset="0"/>
                        </a:rPr>
                        <a:t> свойством. </a:t>
                      </a:r>
                      <a:r>
                        <a:rPr lang="ru-RU" sz="1600" dirty="0" smtClean="0">
                          <a:latin typeface="Cambria" pitchFamily="18" charset="0"/>
                        </a:rPr>
                        <a:t>Баклажаны относятся к числу продуктов, понижающих холестерин. Благодаря биологической активности содержащихся в них веществ, употребление баклажанов положительно влияет на состояние многих органов, и на работу многих систем нашего организма. Баклажаны улучшают деятельность сердца и состояние сосудов,</a:t>
                      </a:r>
                      <a:endParaRPr lang="ru-RU" sz="1600" b="1" dirty="0" smtClean="0">
                        <a:solidFill>
                          <a:schemeClr val="accent6">
                            <a:lumMod val="50000"/>
                          </a:schemeClr>
                        </a:solidFill>
                        <a:latin typeface="Cambria" pitchFamily="18" charset="0"/>
                      </a:endParaRPr>
                    </a:p>
                  </a:txBody>
                  <a:tcPr/>
                </a:tc>
              </a:tr>
            </a:tbl>
          </a:graphicData>
        </a:graphic>
      </p:graphicFrame>
      <p:pic>
        <p:nvPicPr>
          <p:cNvPr id="6" name="Рисунок 5" descr="https://im0-tub-ru.yandex.net/i?id=4bf8f301164f7677a5841183f987db36&amp;n=33&amp;h=215&amp;w=287"/>
          <p:cNvPicPr/>
          <p:nvPr/>
        </p:nvPicPr>
        <p:blipFill>
          <a:blip r:embed="rId2"/>
          <a:srcRect/>
          <a:stretch>
            <a:fillRect/>
          </a:stretch>
        </p:blipFill>
        <p:spPr bwMode="auto">
          <a:xfrm>
            <a:off x="309093" y="1970468"/>
            <a:ext cx="4005330" cy="3155324"/>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422782" y="6207616"/>
            <a:ext cx="501503" cy="46363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851" y="365126"/>
            <a:ext cx="8180499"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a:t>
            </a:r>
            <a:r>
              <a:rPr lang="ru-RU" sz="3600" b="1" dirty="0" err="1" smtClean="0">
                <a:solidFill>
                  <a:srgbClr val="C00000"/>
                </a:solidFill>
                <a:latin typeface="Cambria" pitchFamily="18" charset="0"/>
              </a:rPr>
              <a:t>Южноазиатский</a:t>
            </a:r>
            <a:r>
              <a:rPr lang="ru-RU" sz="3600" b="1" dirty="0" smtClean="0">
                <a:solidFill>
                  <a:srgbClr val="C00000"/>
                </a:solidFill>
                <a:latin typeface="Cambria" pitchFamily="18" charset="0"/>
              </a:rPr>
              <a:t>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69392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Дыня</a:t>
                      </a:r>
                    </a:p>
                    <a:p>
                      <a:r>
                        <a:rPr lang="ru-RU" sz="1400" dirty="0" smtClean="0">
                          <a:latin typeface="Cambria" pitchFamily="18" charset="0"/>
                        </a:rPr>
                        <a:t>Дыню любят не только за ее нежный вкус, свежий аромат, но и за диетические свойства и пользу, которую она приносит организму. Её часто включают в рацион люди, сидящие на диетах, а все потому, что калорийность дыни очень низка. Польза желтой красавицы заключается в том, что она способна лечить ревматизм, болезнь печени и почек, а также она помогает людям, страдающим от болезни сердца и высокого давления.</a:t>
                      </a:r>
                    </a:p>
                    <a:p>
                      <a:r>
                        <a:rPr lang="ru-RU" sz="1400" dirty="0" smtClean="0">
                          <a:latin typeface="Cambria" pitchFamily="18" charset="0"/>
                        </a:rPr>
                        <a:t>Благодаря полезным свойствам дыни укрепляются кости, улучшается структура волос и приобретает бархатистость кожа, а это происходит потому, что в дыне много кремния.</a:t>
                      </a:r>
                    </a:p>
                    <a:p>
                      <a:r>
                        <a:rPr lang="ru-RU" sz="1400" dirty="0" smtClean="0">
                          <a:latin typeface="Cambria" pitchFamily="18" charset="0"/>
                        </a:rPr>
                        <a:t>В дыне содержится много витамина С. Витамин повышает иммунитет и спасает человека от простудных заболеваний. Кроме этого, дыня повышает настроение, ведь в мякоти содержится вещество, которое способствует выработке гормона счастья.</a:t>
                      </a:r>
                      <a:endParaRPr lang="ru-RU" sz="1400" b="1" dirty="0" smtClean="0">
                        <a:solidFill>
                          <a:schemeClr val="accent6">
                            <a:lumMod val="50000"/>
                          </a:schemeClr>
                        </a:solidFill>
                        <a:latin typeface="Cambria" pitchFamily="18" charset="0"/>
                      </a:endParaRPr>
                    </a:p>
                  </a:txBody>
                  <a:tcPr/>
                </a:tc>
              </a:tr>
            </a:tbl>
          </a:graphicData>
        </a:graphic>
      </p:graphicFrame>
      <p:pic>
        <p:nvPicPr>
          <p:cNvPr id="6" name="Рисунок 5" descr="http://abadiy.ru/gg/10/dynya_gryadka_listya_1920x1280.jpg"/>
          <p:cNvPicPr/>
          <p:nvPr/>
        </p:nvPicPr>
        <p:blipFill>
          <a:blip r:embed="rId2" cstate="print"/>
          <a:srcRect/>
          <a:stretch>
            <a:fillRect/>
          </a:stretch>
        </p:blipFill>
        <p:spPr bwMode="auto">
          <a:xfrm>
            <a:off x="193183" y="2034861"/>
            <a:ext cx="4159876" cy="2768959"/>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512935" y="6259132"/>
            <a:ext cx="411351" cy="43788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4" y="365126"/>
            <a:ext cx="8219136"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a:t>
            </a:r>
            <a:r>
              <a:rPr lang="ru-RU" sz="3600" b="1" dirty="0" err="1" smtClean="0">
                <a:solidFill>
                  <a:srgbClr val="C00000"/>
                </a:solidFill>
                <a:latin typeface="Cambria" pitchFamily="18" charset="0"/>
              </a:rPr>
              <a:t>Южноазиатский</a:t>
            </a:r>
            <a:r>
              <a:rPr lang="ru-RU" sz="3600" b="1" dirty="0" smtClean="0">
                <a:solidFill>
                  <a:srgbClr val="C00000"/>
                </a:solidFill>
                <a:latin typeface="Cambria" pitchFamily="18" charset="0"/>
              </a:rPr>
              <a:t>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Лимон</a:t>
                      </a:r>
                    </a:p>
                    <a:p>
                      <a:r>
                        <a:rPr lang="ru-RU" sz="1400" dirty="0" smtClean="0">
                          <a:latin typeface="Cambria" pitchFamily="18" charset="0"/>
                        </a:rPr>
                        <a:t>Основными составляющими </a:t>
                      </a:r>
                      <a:r>
                        <a:rPr lang="ru-RU" sz="1400" b="1" dirty="0" smtClean="0">
                          <a:latin typeface="Cambria" pitchFamily="18" charset="0"/>
                        </a:rPr>
                        <a:t>лимона</a:t>
                      </a:r>
                      <a:r>
                        <a:rPr lang="ru-RU" sz="1400" dirty="0" smtClean="0">
                          <a:latin typeface="Cambria" pitchFamily="18" charset="0"/>
                        </a:rPr>
                        <a:t> являются конечно же вода и лимонная кислота. Но кроме того, в нем еще присутствуют важнейшие для организма </a:t>
                      </a:r>
                      <a:r>
                        <a:rPr lang="ru-RU" sz="1400" dirty="0" smtClean="0">
                          <a:latin typeface="Cambria" pitchFamily="18" charset="0"/>
                          <a:hlinkClick r:id="rId2" tooltip="витамины и минералы"/>
                        </a:rPr>
                        <a:t>витамины</a:t>
                      </a:r>
                      <a:r>
                        <a:rPr lang="ru-RU" sz="1400" dirty="0" smtClean="0">
                          <a:latin typeface="Cambria" pitchFamily="18" charset="0"/>
                        </a:rPr>
                        <a:t>. Больше всего в лимоне </a:t>
                      </a:r>
                      <a:r>
                        <a:rPr lang="ru-RU" sz="1400" dirty="0" smtClean="0">
                          <a:latin typeface="Cambria" pitchFamily="18" charset="0"/>
                          <a:hlinkClick r:id="rId3" tooltip="витамин С"/>
                        </a:rPr>
                        <a:t>витамина С</a:t>
                      </a:r>
                      <a:r>
                        <a:rPr lang="ru-RU" sz="1400" dirty="0" smtClean="0">
                          <a:latin typeface="Cambria" pitchFamily="18" charset="0"/>
                        </a:rPr>
                        <a:t>, который незаменим для правильного обмена веществ в организме и участвует в питании тканей. Наряду с ним </a:t>
                      </a:r>
                      <a:r>
                        <a:rPr lang="ru-RU" sz="1400" b="1" dirty="0" smtClean="0">
                          <a:latin typeface="Cambria" pitchFamily="18" charset="0"/>
                        </a:rPr>
                        <a:t>лимон содержит витамины</a:t>
                      </a:r>
                      <a:r>
                        <a:rPr lang="ru-RU" sz="1400" dirty="0" smtClean="0">
                          <a:latin typeface="Cambria" pitchFamily="18" charset="0"/>
                        </a:rPr>
                        <a:t> </a:t>
                      </a:r>
                      <a:r>
                        <a:rPr lang="ru-RU" sz="1400" dirty="0" smtClean="0">
                          <a:latin typeface="Cambria" pitchFamily="18" charset="0"/>
                          <a:hlinkClick r:id="rId4" tooltip="витамин А"/>
                        </a:rPr>
                        <a:t>А</a:t>
                      </a:r>
                      <a:r>
                        <a:rPr lang="ru-RU" sz="1400" dirty="0" smtClean="0">
                          <a:latin typeface="Cambria" pitchFamily="18" charset="0"/>
                        </a:rPr>
                        <a:t>, </a:t>
                      </a:r>
                      <a:r>
                        <a:rPr lang="ru-RU" sz="1400" dirty="0" smtClean="0">
                          <a:latin typeface="Cambria" pitchFamily="18" charset="0"/>
                          <a:hlinkClick r:id="rId5" tooltip="витамин В1"/>
                        </a:rPr>
                        <a:t>В1</a:t>
                      </a:r>
                      <a:r>
                        <a:rPr lang="ru-RU" sz="1400" dirty="0" smtClean="0">
                          <a:latin typeface="Cambria" pitchFamily="18" charset="0"/>
                        </a:rPr>
                        <a:t>, </a:t>
                      </a:r>
                      <a:r>
                        <a:rPr lang="ru-RU" sz="1400" dirty="0" smtClean="0">
                          <a:latin typeface="Cambria" pitchFamily="18" charset="0"/>
                          <a:hlinkClick r:id="rId6" tooltip="витамин В2"/>
                        </a:rPr>
                        <a:t>В2</a:t>
                      </a:r>
                      <a:r>
                        <a:rPr lang="ru-RU" sz="1400" dirty="0" smtClean="0">
                          <a:latin typeface="Cambria" pitchFamily="18" charset="0"/>
                        </a:rPr>
                        <a:t>, и </a:t>
                      </a:r>
                      <a:r>
                        <a:rPr lang="ru-RU" sz="1400" dirty="0" smtClean="0">
                          <a:latin typeface="Cambria" pitchFamily="18" charset="0"/>
                          <a:hlinkClick r:id="rId7" tooltip="витамин Д"/>
                        </a:rPr>
                        <a:t>D</a:t>
                      </a:r>
                      <a:r>
                        <a:rPr lang="ru-RU" sz="1400" dirty="0" smtClean="0">
                          <a:latin typeface="Cambria" pitchFamily="18" charset="0"/>
                        </a:rPr>
                        <a:t>, а также витамин, характерный исключительно для цитрусовых: цитрин (</a:t>
                      </a:r>
                      <a:r>
                        <a:rPr lang="ru-RU" sz="1400" dirty="0" smtClean="0">
                          <a:latin typeface="Cambria" pitchFamily="18" charset="0"/>
                          <a:hlinkClick r:id="rId8" tooltip="витамин Р"/>
                        </a:rPr>
                        <a:t>витамин Р</a:t>
                      </a:r>
                      <a:r>
                        <a:rPr lang="ru-RU" sz="1400" dirty="0" smtClean="0">
                          <a:latin typeface="Cambria" pitchFamily="18" charset="0"/>
                        </a:rPr>
                        <a:t>). По своему химическому составу это сложное фенольное соединение, обладающее высокой биологической активностью и целебными качествами. </a:t>
                      </a:r>
                      <a:r>
                        <a:rPr lang="ru-RU" sz="1400" b="1" dirty="0" smtClean="0">
                          <a:latin typeface="Cambria" pitchFamily="18" charset="0"/>
                        </a:rPr>
                        <a:t>Лимон богат минеральными солями</a:t>
                      </a:r>
                      <a:r>
                        <a:rPr lang="ru-RU" sz="1400" dirty="0" smtClean="0">
                          <a:latin typeface="Cambria" pitchFamily="18" charset="0"/>
                        </a:rPr>
                        <a:t>, и лимонной кислотой, поэтому его употребление очень полезно и важно для организма.</a:t>
                      </a:r>
                      <a:endParaRPr lang="ru-RU" sz="1400" b="1" dirty="0" smtClean="0">
                        <a:solidFill>
                          <a:schemeClr val="accent6">
                            <a:lumMod val="50000"/>
                          </a:schemeClr>
                        </a:solidFill>
                        <a:latin typeface="Cambria" pitchFamily="18" charset="0"/>
                      </a:endParaRPr>
                    </a:p>
                  </a:txBody>
                  <a:tcPr/>
                </a:tc>
              </a:tr>
            </a:tbl>
          </a:graphicData>
        </a:graphic>
      </p:graphicFrame>
      <p:pic>
        <p:nvPicPr>
          <p:cNvPr id="6" name="Рисунок 5" descr="http://www.colors.life/upload/blogs/b0/03/b0031c669b08eacadbf82234f0ade411_RSZ_690.jpg"/>
          <p:cNvPicPr/>
          <p:nvPr/>
        </p:nvPicPr>
        <p:blipFill>
          <a:blip r:embed="rId9"/>
          <a:srcRect/>
          <a:stretch>
            <a:fillRect/>
          </a:stretch>
        </p:blipFill>
        <p:spPr bwMode="auto">
          <a:xfrm>
            <a:off x="249506" y="1970467"/>
            <a:ext cx="4180828" cy="3232597"/>
          </a:xfrm>
          <a:prstGeom prst="rect">
            <a:avLst/>
          </a:prstGeom>
          <a:noFill/>
          <a:ln w="9525">
            <a:noFill/>
            <a:miter lim="800000"/>
            <a:headEnd/>
            <a:tailEnd/>
          </a:ln>
        </p:spPr>
      </p:pic>
      <p:sp>
        <p:nvSpPr>
          <p:cNvPr id="5" name="Управляющая кнопка: домой 4">
            <a:hlinkClick r:id="rId10" action="ppaction://hlinksldjump" highlightClick="1"/>
          </p:cNvPr>
          <p:cNvSpPr/>
          <p:nvPr/>
        </p:nvSpPr>
        <p:spPr>
          <a:xfrm>
            <a:off x="8397025" y="6078828"/>
            <a:ext cx="489398" cy="5924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214" y="365126"/>
            <a:ext cx="8219136"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a:t>
            </a:r>
            <a:r>
              <a:rPr lang="ru-RU" sz="3600" b="1" dirty="0" err="1" smtClean="0">
                <a:solidFill>
                  <a:srgbClr val="C00000"/>
                </a:solidFill>
                <a:latin typeface="Cambria" pitchFamily="18" charset="0"/>
              </a:rPr>
              <a:t>Южноазиатский</a:t>
            </a:r>
            <a:r>
              <a:rPr lang="ru-RU" sz="3600" b="1" dirty="0" smtClean="0">
                <a:solidFill>
                  <a:srgbClr val="C00000"/>
                </a:solidFill>
                <a:latin typeface="Cambria" pitchFamily="18" charset="0"/>
              </a:rPr>
              <a:t>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Огурец</a:t>
                      </a:r>
                    </a:p>
                    <a:p>
                      <a:r>
                        <a:rPr lang="ru-RU" sz="1800" kern="1200" dirty="0" smtClean="0">
                          <a:solidFill>
                            <a:schemeClr val="tx1"/>
                          </a:solidFill>
                          <a:latin typeface="Cambria" pitchFamily="18" charset="0"/>
                          <a:ea typeface="+mn-ea"/>
                          <a:cs typeface="+mn-cs"/>
                        </a:rPr>
                        <a:t>В огурце содержится значительное количество кремния и калия – веществ, крайне положительным образом сказывающихся на состоянии кожи, волос и ногтей. Плоды богаты органическими кислотами и клетчаткой. В них содержится каротин, хлорофилл, магний, железо, фосфор, натрий, кальций, хром, марганец, никель, цирконий, серебро, свинец, </a:t>
                      </a:r>
                      <a:r>
                        <a:rPr lang="ru-RU" sz="1800" kern="1200" dirty="0" err="1" smtClean="0">
                          <a:solidFill>
                            <a:schemeClr val="tx1"/>
                          </a:solidFill>
                          <a:latin typeface="Cambria" pitchFamily="18" charset="0"/>
                          <a:ea typeface="+mn-ea"/>
                          <a:cs typeface="+mn-cs"/>
                        </a:rPr>
                        <a:t>фолиевая</a:t>
                      </a:r>
                      <a:r>
                        <a:rPr lang="ru-RU" sz="1800" kern="1200" dirty="0" smtClean="0">
                          <a:solidFill>
                            <a:schemeClr val="tx1"/>
                          </a:solidFill>
                          <a:latin typeface="Cambria" pitchFamily="18" charset="0"/>
                          <a:ea typeface="+mn-ea"/>
                          <a:cs typeface="+mn-cs"/>
                        </a:rPr>
                        <a:t> кислота и многое другое.</a:t>
                      </a:r>
                      <a:endParaRPr lang="ru-RU" sz="1800" kern="1200" dirty="0">
                        <a:solidFill>
                          <a:schemeClr val="tx1"/>
                        </a:solidFill>
                        <a:latin typeface="Cambria" pitchFamily="18" charset="0"/>
                        <a:ea typeface="+mn-ea"/>
                        <a:cs typeface="+mn-cs"/>
                      </a:endParaRPr>
                    </a:p>
                  </a:txBody>
                  <a:tcPr/>
                </a:tc>
              </a:tr>
            </a:tbl>
          </a:graphicData>
        </a:graphic>
      </p:graphicFrame>
      <p:pic>
        <p:nvPicPr>
          <p:cNvPr id="6" name="Рисунок 5"/>
          <p:cNvPicPr/>
          <p:nvPr/>
        </p:nvPicPr>
        <p:blipFill>
          <a:blip r:embed="rId2"/>
          <a:srcRect/>
          <a:stretch>
            <a:fillRect/>
          </a:stretch>
        </p:blipFill>
        <p:spPr bwMode="auto">
          <a:xfrm>
            <a:off x="257577" y="2060619"/>
            <a:ext cx="4121240" cy="3232597"/>
          </a:xfrm>
          <a:prstGeom prst="rect">
            <a:avLst/>
          </a:prstGeom>
          <a:noFill/>
          <a:ln w="9525">
            <a:noFill/>
            <a:miter lim="800000"/>
            <a:headEnd/>
            <a:tailEnd/>
          </a:ln>
        </p:spPr>
      </p:pic>
      <p:sp>
        <p:nvSpPr>
          <p:cNvPr id="5" name="Управляющая кнопка: домой 4">
            <a:hlinkClick r:id="rId3" action="ppaction://hlinksldjump" highlightClick="1"/>
          </p:cNvPr>
          <p:cNvSpPr/>
          <p:nvPr/>
        </p:nvSpPr>
        <p:spPr>
          <a:xfrm>
            <a:off x="8319752" y="6156101"/>
            <a:ext cx="488624" cy="50794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062" y="296215"/>
            <a:ext cx="8309288" cy="1236372"/>
          </a:xfrm>
        </p:spPr>
        <p:txBody>
          <a:bodyPr>
            <a:normAutofit fontScale="90000"/>
          </a:bodyPr>
          <a:lstStyle/>
          <a:p>
            <a:r>
              <a:rPr lang="ru-RU" sz="4400" b="1" dirty="0" smtClean="0">
                <a:solidFill>
                  <a:srgbClr val="C00000"/>
                </a:solidFill>
                <a:latin typeface="Cambria" pitchFamily="18" charset="0"/>
              </a:rPr>
              <a:t>Евразия</a:t>
            </a:r>
            <a:br>
              <a:rPr lang="ru-RU" sz="4400" b="1" dirty="0" smtClean="0">
                <a:solidFill>
                  <a:srgbClr val="C00000"/>
                </a:solidFill>
                <a:latin typeface="Cambria" pitchFamily="18" charset="0"/>
              </a:rPr>
            </a:br>
            <a:r>
              <a:rPr lang="ru-RU" sz="4400" b="1" dirty="0" smtClean="0">
                <a:solidFill>
                  <a:srgbClr val="C00000"/>
                </a:solidFill>
                <a:latin typeface="Cambria" pitchFamily="18" charset="0"/>
              </a:rPr>
              <a:t>(Восточноазиатский район)</a:t>
            </a:r>
            <a:endParaRPr lang="ru-RU" sz="44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545465"/>
          <a:ext cx="8603086" cy="5125791"/>
        </p:xfrm>
        <a:graphic>
          <a:graphicData uri="http://schemas.openxmlformats.org/drawingml/2006/table">
            <a:tbl>
              <a:tblPr firstRow="1" bandRow="1">
                <a:tableStyleId>{2D5ABB26-0587-4C30-8999-92F81FD0307C}</a:tableStyleId>
              </a:tblPr>
              <a:tblGrid>
                <a:gridCol w="4301543"/>
                <a:gridCol w="4301543"/>
              </a:tblGrid>
              <a:tr h="5125791">
                <a:tc>
                  <a:txBody>
                    <a:bodyPr/>
                    <a:lstStyle/>
                    <a:p>
                      <a:endParaRPr lang="ru-RU" dirty="0"/>
                    </a:p>
                  </a:txBody>
                  <a:tcPr/>
                </a:tc>
                <a:tc>
                  <a:txBody>
                    <a:bodyPr/>
                    <a:lstStyle/>
                    <a:p>
                      <a:r>
                        <a:rPr lang="ru-RU" sz="3200" b="1" dirty="0" smtClean="0">
                          <a:solidFill>
                            <a:schemeClr val="accent6">
                              <a:lumMod val="50000"/>
                            </a:schemeClr>
                          </a:solidFill>
                          <a:latin typeface="Cambria" pitchFamily="18" charset="0"/>
                          <a:hlinkClick r:id="rId2" action="ppaction://hlinksldjump"/>
                        </a:rPr>
                        <a:t>вишня</a:t>
                      </a:r>
                    </a:p>
                    <a:p>
                      <a:r>
                        <a:rPr lang="ru-RU" sz="3200" b="1" dirty="0" smtClean="0">
                          <a:solidFill>
                            <a:schemeClr val="accent6">
                              <a:lumMod val="50000"/>
                            </a:schemeClr>
                          </a:solidFill>
                          <a:latin typeface="Cambria" pitchFamily="18" charset="0"/>
                          <a:hlinkClick r:id="rId2" action="ppaction://hlinksldjump"/>
                        </a:rPr>
                        <a:t>груша</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3" action="ppaction://hlinksldjump"/>
                        </a:rPr>
                        <a:t>грейпфрут</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4" action="ppaction://hlinksldjump"/>
                        </a:rPr>
                        <a:t>киви</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5" action="ppaction://hlinksldjump"/>
                        </a:rPr>
                        <a:t>мандарин</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6" action="ppaction://hlinksldjump"/>
                        </a:rPr>
                        <a:t>персик</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7" action="ppaction://hlinksldjump"/>
                        </a:rPr>
                        <a:t>слива</a:t>
                      </a:r>
                      <a:endParaRPr lang="ru-RU" sz="3200" b="1" dirty="0" smtClean="0">
                        <a:solidFill>
                          <a:schemeClr val="accent6">
                            <a:lumMod val="50000"/>
                          </a:schemeClr>
                        </a:solidFill>
                        <a:latin typeface="Cambria" pitchFamily="18" charset="0"/>
                      </a:endParaRPr>
                    </a:p>
                    <a:p>
                      <a:r>
                        <a:rPr lang="ru-RU" sz="3200" b="1" dirty="0" smtClean="0">
                          <a:solidFill>
                            <a:schemeClr val="accent6">
                              <a:lumMod val="50000"/>
                            </a:schemeClr>
                          </a:solidFill>
                          <a:latin typeface="Cambria" pitchFamily="18" charset="0"/>
                          <a:hlinkClick r:id="rId8" action="ppaction://hlinksldjump"/>
                        </a:rPr>
                        <a:t>яблоко</a:t>
                      </a:r>
                      <a:endParaRPr lang="ru-RU" sz="3200" b="1" dirty="0">
                        <a:solidFill>
                          <a:schemeClr val="accent6">
                            <a:lumMod val="50000"/>
                          </a:schemeClr>
                        </a:solidFill>
                        <a:latin typeface="Cambria" pitchFamily="18" charset="0"/>
                      </a:endParaRPr>
                    </a:p>
                  </a:txBody>
                  <a:tcPr/>
                </a:tc>
              </a:tr>
            </a:tbl>
          </a:graphicData>
        </a:graphic>
      </p:graphicFrame>
      <p:pic>
        <p:nvPicPr>
          <p:cNvPr id="5" name="Рисунок 4" descr="http://v1.std3.ru/bd/4e/1450853924-bd4e66e9bf6b047f30a414e310856081.png"/>
          <p:cNvPicPr/>
          <p:nvPr/>
        </p:nvPicPr>
        <p:blipFill>
          <a:blip r:embed="rId9"/>
          <a:srcRect/>
          <a:stretch>
            <a:fillRect/>
          </a:stretch>
        </p:blipFill>
        <p:spPr bwMode="auto">
          <a:xfrm>
            <a:off x="236628" y="2292440"/>
            <a:ext cx="3575519" cy="3385556"/>
          </a:xfrm>
          <a:prstGeom prst="rect">
            <a:avLst/>
          </a:prstGeom>
          <a:noFill/>
          <a:ln w="9525">
            <a:noFill/>
            <a:miter lim="800000"/>
            <a:headEnd/>
            <a:tailEnd/>
          </a:ln>
        </p:spPr>
      </p:pic>
      <p:sp>
        <p:nvSpPr>
          <p:cNvPr id="6" name="Управляющая кнопка: назад 5">
            <a:hlinkClick r:id="rId10" action="ppaction://hlinksldjump" highlightClick="1"/>
          </p:cNvPr>
          <p:cNvSpPr/>
          <p:nvPr/>
        </p:nvSpPr>
        <p:spPr>
          <a:xfrm>
            <a:off x="8435661" y="6323527"/>
            <a:ext cx="476519" cy="34773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487" y="365126"/>
            <a:ext cx="8141863"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Вишня </a:t>
                      </a:r>
                    </a:p>
                    <a:p>
                      <a:r>
                        <a:rPr lang="ru-RU" sz="1800" kern="1200" dirty="0" smtClean="0">
                          <a:solidFill>
                            <a:schemeClr val="tx1"/>
                          </a:solidFill>
                          <a:latin typeface="Cambria" pitchFamily="18" charset="0"/>
                          <a:ea typeface="+mn-ea"/>
                          <a:cs typeface="+mn-cs"/>
                        </a:rPr>
                        <a:t>Напитанная солнцем и природными соками, вишня полезна для разных систем нашего организма. </a:t>
                      </a:r>
                    </a:p>
                    <a:p>
                      <a:r>
                        <a:rPr lang="ru-RU" sz="1800" kern="1200" dirty="0" smtClean="0">
                          <a:solidFill>
                            <a:schemeClr val="tx1"/>
                          </a:solidFill>
                          <a:latin typeface="Cambria" pitchFamily="18" charset="0"/>
                          <a:ea typeface="+mn-ea"/>
                          <a:cs typeface="+mn-cs"/>
                        </a:rPr>
                        <a:t>Полезные свойства ее следующие: жаропонижающее; укрепляющее иммунитет; противоопухолевое; противовоспалительное.</a:t>
                      </a:r>
                      <a:br>
                        <a:rPr lang="ru-RU" sz="1800" kern="1200" dirty="0" smtClean="0">
                          <a:solidFill>
                            <a:schemeClr val="tx1"/>
                          </a:solidFill>
                          <a:latin typeface="Cambria" pitchFamily="18" charset="0"/>
                          <a:ea typeface="+mn-ea"/>
                          <a:cs typeface="+mn-cs"/>
                        </a:rPr>
                      </a:br>
                      <a:r>
                        <a:rPr lang="ru-RU" sz="1800" kern="1200" dirty="0" smtClean="0">
                          <a:solidFill>
                            <a:schemeClr val="tx1"/>
                          </a:solidFill>
                          <a:latin typeface="Cambria" pitchFamily="18" charset="0"/>
                          <a:ea typeface="+mn-ea"/>
                          <a:cs typeface="+mn-cs"/>
                        </a:rPr>
                        <a:t>Мякоть вишни очень ценна природными веществами и соединениями. </a:t>
                      </a:r>
                    </a:p>
                    <a:p>
                      <a:r>
                        <a:rPr lang="ru-RU" sz="1800" kern="1200" dirty="0" smtClean="0">
                          <a:solidFill>
                            <a:schemeClr val="tx1"/>
                          </a:solidFill>
                          <a:latin typeface="Cambria" pitchFamily="18" charset="0"/>
                          <a:ea typeface="+mn-ea"/>
                          <a:cs typeface="+mn-cs"/>
                        </a:rPr>
                        <a:t>В плодах</a:t>
                      </a:r>
                      <a:r>
                        <a:rPr lang="ru-RU" sz="1800" kern="1200" baseline="0" dirty="0" smtClean="0">
                          <a:solidFill>
                            <a:schemeClr val="tx1"/>
                          </a:solidFill>
                          <a:latin typeface="Cambria" pitchFamily="18" charset="0"/>
                          <a:ea typeface="+mn-ea"/>
                          <a:cs typeface="+mn-cs"/>
                        </a:rPr>
                        <a:t> </a:t>
                      </a:r>
                      <a:r>
                        <a:rPr lang="ru-RU" sz="1800" kern="1200" dirty="0" smtClean="0">
                          <a:solidFill>
                            <a:schemeClr val="tx1"/>
                          </a:solidFill>
                          <a:latin typeface="Cambria" pitchFamily="18" charset="0"/>
                          <a:ea typeface="+mn-ea"/>
                          <a:cs typeface="+mn-cs"/>
                        </a:rPr>
                        <a:t>содержатся: углеводы; жиры; белки; пищевые волокна; органические кислоты; ферменты.</a:t>
                      </a:r>
                      <a:r>
                        <a:rPr lang="ru-RU" sz="1600" kern="1200" dirty="0" smtClean="0">
                          <a:solidFill>
                            <a:schemeClr val="tx1"/>
                          </a:solidFill>
                          <a:latin typeface="Cambria" pitchFamily="18" charset="0"/>
                          <a:ea typeface="+mn-ea"/>
                          <a:cs typeface="+mn-cs"/>
                        </a:rPr>
                        <a:t/>
                      </a:r>
                      <a:br>
                        <a:rPr lang="ru-RU" sz="1600" kern="1200" dirty="0" smtClean="0">
                          <a:solidFill>
                            <a:schemeClr val="tx1"/>
                          </a:solidFill>
                          <a:latin typeface="Cambria" pitchFamily="18" charset="0"/>
                          <a:ea typeface="+mn-ea"/>
                          <a:cs typeface="+mn-cs"/>
                        </a:rPr>
                      </a:br>
                      <a:endParaRPr lang="ru-RU" sz="1600" b="1" dirty="0" smtClean="0">
                        <a:solidFill>
                          <a:schemeClr val="accent6">
                            <a:lumMod val="50000"/>
                          </a:schemeClr>
                        </a:solidFill>
                        <a:latin typeface="Cambria" pitchFamily="18" charset="0"/>
                      </a:endParaRPr>
                    </a:p>
                  </a:txBody>
                  <a:tcPr/>
                </a:tc>
              </a:tr>
            </a:tbl>
          </a:graphicData>
        </a:graphic>
      </p:graphicFrame>
      <p:pic>
        <p:nvPicPr>
          <p:cNvPr id="5" name="Рисунок 4" descr="http://irinazaytseva.ru/Pic/20160811_0.jpg"/>
          <p:cNvPicPr/>
          <p:nvPr/>
        </p:nvPicPr>
        <p:blipFill>
          <a:blip r:embed="rId2"/>
          <a:srcRect/>
          <a:stretch>
            <a:fillRect/>
          </a:stretch>
        </p:blipFill>
        <p:spPr bwMode="auto">
          <a:xfrm>
            <a:off x="249506" y="2095631"/>
            <a:ext cx="4155070" cy="3751377"/>
          </a:xfrm>
          <a:prstGeom prst="rect">
            <a:avLst/>
          </a:prstGeom>
          <a:noFill/>
          <a:ln w="9525">
            <a:noFill/>
            <a:miter lim="800000"/>
            <a:headEnd/>
            <a:tailEnd/>
          </a:ln>
        </p:spPr>
      </p:pic>
      <p:sp>
        <p:nvSpPr>
          <p:cNvPr id="7" name="Управляющая кнопка: домой 6">
            <a:hlinkClick r:id="rId3" action="ppaction://hlinksldjump" highlightClick="1"/>
          </p:cNvPr>
          <p:cNvSpPr/>
          <p:nvPr/>
        </p:nvSpPr>
        <p:spPr>
          <a:xfrm>
            <a:off x="8435661" y="6091707"/>
            <a:ext cx="527261" cy="56667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487" y="365126"/>
            <a:ext cx="8141863"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Груша</a:t>
                      </a:r>
                    </a:p>
                    <a:p>
                      <a:r>
                        <a:rPr lang="ru-RU" sz="1600" dirty="0" smtClean="0">
                          <a:latin typeface="Cambria" pitchFamily="18" charset="0"/>
                        </a:rPr>
                        <a:t>В своем составе они содержит массу полезных и ценных для человека веществ. По некоторым их показателям груша превзошла даже яблоко. </a:t>
                      </a:r>
                      <a:endParaRPr lang="ru-RU" sz="1600" kern="1200" dirty="0" smtClean="0">
                        <a:solidFill>
                          <a:schemeClr val="tx1"/>
                        </a:solidFill>
                        <a:latin typeface="Cambria" pitchFamily="18" charset="0"/>
                        <a:ea typeface="+mn-ea"/>
                        <a:cs typeface="+mn-cs"/>
                      </a:endParaRPr>
                    </a:p>
                    <a:p>
                      <a:r>
                        <a:rPr lang="ru-RU" sz="1600" kern="1200" dirty="0" smtClean="0">
                          <a:solidFill>
                            <a:schemeClr val="tx1"/>
                          </a:solidFill>
                          <a:latin typeface="Cambria" pitchFamily="18" charset="0"/>
                          <a:ea typeface="+mn-ea"/>
                          <a:cs typeface="+mn-cs"/>
                        </a:rPr>
                        <a:t>В груше содержится огромное количество полезных веществ - клетчатка, сахароза, глюкоза, фруктоза.</a:t>
                      </a:r>
                      <a:r>
                        <a:rPr lang="ru-RU" sz="1600" dirty="0" smtClean="0">
                          <a:latin typeface="Cambria" pitchFamily="18" charset="0"/>
                        </a:rPr>
                        <a:t> Сбалансированное сочетание всех этих элементов благотворно действует на сердце, почки, поджелудочную железу, нервную систему, обмен в клетках, уровень холестерина. Совместное их воздействие улучшает общее самочувствие человека. Эфирные ее масла тонизируют, придают сил, бодрят, поднимают настроение.</a:t>
                      </a:r>
                      <a:endParaRPr lang="ru-RU" sz="1600" b="1" dirty="0" smtClean="0">
                        <a:solidFill>
                          <a:schemeClr val="accent6">
                            <a:lumMod val="50000"/>
                          </a:schemeClr>
                        </a:solidFill>
                        <a:latin typeface="Cambria" pitchFamily="18" charset="0"/>
                      </a:endParaRPr>
                    </a:p>
                  </a:txBody>
                  <a:tcPr/>
                </a:tc>
              </a:tr>
            </a:tbl>
          </a:graphicData>
        </a:graphic>
      </p:graphicFrame>
      <p:pic>
        <p:nvPicPr>
          <p:cNvPr id="6" name="Рисунок 5" descr="http://beast-fit.ru/upload/iblock/806/806a6b6199716a906c34ec1874cf49c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851" y="2009104"/>
            <a:ext cx="3709115" cy="3528811"/>
          </a:xfrm>
          <a:prstGeom prst="rect">
            <a:avLst/>
          </a:prstGeom>
          <a:noFill/>
          <a:ln>
            <a:noFill/>
          </a:ln>
        </p:spPr>
      </p:pic>
      <p:sp>
        <p:nvSpPr>
          <p:cNvPr id="5" name="Управляющая кнопка: домой 4">
            <a:hlinkClick r:id="rId3" action="ppaction://hlinksldjump" highlightClick="1"/>
          </p:cNvPr>
          <p:cNvSpPr/>
          <p:nvPr/>
        </p:nvSpPr>
        <p:spPr>
          <a:xfrm>
            <a:off x="8332630" y="6194738"/>
            <a:ext cx="501503" cy="4950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487" y="365126"/>
            <a:ext cx="8141863"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87240"/>
        </p:xfrm>
        <a:graphic>
          <a:graphicData uri="http://schemas.openxmlformats.org/drawingml/2006/table">
            <a:tbl>
              <a:tblPr firstRow="1" bandRow="1">
                <a:tableStyleId>{2D5ABB26-0587-4C30-8999-92F81FD0307C}</a:tableStyleId>
              </a:tblPr>
              <a:tblGrid>
                <a:gridCol w="5035638"/>
                <a:gridCol w="3567448"/>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Грейпфрут</a:t>
                      </a:r>
                    </a:p>
                    <a:p>
                      <a:r>
                        <a:rPr lang="ru-RU" sz="1300" dirty="0" smtClean="0">
                          <a:latin typeface="Cambria" pitchFamily="18" charset="0"/>
                        </a:rPr>
                        <a:t>В состав грейпфрута входит множество полезных веществ и витаминов, таких как: B1, P, D, C и провитамин А. Кстати, витамина С в нем больше, чем в </a:t>
                      </a:r>
                      <a:r>
                        <a:rPr lang="ru-RU" sz="1300" dirty="0" smtClean="0">
                          <a:latin typeface="Cambria" pitchFamily="18" charset="0"/>
                          <a:hlinkClick r:id="rId2" tooltip="Лимон - полезные свойства и вред"/>
                        </a:rPr>
                        <a:t>лимоне</a:t>
                      </a:r>
                      <a:r>
                        <a:rPr lang="ru-RU" sz="1300" dirty="0" smtClean="0">
                          <a:latin typeface="Cambria" pitchFamily="18" charset="0"/>
                        </a:rPr>
                        <a:t>. Также он является кладезем органических кислот, минеральных солей, пектина, фитонцидов, эфирных масел и вещества под названием </a:t>
                      </a:r>
                      <a:r>
                        <a:rPr lang="ru-RU" sz="1300" dirty="0" err="1" smtClean="0">
                          <a:latin typeface="Cambria" pitchFamily="18" charset="0"/>
                        </a:rPr>
                        <a:t>нарингин</a:t>
                      </a:r>
                      <a:r>
                        <a:rPr lang="ru-RU" sz="1300" dirty="0" smtClean="0">
                          <a:latin typeface="Cambria" pitchFamily="18" charset="0"/>
                        </a:rPr>
                        <a:t>.  </a:t>
                      </a:r>
                      <a:r>
                        <a:rPr lang="ru-RU" sz="1300" dirty="0" err="1" smtClean="0">
                          <a:latin typeface="Cambria" pitchFamily="18" charset="0"/>
                        </a:rPr>
                        <a:t>Кладезью</a:t>
                      </a:r>
                      <a:r>
                        <a:rPr lang="ru-RU" sz="1300" dirty="0" smtClean="0">
                          <a:latin typeface="Cambria" pitchFamily="18" charset="0"/>
                        </a:rPr>
                        <a:t> </a:t>
                      </a:r>
                      <a:r>
                        <a:rPr lang="ru-RU" sz="1300" dirty="0" err="1" smtClean="0">
                          <a:latin typeface="Cambria" pitchFamily="18" charset="0"/>
                        </a:rPr>
                        <a:t>нарингина</a:t>
                      </a:r>
                      <a:r>
                        <a:rPr lang="ru-RU" sz="1300" dirty="0" smtClean="0">
                          <a:latin typeface="Cambria" pitchFamily="18" charset="0"/>
                        </a:rPr>
                        <a:t> являются белые горькие перегородки, которые не рекомендуется удалять из-за их лечебных свойств. Ведь они полезны для </a:t>
                      </a:r>
                      <a:r>
                        <a:rPr lang="ru-RU" sz="1300" dirty="0" err="1" smtClean="0">
                          <a:latin typeface="Cambria" pitchFamily="18" charset="0"/>
                        </a:rPr>
                        <a:t>желудочно</a:t>
                      </a:r>
                      <a:r>
                        <a:rPr lang="ru-RU" sz="1300" dirty="0" smtClean="0">
                          <a:latin typeface="Cambria" pitchFamily="18" charset="0"/>
                        </a:rPr>
                        <a:t> – кишечного тракта и способствуют снижению уровня холестерина в крови.</a:t>
                      </a:r>
                    </a:p>
                    <a:p>
                      <a:r>
                        <a:rPr lang="ru-RU" sz="1300" dirty="0" smtClean="0">
                          <a:latin typeface="Cambria" pitchFamily="18" charset="0"/>
                        </a:rPr>
                        <a:t>Считается, что аромат и полезные свойства грейпфрута положительно влияют на человека, помогают держать его в тонусе и нормализуют многие процессы организма. Например, он является верным средством при переутомлении и депрессии.</a:t>
                      </a:r>
                    </a:p>
                    <a:p>
                      <a:endParaRPr lang="ru-RU" sz="1200" b="1" dirty="0" smtClean="0">
                        <a:solidFill>
                          <a:schemeClr val="accent6">
                            <a:lumMod val="50000"/>
                          </a:schemeClr>
                        </a:solidFill>
                        <a:latin typeface="Cambria" pitchFamily="18" charset="0"/>
                      </a:endParaRPr>
                    </a:p>
                  </a:txBody>
                  <a:tcPr/>
                </a:tc>
              </a:tr>
            </a:tbl>
          </a:graphicData>
        </a:graphic>
      </p:graphicFrame>
      <p:pic>
        <p:nvPicPr>
          <p:cNvPr id="5" name="Рисунок 4" descr="http://www.sovremennayalady.ru/wp-content/uploads/2015/12/0714.jpg"/>
          <p:cNvPicPr/>
          <p:nvPr/>
        </p:nvPicPr>
        <p:blipFill>
          <a:blip r:embed="rId3"/>
          <a:srcRect/>
          <a:stretch>
            <a:fillRect/>
          </a:stretch>
        </p:blipFill>
        <p:spPr bwMode="auto">
          <a:xfrm>
            <a:off x="210869" y="2009105"/>
            <a:ext cx="4979317" cy="3734874"/>
          </a:xfrm>
          <a:prstGeom prst="rect">
            <a:avLst/>
          </a:prstGeom>
          <a:noFill/>
          <a:ln w="9525">
            <a:noFill/>
            <a:miter lim="800000"/>
            <a:headEnd/>
            <a:tailEnd/>
          </a:ln>
        </p:spPr>
      </p:pic>
      <p:sp>
        <p:nvSpPr>
          <p:cNvPr id="6" name="Управляющая кнопка: домой 5">
            <a:hlinkClick r:id="rId4" action="ppaction://hlinksldjump" highlightClick="1"/>
          </p:cNvPr>
          <p:cNvSpPr/>
          <p:nvPr/>
        </p:nvSpPr>
        <p:spPr>
          <a:xfrm>
            <a:off x="8512935" y="6272011"/>
            <a:ext cx="385594" cy="41856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365126"/>
            <a:ext cx="8232015"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22738"/>
          <a:ext cx="8603086" cy="5049207"/>
        </p:xfrm>
        <a:graphic>
          <a:graphicData uri="http://schemas.openxmlformats.org/drawingml/2006/table">
            <a:tbl>
              <a:tblPr firstRow="1" bandRow="1">
                <a:tableStyleId>{2D5ABB26-0587-4C30-8999-92F81FD0307C}</a:tableStyleId>
              </a:tblPr>
              <a:tblGrid>
                <a:gridCol w="4301543"/>
                <a:gridCol w="4301543"/>
              </a:tblGrid>
              <a:tr h="5049207">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Киви</a:t>
                      </a:r>
                    </a:p>
                    <a:p>
                      <a:pPr marL="0" marR="0" indent="0" algn="l" defTabSz="685800" rtl="0" eaLnBrk="1" fontAlgn="auto" latinLnBrk="0" hangingPunct="1">
                        <a:lnSpc>
                          <a:spcPct val="100000"/>
                        </a:lnSpc>
                        <a:spcBef>
                          <a:spcPts val="0"/>
                        </a:spcBef>
                        <a:spcAft>
                          <a:spcPts val="0"/>
                        </a:spcAft>
                        <a:buClrTx/>
                        <a:buSzTx/>
                        <a:buFontTx/>
                        <a:buNone/>
                        <a:tabLst/>
                        <a:defRPr/>
                      </a:pPr>
                      <a:r>
                        <a:rPr lang="ru-RU" sz="1600" dirty="0" smtClean="0">
                          <a:solidFill>
                            <a:srgbClr val="333333"/>
                          </a:solidFill>
                          <a:latin typeface="Cambria" pitchFamily="18" charset="0"/>
                        </a:rPr>
                        <a:t>В большом количестве в плодах содержится </a:t>
                      </a:r>
                      <a:r>
                        <a:rPr lang="ru-RU" sz="1600" dirty="0" smtClean="0">
                          <a:solidFill>
                            <a:srgbClr val="4C9BF3"/>
                          </a:solidFill>
                          <a:latin typeface="Cambria" pitchFamily="18" charset="0"/>
                          <a:hlinkClick r:id="rId2" tooltip="Польза витамина С"/>
                        </a:rPr>
                        <a:t>витамин С</a:t>
                      </a:r>
                      <a:r>
                        <a:rPr lang="ru-RU" sz="1600" dirty="0" smtClean="0">
                          <a:solidFill>
                            <a:srgbClr val="333333"/>
                          </a:solidFill>
                          <a:latin typeface="Cambria" pitchFamily="18" charset="0"/>
                        </a:rPr>
                        <a:t> — около 92 мг на 100 г ягоды, это больше чем в цитрусовых, смородине и болгарском перце. Также в состав киви входят витамины В2, В3, В9 (</a:t>
                      </a:r>
                      <a:r>
                        <a:rPr lang="ru-RU" sz="1600" dirty="0" err="1" smtClean="0">
                          <a:solidFill>
                            <a:srgbClr val="333333"/>
                          </a:solidFill>
                          <a:latin typeface="Cambria" pitchFamily="18" charset="0"/>
                        </a:rPr>
                        <a:t>фолиевая</a:t>
                      </a:r>
                      <a:r>
                        <a:rPr lang="ru-RU" sz="1600" dirty="0" smtClean="0">
                          <a:solidFill>
                            <a:srgbClr val="333333"/>
                          </a:solidFill>
                          <a:latin typeface="Cambria" pitchFamily="18" charset="0"/>
                        </a:rPr>
                        <a:t> кислота) и В6 (в 100 г ягоды содержится 4% дневной нормы этого витамина).  Кроме этого киви содержит витамины А, Е, D, никотиновую кислоту. Микро и макроэлементы, входящие в состав киви: магний (30 мг на 100 г), калий (300 мг на 100 г), натрий (3 мг на 100 г), кальций (40 мг на 100 г), железо (0,41 мг на 100 г), фосфор (34 мг на 100 г), цинк, марганец.</a:t>
                      </a:r>
                      <a:endParaRPr lang="ru-RU" sz="1600" dirty="0" smtClean="0">
                        <a:latin typeface="Cambria" pitchFamily="18" charset="0"/>
                      </a:endParaRPr>
                    </a:p>
                    <a:p>
                      <a:endParaRPr lang="ru-RU" sz="3600" b="1" dirty="0" smtClean="0">
                        <a:solidFill>
                          <a:schemeClr val="accent6">
                            <a:lumMod val="50000"/>
                          </a:schemeClr>
                        </a:solidFill>
                        <a:latin typeface="Cambria" pitchFamily="18" charset="0"/>
                      </a:endParaRPr>
                    </a:p>
                  </a:txBody>
                  <a:tcPr/>
                </a:tc>
              </a:tr>
            </a:tbl>
          </a:graphicData>
        </a:graphic>
      </p:graphicFrame>
      <p:pic>
        <p:nvPicPr>
          <p:cNvPr id="5" name="Picture 2" descr="C:\Users\User\Desktop\kiw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091" y="1745277"/>
            <a:ext cx="4238363" cy="359945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Управляющая кнопка: домой 5">
            <a:hlinkClick r:id="rId4" action="ppaction://hlinksldjump" highlightClick="1"/>
          </p:cNvPr>
          <p:cNvSpPr/>
          <p:nvPr/>
        </p:nvSpPr>
        <p:spPr>
          <a:xfrm>
            <a:off x="8448540" y="6194738"/>
            <a:ext cx="502277" cy="48295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882" y="365126"/>
            <a:ext cx="8077468"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193184" y="1645321"/>
          <a:ext cx="8603086" cy="4968240"/>
        </p:xfrm>
        <a:graphic>
          <a:graphicData uri="http://schemas.openxmlformats.org/drawingml/2006/table">
            <a:tbl>
              <a:tblPr firstRow="1" bandRow="1">
                <a:tableStyleId>{2D5ABB26-0587-4C30-8999-92F81FD0307C}</a:tableStyleId>
              </a:tblPr>
              <a:tblGrid>
                <a:gridCol w="4842455"/>
                <a:gridCol w="3760631"/>
              </a:tblGrid>
              <a:tr h="4536538">
                <a:tc>
                  <a:txBody>
                    <a:bodyPr/>
                    <a:lstStyle/>
                    <a:p>
                      <a:endParaRPr lang="ru-RU" sz="3600" b="1" dirty="0">
                        <a:solidFill>
                          <a:schemeClr val="accent6">
                            <a:lumMod val="50000"/>
                          </a:schemeClr>
                        </a:solidFill>
                        <a:latin typeface="Cambria" pitchFamily="18" charset="0"/>
                      </a:endParaRPr>
                    </a:p>
                  </a:txBody>
                  <a:tcPr/>
                </a:tc>
                <a:tc>
                  <a:txBody>
                    <a:bodyPr/>
                    <a:lstStyle/>
                    <a:p>
                      <a:r>
                        <a:rPr lang="ru-RU" sz="3600" b="1" dirty="0" smtClean="0">
                          <a:solidFill>
                            <a:schemeClr val="accent6">
                              <a:lumMod val="50000"/>
                            </a:schemeClr>
                          </a:solidFill>
                          <a:latin typeface="Cambria" pitchFamily="18" charset="0"/>
                        </a:rPr>
                        <a:t>Мандарин</a:t>
                      </a:r>
                    </a:p>
                    <a:p>
                      <a:r>
                        <a:rPr lang="ru-RU" sz="1400" kern="1200" dirty="0" smtClean="0">
                          <a:solidFill>
                            <a:schemeClr val="tx1"/>
                          </a:solidFill>
                          <a:latin typeface="Cambria" pitchFamily="18" charset="0"/>
                          <a:ea typeface="+mn-ea"/>
                          <a:cs typeface="+mn-cs"/>
                        </a:rPr>
                        <a:t>Благодаря насыщенному химическому составу мандарин считается очень полезным фруктом. Мандарины давно и прочно зарекомендовали себя как основной источник витаминов, необходимых организму в холодное время года. В сочной мякоти мандарина содержатся следующие вещества:</a:t>
                      </a:r>
                    </a:p>
                    <a:p>
                      <a:r>
                        <a:rPr lang="ru-RU" sz="1400" kern="1200" dirty="0" smtClean="0">
                          <a:solidFill>
                            <a:schemeClr val="tx1"/>
                          </a:solidFill>
                          <a:latin typeface="Cambria" pitchFamily="18" charset="0"/>
                          <a:ea typeface="+mn-ea"/>
                          <a:cs typeface="+mn-cs"/>
                        </a:rPr>
                        <a:t> витамины группы В, А, С, Е, рутин; органические кислоты (в том числе лимонная и </a:t>
                      </a:r>
                      <a:r>
                        <a:rPr lang="ru-RU" sz="1400" kern="1200" dirty="0" err="1" smtClean="0">
                          <a:solidFill>
                            <a:schemeClr val="tx1"/>
                          </a:solidFill>
                          <a:latin typeface="Cambria" pitchFamily="18" charset="0"/>
                          <a:ea typeface="+mn-ea"/>
                          <a:cs typeface="+mn-cs"/>
                        </a:rPr>
                        <a:t>фолиевая</a:t>
                      </a:r>
                      <a:r>
                        <a:rPr lang="ru-RU" sz="1400" kern="1200" dirty="0" smtClean="0">
                          <a:solidFill>
                            <a:schemeClr val="tx1"/>
                          </a:solidFill>
                          <a:latin typeface="Cambria" pitchFamily="18" charset="0"/>
                          <a:ea typeface="+mn-ea"/>
                          <a:cs typeface="+mn-cs"/>
                        </a:rPr>
                        <a:t>) </a:t>
                      </a:r>
                      <a:r>
                        <a:rPr lang="ru-RU" sz="1400" kern="1200" dirty="0" err="1" smtClean="0">
                          <a:solidFill>
                            <a:schemeClr val="tx1"/>
                          </a:solidFill>
                          <a:latin typeface="Cambria" pitchFamily="18" charset="0"/>
                          <a:ea typeface="+mn-ea"/>
                          <a:cs typeface="+mn-cs"/>
                        </a:rPr>
                        <a:t>и</a:t>
                      </a:r>
                      <a:r>
                        <a:rPr lang="ru-RU" sz="1400" kern="1200" dirty="0" smtClean="0">
                          <a:solidFill>
                            <a:schemeClr val="tx1"/>
                          </a:solidFill>
                          <a:latin typeface="Cambria" pitchFamily="18" charset="0"/>
                          <a:ea typeface="+mn-ea"/>
                          <a:cs typeface="+mn-cs"/>
                        </a:rPr>
                        <a:t> сахара; минералы, такие как кальций, железо, магний, марганец, фосфор, калий, цинк,</a:t>
                      </a:r>
                      <a:r>
                        <a:rPr lang="ru-RU" sz="1400" kern="1200" baseline="0" dirty="0" smtClean="0">
                          <a:solidFill>
                            <a:schemeClr val="tx1"/>
                          </a:solidFill>
                          <a:latin typeface="Cambria" pitchFamily="18" charset="0"/>
                          <a:ea typeface="+mn-ea"/>
                          <a:cs typeface="+mn-cs"/>
                        </a:rPr>
                        <a:t> </a:t>
                      </a:r>
                      <a:r>
                        <a:rPr lang="ru-RU" sz="1400" kern="1200" dirty="0" smtClean="0">
                          <a:solidFill>
                            <a:schemeClr val="tx1"/>
                          </a:solidFill>
                          <a:latin typeface="Cambria" pitchFamily="18" charset="0"/>
                          <a:ea typeface="+mn-ea"/>
                          <a:cs typeface="+mn-cs"/>
                        </a:rPr>
                        <a:t>фитонциды, обладающие противогрибковыми и бактерицидными свойствами.</a:t>
                      </a:r>
                    </a:p>
                    <a:p>
                      <a:r>
                        <a:rPr lang="ru-RU" sz="1400" kern="1200" dirty="0" smtClean="0">
                          <a:solidFill>
                            <a:schemeClr val="tx1"/>
                          </a:solidFill>
                          <a:latin typeface="Cambria" pitchFamily="18" charset="0"/>
                          <a:ea typeface="+mn-ea"/>
                          <a:cs typeface="+mn-cs"/>
                        </a:rPr>
                        <a:t> Мякоть и сок мандарина улучшают аппетит, а благодаря низкой калорийности фрукты можно употреблять, не опасаясь за свою фигуру.</a:t>
                      </a:r>
                    </a:p>
                    <a:p>
                      <a:endParaRPr lang="ru-RU" sz="1800" b="1" dirty="0" smtClean="0">
                        <a:solidFill>
                          <a:schemeClr val="accent6">
                            <a:lumMod val="50000"/>
                          </a:schemeClr>
                        </a:solidFill>
                        <a:latin typeface="Cambria" pitchFamily="18" charset="0"/>
                      </a:endParaRPr>
                    </a:p>
                  </a:txBody>
                  <a:tcPr/>
                </a:tc>
              </a:tr>
            </a:tbl>
          </a:graphicData>
        </a:graphic>
      </p:graphicFrame>
      <p:pic>
        <p:nvPicPr>
          <p:cNvPr id="5" name="Рисунок 4" descr="http://www.ilovegreece.ru/mediaResource/00/005/039.jpg"/>
          <p:cNvPicPr/>
          <p:nvPr/>
        </p:nvPicPr>
        <p:blipFill>
          <a:blip r:embed="rId2"/>
          <a:srcRect/>
          <a:stretch>
            <a:fillRect/>
          </a:stretch>
        </p:blipFill>
        <p:spPr bwMode="auto">
          <a:xfrm>
            <a:off x="223748" y="1751527"/>
            <a:ext cx="4799013" cy="3472837"/>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603087" y="6426558"/>
            <a:ext cx="386366" cy="25757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59" y="365126"/>
            <a:ext cx="8229600" cy="1325563"/>
          </a:xfrm>
        </p:spPr>
        <p:txBody>
          <a:bodyPr>
            <a:noAutofit/>
          </a:bodyPr>
          <a:lstStyle/>
          <a:p>
            <a:r>
              <a:rPr lang="ru-RU" sz="3600" b="1" dirty="0" smtClean="0">
                <a:solidFill>
                  <a:srgbClr val="C00000"/>
                </a:solidFill>
                <a:latin typeface="Cambria" pitchFamily="18" charset="0"/>
              </a:rPr>
              <a:t>Северная Америка (Центральноамериканский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96214" y="1825625"/>
          <a:ext cx="8461420" cy="4536538"/>
        </p:xfrm>
        <a:graphic>
          <a:graphicData uri="http://schemas.openxmlformats.org/drawingml/2006/table">
            <a:tbl>
              <a:tblPr firstRow="1" bandRow="1">
                <a:tableStyleId>{2D5ABB26-0587-4C30-8999-92F81FD0307C}</a:tableStyleId>
              </a:tblPr>
              <a:tblGrid>
                <a:gridCol w="4230710"/>
                <a:gridCol w="4230710"/>
              </a:tblGrid>
              <a:tr h="4536538">
                <a:tc>
                  <a:txBody>
                    <a:bodyPr/>
                    <a:lstStyle/>
                    <a:p>
                      <a:endParaRPr lang="ru-RU" dirty="0"/>
                    </a:p>
                  </a:txBody>
                  <a:tcPr/>
                </a:tc>
                <a:tc>
                  <a:txBody>
                    <a:bodyPr/>
                    <a:lstStyle/>
                    <a:p>
                      <a:endParaRPr lang="ru-RU" sz="4800" dirty="0" smtClean="0"/>
                    </a:p>
                    <a:p>
                      <a:r>
                        <a:rPr lang="ru-RU" sz="4400" b="1" dirty="0" smtClean="0">
                          <a:solidFill>
                            <a:schemeClr val="accent6">
                              <a:lumMod val="50000"/>
                            </a:schemeClr>
                          </a:solidFill>
                          <a:latin typeface="Cambria" pitchFamily="18" charset="0"/>
                          <a:hlinkClick r:id="rId2" action="ppaction://hlinksldjump"/>
                        </a:rPr>
                        <a:t>кукуруза</a:t>
                      </a:r>
                      <a:endParaRPr lang="ru-RU" sz="4400" b="1" dirty="0" smtClean="0">
                        <a:solidFill>
                          <a:schemeClr val="accent6">
                            <a:lumMod val="50000"/>
                          </a:schemeClr>
                        </a:solidFill>
                        <a:latin typeface="Cambria" pitchFamily="18" charset="0"/>
                      </a:endParaRPr>
                    </a:p>
                    <a:p>
                      <a:r>
                        <a:rPr lang="ru-RU" sz="4400" b="1" dirty="0" smtClean="0">
                          <a:solidFill>
                            <a:schemeClr val="accent6">
                              <a:lumMod val="50000"/>
                            </a:schemeClr>
                          </a:solidFill>
                          <a:latin typeface="Cambria" pitchFamily="18" charset="0"/>
                          <a:hlinkClick r:id="rId3" action="ppaction://hlinksldjump"/>
                        </a:rPr>
                        <a:t>подсолнечник</a:t>
                      </a:r>
                      <a:endParaRPr lang="ru-RU" sz="4400" b="1" dirty="0" smtClean="0">
                        <a:solidFill>
                          <a:schemeClr val="accent6">
                            <a:lumMod val="50000"/>
                          </a:schemeClr>
                        </a:solidFill>
                        <a:latin typeface="Cambria" pitchFamily="18" charset="0"/>
                      </a:endParaRPr>
                    </a:p>
                    <a:p>
                      <a:r>
                        <a:rPr lang="ru-RU" sz="4400" b="1" dirty="0" smtClean="0">
                          <a:solidFill>
                            <a:schemeClr val="accent6">
                              <a:lumMod val="50000"/>
                            </a:schemeClr>
                          </a:solidFill>
                          <a:latin typeface="Cambria" pitchFamily="18" charset="0"/>
                          <a:hlinkClick r:id="rId4" action="ppaction://hlinksldjump"/>
                        </a:rPr>
                        <a:t>тыква</a:t>
                      </a:r>
                      <a:endParaRPr lang="ru-RU" sz="4400" b="1" dirty="0">
                        <a:solidFill>
                          <a:schemeClr val="accent6">
                            <a:lumMod val="50000"/>
                          </a:schemeClr>
                        </a:solidFill>
                        <a:latin typeface="Cambria" pitchFamily="18" charset="0"/>
                      </a:endParaRPr>
                    </a:p>
                  </a:txBody>
                  <a:tcPr/>
                </a:tc>
              </a:tr>
            </a:tbl>
          </a:graphicData>
        </a:graphic>
      </p:graphicFrame>
      <p:pic>
        <p:nvPicPr>
          <p:cNvPr id="5" name="Рисунок 4" descr="http://estnauki.ru/images/stories/severnaya_amerika_globus.png"/>
          <p:cNvPicPr/>
          <p:nvPr/>
        </p:nvPicPr>
        <p:blipFill>
          <a:blip r:embed="rId5"/>
          <a:srcRect/>
          <a:stretch>
            <a:fillRect/>
          </a:stretch>
        </p:blipFill>
        <p:spPr bwMode="auto">
          <a:xfrm>
            <a:off x="730742" y="2155065"/>
            <a:ext cx="3638550" cy="3810000"/>
          </a:xfrm>
          <a:prstGeom prst="rect">
            <a:avLst/>
          </a:prstGeom>
          <a:noFill/>
          <a:ln w="9525">
            <a:noFill/>
            <a:miter lim="800000"/>
            <a:headEnd/>
            <a:tailEnd/>
          </a:ln>
        </p:spPr>
      </p:pic>
      <p:sp>
        <p:nvSpPr>
          <p:cNvPr id="6" name="Управляющая кнопка: назад 5">
            <a:hlinkClick r:id="rId6" action="ppaction://hlinksldjump" highlightClick="1"/>
          </p:cNvPr>
          <p:cNvSpPr/>
          <p:nvPr/>
        </p:nvSpPr>
        <p:spPr>
          <a:xfrm>
            <a:off x="8397025" y="6246253"/>
            <a:ext cx="565897" cy="43788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882" y="365126"/>
            <a:ext cx="8077468"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22738"/>
          <a:ext cx="8603086" cy="4739425"/>
        </p:xfrm>
        <a:graphic>
          <a:graphicData uri="http://schemas.openxmlformats.org/drawingml/2006/table">
            <a:tbl>
              <a:tblPr firstRow="1" bandRow="1">
                <a:tableStyleId>{2D5ABB26-0587-4C30-8999-92F81FD0307C}</a:tableStyleId>
              </a:tblPr>
              <a:tblGrid>
                <a:gridCol w="4301543"/>
                <a:gridCol w="4301543"/>
              </a:tblGrid>
              <a:tr h="4739425">
                <a:tc>
                  <a:txBody>
                    <a:bodyPr/>
                    <a:lstStyle/>
                    <a:p>
                      <a:endParaRPr lang="ru-RU" sz="3600" b="1" dirty="0">
                        <a:solidFill>
                          <a:schemeClr val="accent6">
                            <a:lumMod val="50000"/>
                          </a:schemeClr>
                        </a:solidFill>
                        <a:latin typeface="Cambria" pitchFamily="18" charset="0"/>
                      </a:endParaRPr>
                    </a:p>
                  </a:txBody>
                  <a:tcPr/>
                </a:tc>
                <a:tc>
                  <a:txBody>
                    <a:bodyPr/>
                    <a:lstStyle/>
                    <a:p>
                      <a:r>
                        <a:rPr lang="ru-RU" sz="3600" b="1" dirty="0" smtClean="0">
                          <a:solidFill>
                            <a:schemeClr val="accent6">
                              <a:lumMod val="50000"/>
                            </a:schemeClr>
                          </a:solidFill>
                          <a:latin typeface="Cambria" pitchFamily="18" charset="0"/>
                        </a:rPr>
                        <a:t>Персик</a:t>
                      </a:r>
                    </a:p>
                    <a:p>
                      <a:r>
                        <a:rPr lang="ru-RU" sz="1600" dirty="0" smtClean="0">
                          <a:latin typeface="Cambria" pitchFamily="18" charset="0"/>
                        </a:rPr>
                        <a:t>Полезные свойства персиков заключаются в том, что люди, которые их едят, не страдают </a:t>
                      </a:r>
                      <a:r>
                        <a:rPr lang="ru-RU" sz="1600" dirty="0" err="1" smtClean="0">
                          <a:latin typeface="Cambria" pitchFamily="18" charset="0"/>
                        </a:rPr>
                        <a:t>сердечно-сосудистыми</a:t>
                      </a:r>
                      <a:r>
                        <a:rPr lang="ru-RU" sz="1600" dirty="0" smtClean="0">
                          <a:latin typeface="Cambria" pitchFamily="18" charset="0"/>
                        </a:rPr>
                        <a:t> заболеваниями, слабоумием, забывчивостью.</a:t>
                      </a:r>
                    </a:p>
                    <a:p>
                      <a:r>
                        <a:rPr lang="ru-RU" sz="1600" dirty="0" smtClean="0">
                          <a:latin typeface="Cambria" pitchFamily="18" charset="0"/>
                        </a:rPr>
                        <a:t>Персики избавляют от глистов и выводят токсины из организма. </a:t>
                      </a:r>
                    </a:p>
                    <a:p>
                      <a:r>
                        <a:rPr lang="ru-RU" sz="1600" dirty="0" smtClean="0">
                          <a:latin typeface="Cambria" pitchFamily="18" charset="0"/>
                        </a:rPr>
                        <a:t>Спасают при ревматизме и заболеваниях суставов. </a:t>
                      </a:r>
                    </a:p>
                    <a:p>
                      <a:r>
                        <a:rPr lang="ru-RU" sz="1600" dirty="0" smtClean="0">
                          <a:latin typeface="Cambria" pitchFamily="18" charset="0"/>
                        </a:rPr>
                        <a:t>Общее состояние авитаминоза будет легко устранено при употреблении фруктов. Они способны выводить токсины из организма. Персики едят в качестве профилактики простудных и инфекционных заболеваний. Персики даже способны останавливать рост раковых клеток.</a:t>
                      </a:r>
                      <a:endParaRPr lang="ru-RU" sz="1600" b="1" dirty="0" smtClean="0">
                        <a:solidFill>
                          <a:schemeClr val="accent6">
                            <a:lumMod val="50000"/>
                          </a:schemeClr>
                        </a:solidFill>
                        <a:latin typeface="Cambria" pitchFamily="18" charset="0"/>
                      </a:endParaRPr>
                    </a:p>
                  </a:txBody>
                  <a:tcPr/>
                </a:tc>
              </a:tr>
            </a:tbl>
          </a:graphicData>
        </a:graphic>
      </p:graphicFrame>
      <p:pic>
        <p:nvPicPr>
          <p:cNvPr id="5" name="Рисунок 4" descr="http://woplan.net/pictures/2738.gif"/>
          <p:cNvPicPr/>
          <p:nvPr/>
        </p:nvPicPr>
        <p:blipFill>
          <a:blip r:embed="rId2" cstate="print"/>
          <a:srcRect/>
          <a:stretch>
            <a:fillRect/>
          </a:stretch>
        </p:blipFill>
        <p:spPr bwMode="auto">
          <a:xfrm>
            <a:off x="206062" y="1723233"/>
            <a:ext cx="4288665" cy="3441195"/>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500057" y="6297770"/>
            <a:ext cx="398472" cy="34773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882" y="365126"/>
            <a:ext cx="8077468"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22738"/>
          <a:ext cx="8603086" cy="4831080"/>
        </p:xfrm>
        <a:graphic>
          <a:graphicData uri="http://schemas.openxmlformats.org/drawingml/2006/table">
            <a:tbl>
              <a:tblPr firstRow="1" bandRow="1">
                <a:tableStyleId>{2D5ABB26-0587-4C30-8999-92F81FD0307C}</a:tableStyleId>
              </a:tblPr>
              <a:tblGrid>
                <a:gridCol w="4301543"/>
                <a:gridCol w="4301543"/>
              </a:tblGrid>
              <a:tr h="4739425">
                <a:tc>
                  <a:txBody>
                    <a:bodyPr/>
                    <a:lstStyle/>
                    <a:p>
                      <a:endParaRPr lang="ru-RU" sz="3600" b="1" dirty="0">
                        <a:solidFill>
                          <a:schemeClr val="accent6">
                            <a:lumMod val="50000"/>
                          </a:schemeClr>
                        </a:solidFill>
                        <a:latin typeface="Cambria" pitchFamily="18" charset="0"/>
                      </a:endParaRPr>
                    </a:p>
                  </a:txBody>
                  <a:tcPr/>
                </a:tc>
                <a:tc>
                  <a:txBody>
                    <a:bodyPr/>
                    <a:lstStyle/>
                    <a:p>
                      <a:r>
                        <a:rPr lang="ru-RU" sz="3600" b="1" dirty="0" smtClean="0">
                          <a:solidFill>
                            <a:schemeClr val="accent6">
                              <a:lumMod val="50000"/>
                            </a:schemeClr>
                          </a:solidFill>
                          <a:latin typeface="Cambria" pitchFamily="18" charset="0"/>
                        </a:rPr>
                        <a:t>Слива</a:t>
                      </a:r>
                    </a:p>
                    <a:p>
                      <a:r>
                        <a:rPr lang="ru-RU" sz="1200" dirty="0" smtClean="0">
                          <a:latin typeface="Cambria" pitchFamily="18" charset="0"/>
                        </a:rPr>
                        <a:t>Наиболее полезными данные плоды считаются для людей с </a:t>
                      </a:r>
                      <a:r>
                        <a:rPr lang="ru-RU" sz="1200" dirty="0" err="1" smtClean="0">
                          <a:latin typeface="Cambria" pitchFamily="18" charset="0"/>
                        </a:rPr>
                        <a:t>сердечно-сосудистыми</a:t>
                      </a:r>
                      <a:r>
                        <a:rPr lang="ru-RU" sz="1200" dirty="0" smtClean="0">
                          <a:latin typeface="Cambria" pitchFamily="18" charset="0"/>
                        </a:rPr>
                        <a:t> заболеваниями. </a:t>
                      </a:r>
                    </a:p>
                    <a:p>
                      <a:r>
                        <a:rPr lang="ru-RU" sz="1200" dirty="0" smtClean="0">
                          <a:latin typeface="Cambria" pitchFamily="18" charset="0"/>
                        </a:rPr>
                        <a:t>Слива помогает регулировать давление крови, улучшает тонус сосудов. Этот эффект достигается благодаря высокому содержанию рутина. Он обладает устойчивостью к высоким температурам, поэтому очень полезным считается даже сливовое варенье. Причем кожуру лучше сохранить, в ней содержание витаминов является максимальным. Также слива обладает сильным слабительным действием и является отличным лечебным средством для людей, страдающих запорами. В плодах содержится большое количество витамина А, который будет очень полезен людям с ревматическими поражениями и подагрой. Выводит холестерин из организма. Наиболее полезным является сушеный чернослив. Сливы обладают мочегонным действием, способны выводить из организма лишнюю жидкость. Еще сливовые плоды применяют как профилактическое средство при образовании тромбов. Фрукт обладает успокоительным действием. Имеет свойство заживлять раны. Можно использовать при заболеваниях обмена веществ. </a:t>
                      </a:r>
                    </a:p>
                    <a:p>
                      <a:endParaRPr lang="ru-RU" sz="1100" b="1" dirty="0" smtClean="0">
                        <a:solidFill>
                          <a:schemeClr val="accent6">
                            <a:lumMod val="50000"/>
                          </a:schemeClr>
                        </a:solidFill>
                        <a:latin typeface="Cambria" pitchFamily="18" charset="0"/>
                      </a:endParaRPr>
                    </a:p>
                  </a:txBody>
                  <a:tcPr/>
                </a:tc>
              </a:tr>
            </a:tbl>
          </a:graphicData>
        </a:graphic>
      </p:graphicFrame>
      <p:pic>
        <p:nvPicPr>
          <p:cNvPr id="5" name="Рисунок 4" descr="http://allergiyainfo.ru/wp-content/uploads/2016/07/allergiya-na-slivy-1-1068x823.jpg"/>
          <p:cNvPicPr/>
          <p:nvPr/>
        </p:nvPicPr>
        <p:blipFill>
          <a:blip r:embed="rId2"/>
          <a:srcRect/>
          <a:stretch>
            <a:fillRect/>
          </a:stretch>
        </p:blipFill>
        <p:spPr bwMode="auto">
          <a:xfrm>
            <a:off x="206062" y="1719706"/>
            <a:ext cx="4365938" cy="4011394"/>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615966" y="6349284"/>
            <a:ext cx="347730" cy="32197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456" y="365126"/>
            <a:ext cx="8244894" cy="1325563"/>
          </a:xfrm>
        </p:spPr>
        <p:txBody>
          <a:bodyPr>
            <a:normAutofit/>
          </a:bodyPr>
          <a:lstStyle/>
          <a:p>
            <a:r>
              <a:rPr lang="ru-RU" sz="3600" b="1" dirty="0" smtClean="0">
                <a:solidFill>
                  <a:srgbClr val="C00000"/>
                </a:solidFill>
                <a:latin typeface="Cambria" pitchFamily="18" charset="0"/>
              </a:rPr>
              <a:t>Евразия</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(Восточноазиатский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57579" y="1671078"/>
          <a:ext cx="8603086" cy="4785360"/>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Яблоко</a:t>
                      </a:r>
                    </a:p>
                    <a:p>
                      <a:r>
                        <a:rPr lang="ru-RU" sz="1600" dirty="0" smtClean="0">
                          <a:latin typeface="Cambria" pitchFamily="18" charset="0"/>
                        </a:rPr>
                        <a:t>Яблоки способствуют нормализации деятельности желудочно-кишечного тракта и пищеварительной системы, а также применяются для предупреждения запоров и повышения аппетита. Яблоки применяются при авитаминозе, понижении уровня </a:t>
                      </a:r>
                      <a:r>
                        <a:rPr lang="ru-RU" sz="1600" dirty="0" smtClean="0">
                          <a:latin typeface="Cambria" pitchFamily="18" charset="0"/>
                          <a:hlinkClick r:id="rId2" tooltip="витамин С"/>
                        </a:rPr>
                        <a:t>витамина С</a:t>
                      </a:r>
                      <a:r>
                        <a:rPr lang="ru-RU" sz="1600" dirty="0" smtClean="0">
                          <a:latin typeface="Cambria" pitchFamily="18" charset="0"/>
                        </a:rPr>
                        <a:t>, малокровии. Яблоки обладают хорошими диетическими свойствами, и используются как диетический продукт при расстройстве пищеварения, авитаминозе, малокровии и как мочегонное средство. Яблоки оказывают общеукрепляющее действие и повышают устойчивость организма к действию радиации. Яблоки обладают мощными заживляющими свойствами:</a:t>
                      </a:r>
                    </a:p>
                    <a:p>
                      <a:r>
                        <a:rPr lang="ru-RU" sz="1600" dirty="0" smtClean="0">
                          <a:latin typeface="Cambria" pitchFamily="18" charset="0"/>
                        </a:rPr>
                        <a:t> </a:t>
                      </a:r>
                      <a:r>
                        <a:rPr lang="ru-RU" sz="1600" b="1" dirty="0" smtClean="0">
                          <a:latin typeface="Cambria" pitchFamily="18" charset="0"/>
                        </a:rPr>
                        <a:t>для заживления </a:t>
                      </a:r>
                      <a:r>
                        <a:rPr lang="ru-RU" sz="1600" b="1" dirty="0" smtClean="0">
                          <a:latin typeface="Cambria" pitchFamily="18" charset="0"/>
                          <a:hlinkClick r:id="rId3" tooltip="трещины на губах"/>
                        </a:rPr>
                        <a:t>трещин</a:t>
                      </a:r>
                      <a:r>
                        <a:rPr lang="ru-RU" sz="1600" b="1" dirty="0" smtClean="0">
                          <a:latin typeface="Cambria" pitchFamily="18" charset="0"/>
                        </a:rPr>
                        <a:t>.</a:t>
                      </a:r>
                      <a:endParaRPr lang="ru-RU" sz="1600" b="1" dirty="0">
                        <a:solidFill>
                          <a:schemeClr val="accent6">
                            <a:lumMod val="50000"/>
                          </a:schemeClr>
                        </a:solidFill>
                        <a:latin typeface="Cambria" pitchFamily="18" charset="0"/>
                      </a:endParaRPr>
                    </a:p>
                  </a:txBody>
                  <a:tcPr/>
                </a:tc>
              </a:tr>
            </a:tbl>
          </a:graphicData>
        </a:graphic>
      </p:graphicFrame>
      <p:pic>
        <p:nvPicPr>
          <p:cNvPr id="5" name="Рисунок 4" descr="http://dayfun.ru/wp-content/uploads/2014/02/%D0%9A%D0%B0%D0%BA-%D1%80%D0%B8%D1%81%D0%BE%D0%B2%D0%B0%D1%82%D1%8C-%D1%8F%D0%B1%D0%BB%D0%BE%D0%BA%D0%BE-470x334.jpg"/>
          <p:cNvPicPr/>
          <p:nvPr/>
        </p:nvPicPr>
        <p:blipFill>
          <a:blip r:embed="rId4"/>
          <a:srcRect/>
          <a:stretch>
            <a:fillRect/>
          </a:stretch>
        </p:blipFill>
        <p:spPr bwMode="auto">
          <a:xfrm>
            <a:off x="257577" y="1828800"/>
            <a:ext cx="4198514" cy="3551484"/>
          </a:xfrm>
          <a:prstGeom prst="rect">
            <a:avLst/>
          </a:prstGeom>
          <a:noFill/>
          <a:ln w="9525">
            <a:noFill/>
            <a:miter lim="800000"/>
            <a:headEnd/>
            <a:tailEnd/>
          </a:ln>
        </p:spPr>
      </p:pic>
      <p:sp>
        <p:nvSpPr>
          <p:cNvPr id="6" name="Управляющая кнопка: домой 5">
            <a:hlinkClick r:id="rId5" action="ppaction://hlinksldjump" highlightClick="1"/>
          </p:cNvPr>
          <p:cNvSpPr/>
          <p:nvPr/>
        </p:nvSpPr>
        <p:spPr>
          <a:xfrm>
            <a:off x="8461420" y="6246253"/>
            <a:ext cx="476518" cy="4443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941" y="365126"/>
            <a:ext cx="8615965" cy="1325563"/>
          </a:xfrm>
        </p:spPr>
        <p:txBody>
          <a:bodyPr>
            <a:normAutofit/>
          </a:bodyPr>
          <a:lstStyle/>
          <a:p>
            <a:r>
              <a:rPr lang="ru-RU" sz="3600" b="1" dirty="0" smtClean="0">
                <a:solidFill>
                  <a:srgbClr val="C00000"/>
                </a:solidFill>
                <a:latin typeface="Cambria" pitchFamily="18" charset="0"/>
              </a:rPr>
              <a:t>Северная Америка (Центральноамериканский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180302" y="1635617"/>
          <a:ext cx="8654604" cy="4762008"/>
        </p:xfrm>
        <a:graphic>
          <a:graphicData uri="http://schemas.openxmlformats.org/drawingml/2006/table">
            <a:tbl>
              <a:tblPr firstRow="1" bandRow="1">
                <a:tableStyleId>{2D5ABB26-0587-4C30-8999-92F81FD0307C}</a:tableStyleId>
              </a:tblPr>
              <a:tblGrid>
                <a:gridCol w="4327302"/>
                <a:gridCol w="4327302"/>
              </a:tblGrid>
              <a:tr h="476200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Кукуруза</a:t>
                      </a:r>
                    </a:p>
                    <a:p>
                      <a:pPr marL="0" marR="0" indent="0" algn="l" defTabSz="685800" rtl="0" eaLnBrk="1" fontAlgn="auto" latinLnBrk="0" hangingPunct="1">
                        <a:lnSpc>
                          <a:spcPct val="100000"/>
                        </a:lnSpc>
                        <a:spcBef>
                          <a:spcPts val="0"/>
                        </a:spcBef>
                        <a:spcAft>
                          <a:spcPts val="0"/>
                        </a:spcAft>
                        <a:buClrTx/>
                        <a:buSzTx/>
                        <a:buFontTx/>
                        <a:buNone/>
                        <a:tabLst/>
                        <a:defRPr/>
                      </a:pPr>
                      <a:r>
                        <a:rPr lang="ru-RU" sz="2000" dirty="0" smtClean="0">
                          <a:solidFill>
                            <a:srgbClr val="333333"/>
                          </a:solidFill>
                          <a:latin typeface="Cambria" pitchFamily="18" charset="0"/>
                        </a:rPr>
                        <a:t>Кукурузные зерна богаты следующими витаминами: РР, Е, D, К, витаминами группы В (В1, В2), а также </a:t>
                      </a:r>
                      <a:r>
                        <a:rPr lang="ru-RU" sz="2000" dirty="0" smtClean="0">
                          <a:solidFill>
                            <a:srgbClr val="4C9BF3"/>
                          </a:solidFill>
                          <a:latin typeface="Cambria" pitchFamily="18" charset="0"/>
                          <a:hlinkClick r:id="rId2" tooltip="Польза витамина С"/>
                        </a:rPr>
                        <a:t>аскорбиновой кислотой.</a:t>
                      </a:r>
                      <a:r>
                        <a:rPr lang="ru-RU" sz="2000" dirty="0" smtClean="0">
                          <a:solidFill>
                            <a:srgbClr val="333333"/>
                          </a:solidFill>
                          <a:latin typeface="Cambria" pitchFamily="18" charset="0"/>
                        </a:rPr>
                        <a:t> В початках этого растения находятся ценные минеральные вещества: соли калия, кальция, фосфора, железа и магния, а также микроэлементы: никель и медь. В кукурузном белке присутствуют незаменимые аминокислоты: триптофан и лизин.</a:t>
                      </a:r>
                      <a:endParaRPr lang="ru-RU" sz="2000" dirty="0" smtClean="0">
                        <a:latin typeface="Cambria" pitchFamily="18" charset="0"/>
                      </a:endParaRPr>
                    </a:p>
                    <a:p>
                      <a:endParaRPr lang="ru-RU" sz="1800" b="1" dirty="0" smtClean="0">
                        <a:solidFill>
                          <a:schemeClr val="accent6">
                            <a:lumMod val="50000"/>
                          </a:schemeClr>
                        </a:solidFill>
                        <a:latin typeface="Cambria" pitchFamily="18" charset="0"/>
                      </a:endParaRPr>
                    </a:p>
                  </a:txBody>
                  <a:tcPr/>
                </a:tc>
              </a:tr>
            </a:tbl>
          </a:graphicData>
        </a:graphic>
      </p:graphicFrame>
      <p:pic>
        <p:nvPicPr>
          <p:cNvPr id="6" name="Рисунок 5" descr="http://agronews.ua/sites/default/files/images/jpg_1_38.640."/>
          <p:cNvPicPr/>
          <p:nvPr/>
        </p:nvPicPr>
        <p:blipFill>
          <a:blip r:embed="rId3"/>
          <a:srcRect/>
          <a:stretch>
            <a:fillRect/>
          </a:stretch>
        </p:blipFill>
        <p:spPr bwMode="auto">
          <a:xfrm>
            <a:off x="270455" y="1790165"/>
            <a:ext cx="4172755" cy="4391695"/>
          </a:xfrm>
          <a:prstGeom prst="rect">
            <a:avLst/>
          </a:prstGeom>
          <a:noFill/>
          <a:ln w="9525">
            <a:noFill/>
            <a:miter lim="800000"/>
            <a:headEnd/>
            <a:tailEnd/>
          </a:ln>
        </p:spPr>
      </p:pic>
      <p:sp>
        <p:nvSpPr>
          <p:cNvPr id="5" name="Управляющая кнопка: домой 4">
            <a:hlinkClick r:id="rId4" action="ppaction://hlinksldjump" highlightClick="1"/>
          </p:cNvPr>
          <p:cNvSpPr/>
          <p:nvPr/>
        </p:nvSpPr>
        <p:spPr>
          <a:xfrm>
            <a:off x="8512935" y="6207617"/>
            <a:ext cx="476518" cy="4893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154742" cy="1325563"/>
          </a:xfrm>
        </p:spPr>
        <p:txBody>
          <a:bodyPr>
            <a:noAutofit/>
          </a:bodyPr>
          <a:lstStyle/>
          <a:p>
            <a:r>
              <a:rPr lang="ru-RU" sz="3600" b="1" dirty="0" smtClean="0">
                <a:solidFill>
                  <a:srgbClr val="C00000"/>
                </a:solidFill>
                <a:latin typeface="Cambria" pitchFamily="18" charset="0"/>
              </a:rPr>
              <a:t>Северная Америка (Центральноамериканский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628650" y="1825625"/>
          <a:ext cx="7886700" cy="4536538"/>
        </p:xfrm>
        <a:graphic>
          <a:graphicData uri="http://schemas.openxmlformats.org/drawingml/2006/table">
            <a:tbl>
              <a:tblPr firstRow="1" bandRow="1">
                <a:tableStyleId>{2D5ABB26-0587-4C30-8999-92F81FD0307C}</a:tableStyleId>
              </a:tblPr>
              <a:tblGrid>
                <a:gridCol w="3943350"/>
                <a:gridCol w="3943350"/>
              </a:tblGrid>
              <a:tr h="4536538">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Подсолнечник</a:t>
                      </a:r>
                    </a:p>
                    <a:p>
                      <a:pPr marL="0" marR="0" indent="0" algn="l" defTabSz="685800" rtl="0" eaLnBrk="1" fontAlgn="auto" latinLnBrk="0" hangingPunct="1">
                        <a:lnSpc>
                          <a:spcPct val="100000"/>
                        </a:lnSpc>
                        <a:spcBef>
                          <a:spcPts val="0"/>
                        </a:spcBef>
                        <a:spcAft>
                          <a:spcPts val="0"/>
                        </a:spcAft>
                        <a:buClrTx/>
                        <a:buSzTx/>
                        <a:buFontTx/>
                        <a:buNone/>
                        <a:tabLst/>
                        <a:defRPr/>
                      </a:pPr>
                      <a:r>
                        <a:rPr lang="ru-RU" sz="1800" dirty="0" smtClean="0">
                          <a:latin typeface="Cambria" pitchFamily="18" charset="0"/>
                        </a:rPr>
                        <a:t>Ценность продукта обусловлена наличием большого количества легкоусвояемых растительных жиров.</a:t>
                      </a:r>
                    </a:p>
                    <a:p>
                      <a:pPr marL="0" marR="0" indent="0" algn="l" defTabSz="685800" rtl="0" eaLnBrk="1" fontAlgn="auto" latinLnBrk="0" hangingPunct="1">
                        <a:lnSpc>
                          <a:spcPct val="100000"/>
                        </a:lnSpc>
                        <a:spcBef>
                          <a:spcPts val="0"/>
                        </a:spcBef>
                        <a:spcAft>
                          <a:spcPts val="0"/>
                        </a:spcAft>
                        <a:buClrTx/>
                        <a:buSzTx/>
                        <a:buFontTx/>
                        <a:buNone/>
                        <a:tabLst/>
                        <a:defRPr/>
                      </a:pPr>
                      <a:r>
                        <a:rPr lang="ru-RU" sz="1800" dirty="0" smtClean="0">
                          <a:latin typeface="Cambria" pitchFamily="18" charset="0"/>
                        </a:rPr>
                        <a:t>Лечебные свойства семечек подсолнуха объясняются их способностью снижать уровень «вредного» холестерина и повышать концентрацию «хороших» липопротеидов. Кроме того, жиры, которые содержит семя, является строительным материалом для клеточных мембран.</a:t>
                      </a:r>
                      <a:endParaRPr lang="ru-RU" sz="1350" u="none" strike="noStrike" kern="1200" dirty="0" smtClean="0">
                        <a:solidFill>
                          <a:schemeClr val="tx1"/>
                        </a:solidFill>
                        <a:latin typeface="+mn-lt"/>
                        <a:ea typeface="+mn-ea"/>
                        <a:cs typeface="+mn-cs"/>
                      </a:endParaRPr>
                    </a:p>
                  </a:txBody>
                  <a:tcPr/>
                </a:tc>
              </a:tr>
            </a:tbl>
          </a:graphicData>
        </a:graphic>
      </p:graphicFrame>
      <p:pic>
        <p:nvPicPr>
          <p:cNvPr id="5" name="Рисунок 4" descr="https://agronet.ua/storage/web/source/images/id9542-podsolnechnik-maslichnyy-800x587-0.jpeg"/>
          <p:cNvPicPr/>
          <p:nvPr/>
        </p:nvPicPr>
        <p:blipFill>
          <a:blip r:embed="rId2"/>
          <a:srcRect/>
          <a:stretch>
            <a:fillRect/>
          </a:stretch>
        </p:blipFill>
        <p:spPr bwMode="auto">
          <a:xfrm>
            <a:off x="198308" y="1957589"/>
            <a:ext cx="4180509" cy="3857046"/>
          </a:xfrm>
          <a:prstGeom prst="rect">
            <a:avLst/>
          </a:prstGeom>
          <a:noFill/>
          <a:ln w="9525">
            <a:noFill/>
            <a:miter lim="800000"/>
            <a:headEnd/>
            <a:tailEnd/>
          </a:ln>
        </p:spPr>
      </p:pic>
      <p:sp>
        <p:nvSpPr>
          <p:cNvPr id="6" name="Управляющая кнопка: домой 5">
            <a:hlinkClick r:id="rId3" action="ppaction://hlinksldjump" highlightClick="1"/>
          </p:cNvPr>
          <p:cNvSpPr/>
          <p:nvPr/>
        </p:nvSpPr>
        <p:spPr>
          <a:xfrm>
            <a:off x="8564450" y="6207618"/>
            <a:ext cx="425004" cy="4893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219136" cy="1325563"/>
          </a:xfrm>
        </p:spPr>
        <p:txBody>
          <a:bodyPr>
            <a:normAutofit fontScale="90000"/>
          </a:bodyPr>
          <a:lstStyle/>
          <a:p>
            <a:r>
              <a:rPr lang="ru-RU" sz="4000" b="1" dirty="0" smtClean="0">
                <a:solidFill>
                  <a:srgbClr val="C00000"/>
                </a:solidFill>
                <a:latin typeface="Cambria" pitchFamily="18" charset="0"/>
              </a:rPr>
              <a:t>Северная Америка (Центральноамериканский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628649" y="1825625"/>
          <a:ext cx="8257773" cy="4742600"/>
        </p:xfrm>
        <a:graphic>
          <a:graphicData uri="http://schemas.openxmlformats.org/drawingml/2006/table">
            <a:tbl>
              <a:tblPr firstRow="1" bandRow="1">
                <a:tableStyleId>{2D5ABB26-0587-4C30-8999-92F81FD0307C}</a:tableStyleId>
              </a:tblPr>
              <a:tblGrid>
                <a:gridCol w="4123655"/>
                <a:gridCol w="4134118"/>
              </a:tblGrid>
              <a:tr h="4742600">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Тыква</a:t>
                      </a:r>
                    </a:p>
                    <a:p>
                      <a:r>
                        <a:rPr lang="ru-RU" sz="1400" b="0" dirty="0" smtClean="0">
                          <a:latin typeface="Cambria" pitchFamily="18" charset="0"/>
                        </a:rPr>
                        <a:t>Этот замечательный овощ – настоящая аптека,  в которой содержатся лекарства от многих болезней.</a:t>
                      </a:r>
                    </a:p>
                    <a:p>
                      <a:r>
                        <a:rPr lang="ru-RU" sz="1400" b="0" dirty="0" smtClean="0">
                          <a:latin typeface="Cambria" pitchFamily="18" charset="0"/>
                        </a:rPr>
                        <a:t>Польза тыквы заключается в ее сосудорасширяющих, противовоспалительных, ранозаживляющих, очищающих свойствах.</a:t>
                      </a:r>
                    </a:p>
                    <a:p>
                      <a:r>
                        <a:rPr lang="ru-RU" sz="1400" b="0" dirty="0" smtClean="0">
                          <a:latin typeface="Cambria" pitchFamily="18" charset="0"/>
                        </a:rPr>
                        <a:t>Ее мякоть может успокаивать нервную систему, улучшать обменные процессы, нормализовать работу ЖКТ и </a:t>
                      </a:r>
                      <a:r>
                        <a:rPr lang="ru-RU" sz="1400" b="0" dirty="0" err="1" smtClean="0">
                          <a:latin typeface="Cambria" pitchFamily="18" charset="0"/>
                        </a:rPr>
                        <a:t>желче</a:t>
                      </a:r>
                      <a:r>
                        <a:rPr lang="ru-RU" sz="1400" b="0" dirty="0" smtClean="0">
                          <a:latin typeface="Cambria" pitchFamily="18" charset="0"/>
                        </a:rPr>
                        <a:t>- </a:t>
                      </a:r>
                      <a:r>
                        <a:rPr lang="ru-RU" sz="1400" b="0" dirty="0" err="1" smtClean="0">
                          <a:latin typeface="Cambria" pitchFamily="18" charset="0"/>
                        </a:rPr>
                        <a:t>и</a:t>
                      </a:r>
                      <a:r>
                        <a:rPr lang="ru-RU" sz="1400" b="0" dirty="0" smtClean="0">
                          <a:latin typeface="Cambria" pitchFamily="18" charset="0"/>
                        </a:rPr>
                        <a:t> мочеотделение; повышает водно-солевой обмен в организме.</a:t>
                      </a:r>
                    </a:p>
                    <a:p>
                      <a:r>
                        <a:rPr lang="ru-RU" sz="1400" b="0" dirty="0" smtClean="0">
                          <a:latin typeface="Cambria" pitchFamily="18" charset="0"/>
                        </a:rPr>
                        <a:t>Недавно в ней было обнаружено вещество, способное подавить рост туберкулезной палочки.</a:t>
                      </a:r>
                    </a:p>
                    <a:p>
                      <a:r>
                        <a:rPr lang="ru-RU" sz="1400" b="0" dirty="0" smtClean="0">
                          <a:latin typeface="Cambria" pitchFamily="18" charset="0"/>
                        </a:rPr>
                        <a:t>Мякоть выводит из организма не только лишнюю воду, но и освобождает его от шлаков и холестерина. Известна она и как противорвотное средство, а также средство, замедляющее старение.</a:t>
                      </a:r>
                    </a:p>
                  </a:txBody>
                  <a:tcPr/>
                </a:tc>
              </a:tr>
            </a:tbl>
          </a:graphicData>
        </a:graphic>
      </p:graphicFrame>
      <p:pic>
        <p:nvPicPr>
          <p:cNvPr id="5" name="Рисунок 4" descr="http://www.cook-beautifully.com/wp-content/uploads/2016/01/114.jpg"/>
          <p:cNvPicPr/>
          <p:nvPr/>
        </p:nvPicPr>
        <p:blipFill>
          <a:blip r:embed="rId2"/>
          <a:srcRect/>
          <a:stretch>
            <a:fillRect/>
          </a:stretch>
        </p:blipFill>
        <p:spPr bwMode="auto">
          <a:xfrm>
            <a:off x="180305" y="1893194"/>
            <a:ext cx="4533363" cy="3988047"/>
          </a:xfrm>
          <a:prstGeom prst="rect">
            <a:avLst/>
          </a:prstGeom>
          <a:noFill/>
          <a:ln w="9525">
            <a:noFill/>
            <a:miter lim="800000"/>
            <a:headEnd/>
            <a:tailEnd/>
          </a:ln>
        </p:spPr>
      </p:pic>
      <p:sp>
        <p:nvSpPr>
          <p:cNvPr id="9" name="Управляющая кнопка: домой 8">
            <a:hlinkClick r:id="rId3" action="ppaction://hlinksldjump" highlightClick="1"/>
          </p:cNvPr>
          <p:cNvSpPr/>
          <p:nvPr/>
        </p:nvSpPr>
        <p:spPr>
          <a:xfrm>
            <a:off x="8448541" y="6181859"/>
            <a:ext cx="528034" cy="50227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609" y="365126"/>
            <a:ext cx="8448540" cy="1325563"/>
          </a:xfrm>
        </p:spPr>
        <p:txBody>
          <a:bodyPr>
            <a:normAutofit/>
          </a:bodyPr>
          <a:lstStyle/>
          <a:p>
            <a:r>
              <a:rPr lang="ru-RU" sz="4000" b="1" dirty="0" smtClean="0">
                <a:solidFill>
                  <a:srgbClr val="C00000"/>
                </a:solidFill>
                <a:latin typeface="Cambria" pitchFamily="18" charset="0"/>
              </a:rPr>
              <a:t>Южная Америка </a:t>
            </a:r>
            <a:br>
              <a:rPr lang="ru-RU" sz="4000" b="1" dirty="0" smtClean="0">
                <a:solidFill>
                  <a:srgbClr val="C00000"/>
                </a:solidFill>
                <a:latin typeface="Cambria" pitchFamily="18" charset="0"/>
              </a:rPr>
            </a:br>
            <a:r>
              <a:rPr lang="ru-RU" sz="4000" b="1" dirty="0" smtClean="0">
                <a:solidFill>
                  <a:srgbClr val="C00000"/>
                </a:solidFill>
                <a:latin typeface="Cambria" pitchFamily="18" charset="0"/>
              </a:rPr>
              <a:t>(Южноамериканский район)</a:t>
            </a:r>
            <a:endParaRPr lang="ru-RU" sz="40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825625"/>
          <a:ext cx="8603086" cy="4536538"/>
        </p:xfrm>
        <a:graphic>
          <a:graphicData uri="http://schemas.openxmlformats.org/drawingml/2006/table">
            <a:tbl>
              <a:tblPr firstRow="1" bandRow="1">
                <a:tableStyleId>{2D5ABB26-0587-4C30-8999-92F81FD0307C}</a:tableStyleId>
              </a:tblPr>
              <a:tblGrid>
                <a:gridCol w="4301543"/>
                <a:gridCol w="4301543"/>
              </a:tblGrid>
              <a:tr h="4536538">
                <a:tc>
                  <a:txBody>
                    <a:bodyPr/>
                    <a:lstStyle/>
                    <a:p>
                      <a:endParaRPr lang="ru-RU" dirty="0"/>
                    </a:p>
                  </a:txBody>
                  <a:tcPr/>
                </a:tc>
                <a:tc>
                  <a:txBody>
                    <a:bodyPr/>
                    <a:lstStyle/>
                    <a:p>
                      <a:r>
                        <a:rPr lang="ru-RU" sz="4000" b="1" dirty="0" smtClean="0">
                          <a:solidFill>
                            <a:schemeClr val="accent6">
                              <a:lumMod val="50000"/>
                            </a:schemeClr>
                          </a:solidFill>
                          <a:latin typeface="Cambria" pitchFamily="18" charset="0"/>
                          <a:hlinkClick r:id="rId2" action="ppaction://hlinksldjump"/>
                        </a:rPr>
                        <a:t>ананас</a:t>
                      </a:r>
                      <a:endParaRPr lang="ru-RU" sz="4000" b="1" dirty="0" smtClean="0">
                        <a:solidFill>
                          <a:schemeClr val="accent6">
                            <a:lumMod val="50000"/>
                          </a:schemeClr>
                        </a:solidFill>
                        <a:latin typeface="Cambria" pitchFamily="18" charset="0"/>
                      </a:endParaRPr>
                    </a:p>
                    <a:p>
                      <a:r>
                        <a:rPr lang="ru-RU" sz="4000" b="1" dirty="0" smtClean="0">
                          <a:solidFill>
                            <a:schemeClr val="accent6">
                              <a:lumMod val="50000"/>
                            </a:schemeClr>
                          </a:solidFill>
                          <a:latin typeface="Cambria" pitchFamily="18" charset="0"/>
                          <a:hlinkClick r:id="rId3" action="ppaction://hlinksldjump"/>
                        </a:rPr>
                        <a:t>картофель</a:t>
                      </a:r>
                      <a:endParaRPr lang="ru-RU" sz="4000" b="1" dirty="0" smtClean="0">
                        <a:solidFill>
                          <a:schemeClr val="accent6">
                            <a:lumMod val="50000"/>
                          </a:schemeClr>
                        </a:solidFill>
                        <a:latin typeface="Cambria" pitchFamily="18" charset="0"/>
                      </a:endParaRPr>
                    </a:p>
                    <a:p>
                      <a:r>
                        <a:rPr lang="ru-RU" sz="4000" b="1" dirty="0" smtClean="0">
                          <a:solidFill>
                            <a:schemeClr val="accent6">
                              <a:lumMod val="50000"/>
                            </a:schemeClr>
                          </a:solidFill>
                          <a:latin typeface="Cambria" pitchFamily="18" charset="0"/>
                          <a:hlinkClick r:id="rId4" action="ppaction://hlinksldjump"/>
                        </a:rPr>
                        <a:t>перец</a:t>
                      </a:r>
                      <a:endParaRPr lang="ru-RU" sz="4000" b="1" dirty="0" smtClean="0">
                        <a:solidFill>
                          <a:schemeClr val="accent6">
                            <a:lumMod val="50000"/>
                          </a:schemeClr>
                        </a:solidFill>
                        <a:latin typeface="Cambria" pitchFamily="18" charset="0"/>
                      </a:endParaRPr>
                    </a:p>
                    <a:p>
                      <a:r>
                        <a:rPr lang="ru-RU" sz="4000" b="1" dirty="0" smtClean="0">
                          <a:solidFill>
                            <a:schemeClr val="accent6">
                              <a:lumMod val="50000"/>
                            </a:schemeClr>
                          </a:solidFill>
                          <a:latin typeface="Cambria" pitchFamily="18" charset="0"/>
                          <a:hlinkClick r:id="rId5" action="ppaction://hlinksldjump"/>
                        </a:rPr>
                        <a:t>томат</a:t>
                      </a:r>
                      <a:endParaRPr lang="ru-RU" sz="4000" b="1" dirty="0" smtClean="0">
                        <a:solidFill>
                          <a:schemeClr val="accent6">
                            <a:lumMod val="50000"/>
                          </a:schemeClr>
                        </a:solidFill>
                        <a:latin typeface="Cambria" pitchFamily="18" charset="0"/>
                      </a:endParaRPr>
                    </a:p>
                    <a:p>
                      <a:r>
                        <a:rPr lang="ru-RU" sz="4000" b="1" dirty="0" smtClean="0">
                          <a:solidFill>
                            <a:schemeClr val="accent6">
                              <a:lumMod val="50000"/>
                            </a:schemeClr>
                          </a:solidFill>
                          <a:latin typeface="Cambria" pitchFamily="18" charset="0"/>
                          <a:hlinkClick r:id="rId6" action="ppaction://hlinksldjump"/>
                        </a:rPr>
                        <a:t>фасоль</a:t>
                      </a:r>
                      <a:endParaRPr lang="ru-RU" sz="4000" b="1" dirty="0" smtClean="0">
                        <a:solidFill>
                          <a:schemeClr val="accent6">
                            <a:lumMod val="50000"/>
                          </a:schemeClr>
                        </a:solidFill>
                        <a:latin typeface="Cambria" pitchFamily="18" charset="0"/>
                      </a:endParaRPr>
                    </a:p>
                  </a:txBody>
                  <a:tcPr/>
                </a:tc>
              </a:tr>
            </a:tbl>
          </a:graphicData>
        </a:graphic>
      </p:graphicFrame>
      <p:pic>
        <p:nvPicPr>
          <p:cNvPr id="6" name="Рисунок 5" descr="http://www.domastik.ru/UPLOAD/UserFiles/image/info/world/america.png"/>
          <p:cNvPicPr/>
          <p:nvPr/>
        </p:nvPicPr>
        <p:blipFill>
          <a:blip r:embed="rId7"/>
          <a:srcRect/>
          <a:stretch>
            <a:fillRect/>
          </a:stretch>
        </p:blipFill>
        <p:spPr bwMode="auto">
          <a:xfrm>
            <a:off x="257577" y="1957588"/>
            <a:ext cx="4224271" cy="4138411"/>
          </a:xfrm>
          <a:prstGeom prst="rect">
            <a:avLst/>
          </a:prstGeom>
          <a:noFill/>
          <a:ln w="9525">
            <a:noFill/>
            <a:miter lim="800000"/>
            <a:headEnd/>
            <a:tailEnd/>
          </a:ln>
        </p:spPr>
      </p:pic>
      <p:sp>
        <p:nvSpPr>
          <p:cNvPr id="5" name="Управляющая кнопка: назад 4">
            <a:hlinkClick r:id="rId8" action="ppaction://hlinksldjump" highlightClick="1"/>
          </p:cNvPr>
          <p:cNvSpPr/>
          <p:nvPr/>
        </p:nvSpPr>
        <p:spPr>
          <a:xfrm>
            <a:off x="8461420" y="6259131"/>
            <a:ext cx="488624" cy="36060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335" y="365126"/>
            <a:ext cx="8551572" cy="1325563"/>
          </a:xfrm>
        </p:spPr>
        <p:txBody>
          <a:bodyPr>
            <a:normAutofit/>
          </a:bodyPr>
          <a:lstStyle/>
          <a:p>
            <a:r>
              <a:rPr lang="ru-RU" sz="3600" b="1" dirty="0" smtClean="0">
                <a:solidFill>
                  <a:srgbClr val="C00000"/>
                </a:solidFill>
                <a:latin typeface="Cambria" pitchFamily="18" charset="0"/>
              </a:rPr>
              <a:t>Южная Америка </a:t>
            </a:r>
            <a:br>
              <a:rPr lang="ru-RU" sz="3600" b="1" dirty="0" smtClean="0">
                <a:solidFill>
                  <a:srgbClr val="C00000"/>
                </a:solidFill>
                <a:latin typeface="Cambria" pitchFamily="18" charset="0"/>
              </a:rPr>
            </a:br>
            <a:r>
              <a:rPr lang="ru-RU" sz="3600" b="1" dirty="0" smtClean="0">
                <a:solidFill>
                  <a:srgbClr val="C00000"/>
                </a:solidFill>
                <a:latin typeface="Cambria" pitchFamily="18" charset="0"/>
              </a:rPr>
              <a:t>(Южноамериканский район)</a:t>
            </a:r>
            <a:endParaRPr lang="ru-RU" sz="3600" b="1" dirty="0">
              <a:solidFill>
                <a:srgbClr val="C00000"/>
              </a:solidFill>
              <a:latin typeface="Cambria" pitchFamily="18" charset="0"/>
            </a:endParaRPr>
          </a:p>
        </p:txBody>
      </p:sp>
      <p:graphicFrame>
        <p:nvGraphicFramePr>
          <p:cNvPr id="4" name="Содержимое 3"/>
          <p:cNvGraphicFramePr>
            <a:graphicFrameLocks noGrp="1"/>
          </p:cNvGraphicFramePr>
          <p:nvPr>
            <p:ph idx="1"/>
          </p:nvPr>
        </p:nvGraphicFramePr>
        <p:xfrm>
          <a:off x="244700" y="1648496"/>
          <a:ext cx="8603086" cy="4713667"/>
        </p:xfrm>
        <a:graphic>
          <a:graphicData uri="http://schemas.openxmlformats.org/drawingml/2006/table">
            <a:tbl>
              <a:tblPr firstRow="1" bandRow="1">
                <a:tableStyleId>{2D5ABB26-0587-4C30-8999-92F81FD0307C}</a:tableStyleId>
              </a:tblPr>
              <a:tblGrid>
                <a:gridCol w="4301543"/>
                <a:gridCol w="4301543"/>
              </a:tblGrid>
              <a:tr h="4713667">
                <a:tc>
                  <a:txBody>
                    <a:bodyPr/>
                    <a:lstStyle/>
                    <a:p>
                      <a:endParaRPr lang="ru-RU" dirty="0"/>
                    </a:p>
                  </a:txBody>
                  <a:tcPr/>
                </a:tc>
                <a:tc>
                  <a:txBody>
                    <a:bodyPr/>
                    <a:lstStyle/>
                    <a:p>
                      <a:r>
                        <a:rPr lang="ru-RU" sz="3600" b="1" dirty="0" smtClean="0">
                          <a:solidFill>
                            <a:schemeClr val="accent6">
                              <a:lumMod val="50000"/>
                            </a:schemeClr>
                          </a:solidFill>
                          <a:latin typeface="Cambria" pitchFamily="18" charset="0"/>
                        </a:rPr>
                        <a:t>Ананас</a:t>
                      </a:r>
                    </a:p>
                    <a:p>
                      <a:r>
                        <a:rPr lang="ru-RU" sz="1800" kern="1200" dirty="0" smtClean="0">
                          <a:solidFill>
                            <a:schemeClr val="tx1"/>
                          </a:solidFill>
                          <a:latin typeface="Cambria" pitchFamily="18" charset="0"/>
                          <a:ea typeface="+mn-ea"/>
                          <a:cs typeface="+mn-cs"/>
                        </a:rPr>
                        <a:t>Ананас – отличное противовоспалительное средство. Употребление ананасового сока смягчает боль в суставах и мышцах.</a:t>
                      </a:r>
                    </a:p>
                    <a:p>
                      <a:r>
                        <a:rPr lang="ru-RU" sz="1800" dirty="0" smtClean="0">
                          <a:latin typeface="Cambria" pitchFamily="18" charset="0"/>
                        </a:rPr>
                        <a:t>Плод ананаса – комплекс полезных, биологически активных веществ, хорошо сбалансированный. Витамины группы B (B1, B2, B5, B6, B9), витамины A, PP, C, E, бета-каротин дополняются минералами: калием, кальцием, железом, натрием, фосфором, а также сахарами, пищевыми волокнами. Калорийность его удивительно низкая.</a:t>
                      </a:r>
                      <a:endParaRPr lang="ru-RU" sz="1800" b="1" dirty="0" smtClean="0">
                        <a:solidFill>
                          <a:schemeClr val="accent6">
                            <a:lumMod val="50000"/>
                          </a:schemeClr>
                        </a:solidFill>
                        <a:latin typeface="Cambria" pitchFamily="18" charset="0"/>
                      </a:endParaRPr>
                    </a:p>
                  </a:txBody>
                  <a:tcPr/>
                </a:tc>
              </a:tr>
            </a:tbl>
          </a:graphicData>
        </a:graphic>
      </p:graphicFrame>
      <p:pic>
        <p:nvPicPr>
          <p:cNvPr id="5" name="Рисунок 4" descr="http://notavkusa.ru/img/stats/51_big.jpg"/>
          <p:cNvPicPr/>
          <p:nvPr/>
        </p:nvPicPr>
        <p:blipFill>
          <a:blip r:embed="rId2"/>
          <a:srcRect/>
          <a:stretch>
            <a:fillRect/>
          </a:stretch>
        </p:blipFill>
        <p:spPr bwMode="auto">
          <a:xfrm>
            <a:off x="180304" y="1777284"/>
            <a:ext cx="4288665" cy="4317256"/>
          </a:xfrm>
          <a:prstGeom prst="rect">
            <a:avLst/>
          </a:prstGeom>
          <a:noFill/>
          <a:ln w="9525">
            <a:noFill/>
            <a:miter lim="800000"/>
            <a:headEnd/>
            <a:tailEnd/>
          </a:ln>
        </p:spPr>
      </p:pic>
      <p:sp>
        <p:nvSpPr>
          <p:cNvPr id="6" name="Управляющая кнопка: домой 5">
            <a:hlinkClick r:id="" action="ppaction://hlinkshowjump?jump=previousslide" highlightClick="1"/>
          </p:cNvPr>
          <p:cNvSpPr/>
          <p:nvPr/>
        </p:nvSpPr>
        <p:spPr>
          <a:xfrm>
            <a:off x="8448541" y="6194738"/>
            <a:ext cx="515153" cy="46286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2695</Words>
  <Application>Microsoft Office PowerPoint</Application>
  <PresentationFormat>Экран (4:3)</PresentationFormat>
  <Paragraphs>196</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География в моем холодильнике</vt:lpstr>
      <vt:lpstr>Оглавление:</vt:lpstr>
      <vt:lpstr>Слайд 3</vt:lpstr>
      <vt:lpstr>Северная Америка (Центральноамериканский район)</vt:lpstr>
      <vt:lpstr>Северная Америка (Центральноамериканский район)</vt:lpstr>
      <vt:lpstr>Северная Америка (Центральноамериканский район)</vt:lpstr>
      <vt:lpstr>Северная Америка (Центральноамериканский район)</vt:lpstr>
      <vt:lpstr>Южная Америка  (Южноамериканский район)</vt:lpstr>
      <vt:lpstr>Южная Америка  (Южноамериканский район)</vt:lpstr>
      <vt:lpstr>Южная Америка  (Южноамериканский район)</vt:lpstr>
      <vt:lpstr>Южная Америка  (Южноамериканский район)</vt:lpstr>
      <vt:lpstr>Южная Америка  (Южноамериканский район)</vt:lpstr>
      <vt:lpstr>Южная Америка  (Южноамериканский район)</vt:lpstr>
      <vt:lpstr>Африка (Абиссинский район)</vt:lpstr>
      <vt:lpstr>Африка (Абиссинский район)</vt:lpstr>
      <vt:lpstr>Африка (Абиссинский район)</vt:lpstr>
      <vt:lpstr>Африка (Абиссинский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(Средиземноморский район)</vt:lpstr>
      <vt:lpstr>Евразия (Южноазиатский район)</vt:lpstr>
      <vt:lpstr>Евразия (Южноазиатский район)</vt:lpstr>
      <vt:lpstr>Евразия (Южноазиатский район)</vt:lpstr>
      <vt:lpstr>Евразия (Южноазиатский район)</vt:lpstr>
      <vt:lpstr>Евразия (Южноазиатский район)</vt:lpstr>
      <vt:lpstr>Евразия (Южноазиатский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lpstr>Евразия (Восточноазиатский район)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cp:lastModifiedBy>1</cp:lastModifiedBy>
  <cp:revision>159</cp:revision>
  <dcterms:created xsi:type="dcterms:W3CDTF">2014-11-21T11:00:06Z</dcterms:created>
  <dcterms:modified xsi:type="dcterms:W3CDTF">2018-03-17T17:15:59Z</dcterms:modified>
</cp:coreProperties>
</file>