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  <a:srgbClr val="006600"/>
    <a:srgbClr val="1C230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BE9C-B7CC-4CB6-917F-260981911CA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CC9F-3827-424E-91F8-81F768DF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C64D-7032-42B5-92EC-A1628BC9BEE4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1849-01E1-466A-B38F-91B3830FF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B40A-0C1A-406F-A7F6-7E69EA116854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D620-615C-4303-90A2-BDE674BE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560A-7A7F-417B-90DA-EC54CFB13E3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FD94-127B-4268-B6F2-46DDE100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D4A6-847E-4330-9883-838A83A23E3E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3364-2671-4199-AA04-0BFBD7573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7357-F759-4009-87D4-EEC5513217E4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DFAA-7052-482F-BE0F-CC692B9D3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A8B9-FAE5-45D5-8C58-9F5BDBD180B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79FA-41D3-4091-B5C3-674CC11A8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80B8-3F94-4474-BF13-AA17DF793B8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DDEE-8D77-4BAF-8B5E-0CE82D95A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7F69-AF32-4DF6-B424-85E8C53311A3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715C-8E6E-4F3F-B94B-9BC34F6DA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52A8-889B-453D-9B13-0DE8F0F8D899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7333-516C-40EC-A322-3C8B519B0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2B68-B950-4C8D-9865-09D82BD72A2A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151C-1293-4F4F-BD64-FE59DADFF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517DC-7098-4896-A556-4E022B536A2A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15C26-1419-456D-BB78-89510A00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_c0134_7a2dde68_XL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5207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0_c0134_7a2dde68_XL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484313"/>
            <a:ext cx="5207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8" descr="0_c0134_7a2dde68_XL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708275"/>
            <a:ext cx="520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9" descr="0_c0134_7a2dde68_XL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373688"/>
            <a:ext cx="5207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0_c0134_7a2dde68_XL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05263"/>
            <a:ext cx="5207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755576" y="188640"/>
            <a:ext cx="8208912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71662" y="3857628"/>
            <a:ext cx="690086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220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 smtClean="0">
                <a:solidFill>
                  <a:srgbClr val="1C230F"/>
                </a:solidFill>
              </a:rPr>
              <a:t>Бельтюкова</a:t>
            </a:r>
            <a:r>
              <a:rPr lang="ru-RU" dirty="0" smtClean="0">
                <a:solidFill>
                  <a:srgbClr val="1C230F"/>
                </a:solidFill>
              </a:rPr>
              <a:t> Татьяна Юрьевна</a:t>
            </a:r>
          </a:p>
          <a:p>
            <a:pPr algn="r"/>
            <a:r>
              <a:rPr lang="ru-RU" dirty="0" smtClean="0">
                <a:solidFill>
                  <a:srgbClr val="1C230F"/>
                </a:solidFill>
              </a:rPr>
              <a:t>воспитатель МБДОУ Детский сад № 38 </a:t>
            </a:r>
          </a:p>
          <a:p>
            <a:pPr algn="r"/>
            <a:r>
              <a:rPr lang="ru-RU" dirty="0" smtClean="0">
                <a:solidFill>
                  <a:srgbClr val="1C230F"/>
                </a:solidFill>
              </a:rPr>
              <a:t>1 квалификационная категория</a:t>
            </a:r>
            <a:endParaRPr lang="ru-RU" dirty="0">
              <a:solidFill>
                <a:srgbClr val="1C230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400161"/>
            <a:ext cx="7772400" cy="2600343"/>
          </a:xfrm>
        </p:spPr>
        <p:txBody>
          <a:bodyPr/>
          <a:lstStyle/>
          <a:p>
            <a:r>
              <a:rPr lang="ru-RU" b="1" dirty="0" err="1" smtClean="0">
                <a:solidFill>
                  <a:srgbClr val="3B4A1E"/>
                </a:solidFill>
              </a:rPr>
              <a:t>Лэпбук</a:t>
            </a:r>
            <a:r>
              <a:rPr lang="ru-RU" b="1" dirty="0" smtClean="0">
                <a:solidFill>
                  <a:srgbClr val="3B4A1E"/>
                </a:solidFill>
              </a:rPr>
              <a:t> </a:t>
            </a:r>
            <a:r>
              <a:rPr lang="ru-RU" b="1" dirty="0" smtClean="0">
                <a:solidFill>
                  <a:srgbClr val="3B4A1E"/>
                </a:solidFill>
              </a:rPr>
              <a:t/>
            </a:r>
            <a:br>
              <a:rPr lang="ru-RU" b="1" dirty="0" smtClean="0">
                <a:solidFill>
                  <a:srgbClr val="3B4A1E"/>
                </a:solidFill>
              </a:rPr>
            </a:br>
            <a:r>
              <a:rPr lang="ru-RU" b="1" dirty="0" smtClean="0">
                <a:solidFill>
                  <a:srgbClr val="3B4A1E"/>
                </a:solidFill>
              </a:rPr>
              <a:t>«Знакомые </a:t>
            </a:r>
            <a:r>
              <a:rPr lang="ru-RU" b="1" dirty="0" smtClean="0">
                <a:solidFill>
                  <a:srgbClr val="3B4A1E"/>
                </a:solidFill>
              </a:rPr>
              <a:t>незнакомцы: заповедные места города Алапаевска и </a:t>
            </a:r>
            <a:r>
              <a:rPr lang="ru-RU" b="1" dirty="0" err="1" smtClean="0">
                <a:solidFill>
                  <a:srgbClr val="3B4A1E"/>
                </a:solidFill>
              </a:rPr>
              <a:t>Алапаевского</a:t>
            </a:r>
            <a:r>
              <a:rPr lang="ru-RU" b="1" dirty="0" smtClean="0">
                <a:solidFill>
                  <a:srgbClr val="3B4A1E"/>
                </a:solidFill>
              </a:rPr>
              <a:t> </a:t>
            </a:r>
            <a:r>
              <a:rPr lang="ru-RU" b="1" dirty="0" smtClean="0">
                <a:solidFill>
                  <a:srgbClr val="3B4A1E"/>
                </a:solidFill>
              </a:rPr>
              <a:t>района»</a:t>
            </a:r>
            <a:endParaRPr lang="ru-RU" b="1" dirty="0">
              <a:solidFill>
                <a:srgbClr val="3B4A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428604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камней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428604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Ископаемые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камни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3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3482585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73261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500042"/>
            <a:ext cx="6715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фрагмент РУДНИК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Кокуй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(Кукуйская яма)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2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072" y="1000108"/>
            <a:ext cx="3524242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DCIM\307___05\IMG_3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5286412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877.JPG"/>
          <p:cNvPicPr/>
          <p:nvPr/>
        </p:nvPicPr>
        <p:blipFill>
          <a:blip r:embed="rId4" cstate="print"/>
          <a:srcRect l="14832" t="36822" r="24445"/>
          <a:stretch>
            <a:fillRect/>
          </a:stretch>
        </p:blipFill>
        <p:spPr>
          <a:xfrm>
            <a:off x="5357818" y="1071546"/>
            <a:ext cx="32861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789.JPG"/>
          <p:cNvPicPr/>
          <p:nvPr/>
        </p:nvPicPr>
        <p:blipFill>
          <a:blip r:embed="rId2" cstate="print"/>
          <a:srcRect l="53462" b="12693"/>
          <a:stretch>
            <a:fillRect/>
          </a:stretch>
        </p:blipFill>
        <p:spPr>
          <a:xfrm>
            <a:off x="1071538" y="357166"/>
            <a:ext cx="3571900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3791.JPG"/>
          <p:cNvPicPr/>
          <p:nvPr/>
        </p:nvPicPr>
        <p:blipFill>
          <a:blip r:embed="rId3" cstate="print"/>
          <a:srcRect l="33592" b="24855"/>
          <a:stretch>
            <a:fillRect/>
          </a:stretch>
        </p:blipFill>
        <p:spPr>
          <a:xfrm>
            <a:off x="5072066" y="357166"/>
            <a:ext cx="3571900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3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876"/>
            <a:ext cx="3810026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IMG_3787.JPG"/>
          <p:cNvPicPr/>
          <p:nvPr/>
        </p:nvPicPr>
        <p:blipFill>
          <a:blip r:embed="rId5" cstate="print"/>
          <a:srcRect r="24518"/>
          <a:stretch>
            <a:fillRect/>
          </a:stretch>
        </p:blipFill>
        <p:spPr>
          <a:xfrm>
            <a:off x="1142976" y="3500438"/>
            <a:ext cx="3140078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Родина - наша вторая мать, а такая родина,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как Урал, тем паче…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Мамин-Сибиряк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Д.Н.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6" name="Содержимое 5" descr="IMG_3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44992"/>
            <a:ext cx="7715304" cy="5411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42994" y="571480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1E"/>
                </a:solidFill>
              </a:rPr>
              <a:t>Данное  пособие предназначено  для детей старшего дошкольного возраста.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4A1E"/>
                </a:solidFill>
              </a:rPr>
              <a:t>ЦЕЛЬ: обогащать  знания  детей о памятниках природы  родного края  и  сформировать  исследовательское  поведение   дошкольников,  главного  источника  для  получения представлений об окружающем  мире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4A1E"/>
                </a:solidFill>
              </a:rPr>
              <a:t>ЗАДАЧИ:</a:t>
            </a:r>
          </a:p>
          <a:p>
            <a:pPr lvl="0"/>
            <a:r>
              <a:rPr lang="ru-RU" sz="2000" b="1" dirty="0" smtClean="0">
                <a:solidFill>
                  <a:srgbClr val="3B4A1E"/>
                </a:solidFill>
              </a:rPr>
              <a:t>Познакомить детей с природными материалами и веществами и их свойствами;</a:t>
            </a:r>
          </a:p>
          <a:p>
            <a:pPr lvl="0"/>
            <a:r>
              <a:rPr lang="ru-RU" sz="2000" b="1" dirty="0" smtClean="0">
                <a:solidFill>
                  <a:srgbClr val="3B4A1E"/>
                </a:solidFill>
              </a:rPr>
              <a:t>Учить детей способам исследования окружающего  мира на примере проведения опытов с природным материалом;</a:t>
            </a:r>
          </a:p>
          <a:p>
            <a:pPr lvl="0"/>
            <a:r>
              <a:rPr lang="ru-RU" sz="2000" b="1" dirty="0" smtClean="0">
                <a:solidFill>
                  <a:srgbClr val="3B4A1E"/>
                </a:solidFill>
              </a:rPr>
              <a:t>Развивать  любознательность, интерес к исследовательской деятельности, логическое мышление и речь;</a:t>
            </a:r>
          </a:p>
          <a:p>
            <a:pPr lvl="0"/>
            <a:r>
              <a:rPr lang="ru-RU" sz="2000" b="1" dirty="0" smtClean="0">
                <a:solidFill>
                  <a:srgbClr val="3B4A1E"/>
                </a:solidFill>
              </a:rPr>
              <a:t>Научить детей самостоятельно делать выводы, искать ответы на вопросы;</a:t>
            </a:r>
          </a:p>
          <a:p>
            <a:pPr lvl="0"/>
            <a:r>
              <a:rPr lang="ru-RU" sz="2000" b="1" dirty="0" smtClean="0">
                <a:solidFill>
                  <a:srgbClr val="3B4A1E"/>
                </a:solidFill>
              </a:rPr>
              <a:t>Воспитывать  бережное  отношение к памятникам природы  родного края. </a:t>
            </a:r>
          </a:p>
          <a:p>
            <a:endParaRPr lang="ru-RU" sz="1800" b="1" dirty="0">
              <a:solidFill>
                <a:srgbClr val="3B4A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285728"/>
            <a:ext cx="7786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Пособие представлено в форме квадрата, который  разделён  на  четыре  части: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4" algn="just"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Шайтан Камень, </a:t>
            </a:r>
          </a:p>
          <a:p>
            <a:pPr lvl="4" algn="just"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Скалы  Старики, </a:t>
            </a:r>
          </a:p>
          <a:p>
            <a:pPr lvl="4" algn="just"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Рудник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Кокуй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(Кукуйская  яма), </a:t>
            </a:r>
          </a:p>
          <a:p>
            <a:pPr lvl="4" algn="just"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Куликовское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B4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болото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B4A1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44"/>
            <a:ext cx="5732181" cy="42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G:\DCIM\307___05\IMG_34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496"/>
            <a:ext cx="5045057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00166" y="285728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фрагмент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Куликовское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болото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3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00108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_3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928670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285728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фрагмент СКАЛЫ Старики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F:\DCIM\311___10\IMG_3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5738899" cy="4304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www.marshruty.ru/PhotoFiles/3/7/9/6/37961f7873344d4c9ab6f88f677b2104/large/Neiva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87"/>
            <a:ext cx="2464571" cy="1643047"/>
          </a:xfrm>
          <a:prstGeom prst="rect">
            <a:avLst/>
          </a:prstGeom>
          <a:noFill/>
        </p:spPr>
      </p:pic>
      <p:pic>
        <p:nvPicPr>
          <p:cNvPr id="3086" name="Picture 14" descr="http://static.panoramio.com/photos/large/23583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5317" y="4907990"/>
            <a:ext cx="2381127" cy="159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8" descr="https://im0-tub-ru.yandex.net/i?id=179fbffd211523de9b93c8f40262fa8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09460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00034" y="-24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Писанцы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Двуглазого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камня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7" name="Picture 9" descr="http://klex.narod.ru/2011/05/28/img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128" y="4357694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http://mw2.google.com/mw-panoramio/photos/medium/23583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381396"/>
            <a:ext cx="4762500" cy="31908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3" name="Picture 5" descr="http://arttherapy-i.ru/wp-content/uploads/2015/08/1280px-AKU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85860"/>
            <a:ext cx="2995031" cy="224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://mtdata.ru/u16/photo99DA/20833308739-0/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000240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00034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Образование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сталагтитов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сталагмитов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s://fs00.infourok.ru/images/doc/228/45142/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33549"/>
            <a:ext cx="5441955" cy="408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G:\DCIM\307___05\IMG_34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6528628" cy="4893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285728"/>
            <a:ext cx="6486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фрагмент ШАЙТАН-КАМЕНЬ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static.panoramio.com/photos/large/23582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352" y="428604"/>
            <a:ext cx="363092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6" descr="http://pandia.ru/text/77/457/images/image006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646761"/>
            <a:ext cx="3753243" cy="235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146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Лэпбук  «Знакомые незнакомцы: заповедные места города Алапаевска и Алапаевского района»</vt:lpstr>
      <vt:lpstr>Родина - наша вторая мать, а такая родина,  как Урал, тем паче… Мамин-Сибиряк Д.Н. </vt:lpstr>
      <vt:lpstr> </vt:lpstr>
      <vt:lpstr>Слайд 4</vt:lpstr>
      <vt:lpstr>Слайд 5</vt:lpstr>
      <vt:lpstr>Слайд 6</vt:lpstr>
      <vt:lpstr>Писанцы Двуглазого камня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трилайн</cp:lastModifiedBy>
  <cp:revision>13</cp:revision>
  <dcterms:created xsi:type="dcterms:W3CDTF">2013-07-10T13:14:33Z</dcterms:created>
  <dcterms:modified xsi:type="dcterms:W3CDTF">2018-03-14T10:01:17Z</dcterms:modified>
</cp:coreProperties>
</file>