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7" r:id="rId4"/>
    <p:sldId id="273" r:id="rId5"/>
    <p:sldId id="274" r:id="rId6"/>
    <p:sldId id="275" r:id="rId7"/>
    <p:sldId id="276" r:id="rId8"/>
    <p:sldId id="266" r:id="rId9"/>
    <p:sldId id="277" r:id="rId10"/>
    <p:sldId id="278" r:id="rId11"/>
    <p:sldId id="279" r:id="rId12"/>
    <p:sldId id="280" r:id="rId13"/>
    <p:sldId id="268" r:id="rId14"/>
    <p:sldId id="281" r:id="rId15"/>
    <p:sldId id="282" r:id="rId16"/>
    <p:sldId id="283" r:id="rId17"/>
    <p:sldId id="284" r:id="rId18"/>
    <p:sldId id="269" r:id="rId19"/>
    <p:sldId id="285" r:id="rId20"/>
    <p:sldId id="286" r:id="rId21"/>
    <p:sldId id="287" r:id="rId22"/>
    <p:sldId id="288" r:id="rId23"/>
    <p:sldId id="270" r:id="rId24"/>
    <p:sldId id="289" r:id="rId25"/>
    <p:sldId id="290" r:id="rId26"/>
    <p:sldId id="291" r:id="rId27"/>
    <p:sldId id="292" r:id="rId28"/>
    <p:sldId id="271" r:id="rId29"/>
    <p:sldId id="293" r:id="rId30"/>
    <p:sldId id="296" r:id="rId31"/>
    <p:sldId id="295" r:id="rId32"/>
    <p:sldId id="294" r:id="rId33"/>
    <p:sldId id="272" r:id="rId34"/>
    <p:sldId id="297" r:id="rId35"/>
    <p:sldId id="298" r:id="rId36"/>
    <p:sldId id="299" r:id="rId37"/>
    <p:sldId id="300" r:id="rId38"/>
    <p:sldId id="302" r:id="rId39"/>
    <p:sldId id="304" r:id="rId40"/>
    <p:sldId id="306" r:id="rId41"/>
    <p:sldId id="305" r:id="rId42"/>
    <p:sldId id="307" r:id="rId43"/>
    <p:sldId id="30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50F26-34C2-4CB5-8A63-245A01E75403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90C3D-9D95-4C3D-B8B2-1794B3B1C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90C3D-9D95-4C3D-B8B2-1794B3B1CC1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D1A37-967E-4285-A9FB-8676DEB0539F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4A105F2-B921-4743-B496-DFD59E2161F5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2431-F58B-476A-89A8-C43CD82C1314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3BE9-E6FE-4D01-AA43-2F58DEF7B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2431-F58B-476A-89A8-C43CD82C1314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3BE9-E6FE-4D01-AA43-2F58DEF7B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2431-F58B-476A-89A8-C43CD82C1314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3BE9-E6FE-4D01-AA43-2F58DEF7B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2431-F58B-476A-89A8-C43CD82C1314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3BE9-E6FE-4D01-AA43-2F58DEF7B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2431-F58B-476A-89A8-C43CD82C1314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3BE9-E6FE-4D01-AA43-2F58DEF7B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2431-F58B-476A-89A8-C43CD82C1314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3BE9-E6FE-4D01-AA43-2F58DEF7B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2431-F58B-476A-89A8-C43CD82C1314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3BE9-E6FE-4D01-AA43-2F58DEF7B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2431-F58B-476A-89A8-C43CD82C1314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3BE9-E6FE-4D01-AA43-2F58DEF7B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2431-F58B-476A-89A8-C43CD82C1314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3BE9-E6FE-4D01-AA43-2F58DEF7B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2431-F58B-476A-89A8-C43CD82C1314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3BE9-E6FE-4D01-AA43-2F58DEF7B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2431-F58B-476A-89A8-C43CD82C1314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3BE9-E6FE-4D01-AA43-2F58DEF7B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E2431-F58B-476A-89A8-C43CD82C1314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F3BE9-E6FE-4D01-AA43-2F58DEF7B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32.xml"/><Relationship Id="rId26" Type="http://schemas.openxmlformats.org/officeDocument/2006/relationships/slide" Target="slide15.xml"/><Relationship Id="rId39" Type="http://schemas.openxmlformats.org/officeDocument/2006/relationships/slide" Target="slide38.xml"/><Relationship Id="rId3" Type="http://schemas.openxmlformats.org/officeDocument/2006/relationships/image" Target="../media/image2.jpeg"/><Relationship Id="rId21" Type="http://schemas.openxmlformats.org/officeDocument/2006/relationships/slide" Target="slide25.xml"/><Relationship Id="rId34" Type="http://schemas.openxmlformats.org/officeDocument/2006/relationships/slide" Target="slide33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31.xml"/><Relationship Id="rId25" Type="http://schemas.openxmlformats.org/officeDocument/2006/relationships/slide" Target="slide14.xml"/><Relationship Id="rId33" Type="http://schemas.openxmlformats.org/officeDocument/2006/relationships/slide" Target="slide22.xml"/><Relationship Id="rId38" Type="http://schemas.openxmlformats.org/officeDocument/2006/relationships/slide" Target="slide37.xml"/><Relationship Id="rId2" Type="http://schemas.openxmlformats.org/officeDocument/2006/relationships/notesSlide" Target="../notesSlides/notesSlide1.xml"/><Relationship Id="rId16" Type="http://schemas.openxmlformats.org/officeDocument/2006/relationships/slide" Target="slide30.xml"/><Relationship Id="rId20" Type="http://schemas.openxmlformats.org/officeDocument/2006/relationships/slide" Target="slide24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13.xml"/><Relationship Id="rId32" Type="http://schemas.openxmlformats.org/officeDocument/2006/relationships/slide" Target="slide21.xml"/><Relationship Id="rId37" Type="http://schemas.openxmlformats.org/officeDocument/2006/relationships/slide" Target="slide36.xml"/><Relationship Id="rId5" Type="http://schemas.openxmlformats.org/officeDocument/2006/relationships/slide" Target="slide4.xml"/><Relationship Id="rId15" Type="http://schemas.openxmlformats.org/officeDocument/2006/relationships/slide" Target="slide29.xml"/><Relationship Id="rId23" Type="http://schemas.openxmlformats.org/officeDocument/2006/relationships/slide" Target="slide27.xml"/><Relationship Id="rId28" Type="http://schemas.openxmlformats.org/officeDocument/2006/relationships/slide" Target="slide17.xml"/><Relationship Id="rId36" Type="http://schemas.openxmlformats.org/officeDocument/2006/relationships/slide" Target="slide35.xml"/><Relationship Id="rId10" Type="http://schemas.openxmlformats.org/officeDocument/2006/relationships/slide" Target="slide9.xml"/><Relationship Id="rId19" Type="http://schemas.openxmlformats.org/officeDocument/2006/relationships/slide" Target="slide23.xml"/><Relationship Id="rId31" Type="http://schemas.openxmlformats.org/officeDocument/2006/relationships/slide" Target="slide20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28.xml"/><Relationship Id="rId22" Type="http://schemas.openxmlformats.org/officeDocument/2006/relationships/slide" Target="slide26.xml"/><Relationship Id="rId27" Type="http://schemas.openxmlformats.org/officeDocument/2006/relationships/slide" Target="slide16.xml"/><Relationship Id="rId30" Type="http://schemas.openxmlformats.org/officeDocument/2006/relationships/slide" Target="slide19.xml"/><Relationship Id="rId35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l_18-1.jpg"/>
          <p:cNvPicPr>
            <a:picLocks noChangeAspect="1" noChangeArrowheads="1"/>
          </p:cNvPicPr>
          <p:nvPr/>
        </p:nvPicPr>
        <p:blipFill>
          <a:blip r:embed="rId2" cstate="print"/>
          <a:srcRect b="6943"/>
          <a:stretch>
            <a:fillRect/>
          </a:stretch>
        </p:blipFill>
        <p:spPr bwMode="auto">
          <a:xfrm>
            <a:off x="-468560" y="-7670"/>
            <a:ext cx="9612559" cy="686567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skachat-dlya-prezentacii-detskij-s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Овал 4"/>
          <p:cNvSpPr/>
          <p:nvPr/>
        </p:nvSpPr>
        <p:spPr>
          <a:xfrm>
            <a:off x="642910" y="500042"/>
            <a:ext cx="114300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58082" y="6000768"/>
            <a:ext cx="157163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2071678"/>
            <a:ext cx="6243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</a:t>
            </a:r>
          </a:p>
          <a:p>
            <a:r>
              <a:rPr lang="ru-RU" dirty="0" smtClean="0"/>
              <a:t>Жители туманного Альбиона свято хранят его имя – Джон </a:t>
            </a:r>
            <a:r>
              <a:rPr lang="ru-RU" dirty="0" err="1" smtClean="0"/>
              <a:t>Спилберн</a:t>
            </a:r>
            <a:r>
              <a:rPr lang="ru-RU" dirty="0" smtClean="0"/>
              <a:t>. Случилось это в середине XVIII века. Серьезный великобританец изобрел пособие для учеников, разрезав на кусочки обычную географическую карту. Прошло время, и сейчас весь мир пользуется с удовольствием его изобретением. А как оно называется?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4653136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 разрезав изображение карты на кусочки была создана головоломка, которая сейчас называется </a:t>
            </a:r>
            <a:r>
              <a:rPr lang="ru-RU" dirty="0" err="1" smtClean="0"/>
              <a:t>Puzzle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fon-skachat-dlya-prezentacii-detskij-s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42910" y="500042"/>
            <a:ext cx="114300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58082" y="6000768"/>
            <a:ext cx="157163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2071678"/>
            <a:ext cx="4857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</a:t>
            </a:r>
          </a:p>
          <a:p>
            <a:r>
              <a:rPr lang="ru-RU" dirty="0" smtClean="0"/>
              <a:t>Во Франции и Германии - это ноль</a:t>
            </a:r>
            <a:br>
              <a:rPr lang="ru-RU" dirty="0" smtClean="0"/>
            </a:br>
            <a:r>
              <a:rPr lang="ru-RU" dirty="0" smtClean="0"/>
              <a:t>В Японии - деньги</a:t>
            </a:r>
            <a:br>
              <a:rPr lang="ru-RU" dirty="0" smtClean="0"/>
            </a:br>
            <a:r>
              <a:rPr lang="ru-RU" dirty="0" smtClean="0"/>
              <a:t>В Тунисе - угроза смерти</a:t>
            </a:r>
            <a:br>
              <a:rPr lang="ru-RU" dirty="0" smtClean="0"/>
            </a:br>
            <a:r>
              <a:rPr lang="ru-RU" dirty="0" smtClean="0"/>
              <a:t>В Сирии -  разрыв отношений</a:t>
            </a:r>
            <a:br>
              <a:rPr lang="ru-RU" dirty="0" smtClean="0"/>
            </a:br>
            <a:r>
              <a:rPr lang="ru-RU" dirty="0" smtClean="0"/>
              <a:t>А в США ?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450912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 В США это ОК.</a:t>
            </a:r>
            <a:endParaRPr lang="ru-RU" dirty="0"/>
          </a:p>
        </p:txBody>
      </p:sp>
      <p:pic>
        <p:nvPicPr>
          <p:cNvPr id="34817" name="Picture 1" descr="C:\Users\1\Desktop\своя игра\answer_86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293096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skachat-dlya-prezentacii-detskij-s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Овал 4"/>
          <p:cNvSpPr/>
          <p:nvPr/>
        </p:nvSpPr>
        <p:spPr>
          <a:xfrm>
            <a:off x="642910" y="500042"/>
            <a:ext cx="114300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58082" y="6000768"/>
            <a:ext cx="157163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2071678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</a:t>
            </a:r>
          </a:p>
          <a:p>
            <a:r>
              <a:rPr lang="ru-RU" dirty="0" smtClean="0"/>
              <a:t>Австрийский канцлер граф </a:t>
            </a:r>
            <a:r>
              <a:rPr lang="ru-RU" dirty="0" err="1" smtClean="0"/>
              <a:t>Андраши</a:t>
            </a:r>
            <a:r>
              <a:rPr lang="ru-RU" dirty="0" smtClean="0"/>
              <a:t> в конце XIX в. сравнивал две этих страны с акулой и волком. Что это за страны?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364331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Англия и Россия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03719"/>
          </a:xfrm>
        </p:spPr>
      </p:pic>
      <p:sp>
        <p:nvSpPr>
          <p:cNvPr id="5" name="Овал 4"/>
          <p:cNvSpPr/>
          <p:nvPr/>
        </p:nvSpPr>
        <p:spPr>
          <a:xfrm>
            <a:off x="7572396" y="285728"/>
            <a:ext cx="1143008" cy="71438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100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34" y="6000768"/>
            <a:ext cx="1857388" cy="64294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hlinkClick r:id="rId3" action="ppaction://hlinksldjump"/>
              </a:rPr>
              <a:t>на главную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214422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</a:t>
            </a:r>
          </a:p>
          <a:p>
            <a:r>
              <a:rPr lang="ru-RU" dirty="0" smtClean="0"/>
              <a:t>При Петре I на гербе Российской империи был изображён орёл, держащий в лапах карты четырёх морей. Перечислите их.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3284984"/>
            <a:ext cx="573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Белое, Каспийское, Азовское, Балтийское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5719"/>
            <a:ext cx="9144000" cy="6903719"/>
          </a:xfrm>
        </p:spPr>
      </p:pic>
      <p:sp>
        <p:nvSpPr>
          <p:cNvPr id="5" name="Овал 4"/>
          <p:cNvSpPr/>
          <p:nvPr/>
        </p:nvSpPr>
        <p:spPr>
          <a:xfrm>
            <a:off x="7572396" y="285728"/>
            <a:ext cx="1143008" cy="71438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34" y="6000768"/>
            <a:ext cx="1857388" cy="64294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hlinkClick r:id="rId3" action="ppaction://hlinksldjump"/>
              </a:rPr>
              <a:t>на главную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214422"/>
            <a:ext cx="5805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</a:t>
            </a:r>
          </a:p>
          <a:p>
            <a:r>
              <a:rPr lang="ru-RU" dirty="0" smtClean="0"/>
              <a:t>В некоторых штатах США наказуемо одно преступление. Людей, которые пытаются его совершить, сажают в тюрьму, но людей, которые успешно совершили его никогда не наказывают. Что это за преступление?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3645024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Это преступление - самоубийство. Те, кто его успешно совершили, не могут быть наказаны.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03719"/>
          </a:xfrm>
        </p:spPr>
      </p:pic>
      <p:sp>
        <p:nvSpPr>
          <p:cNvPr id="5" name="Овал 4"/>
          <p:cNvSpPr/>
          <p:nvPr/>
        </p:nvSpPr>
        <p:spPr>
          <a:xfrm>
            <a:off x="7572396" y="285728"/>
            <a:ext cx="1143008" cy="71438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300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34" y="6000768"/>
            <a:ext cx="1857388" cy="64294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hlinkClick r:id="rId3" action="ppaction://hlinksldjump"/>
              </a:rPr>
              <a:t>на главную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214422"/>
            <a:ext cx="4857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</a:t>
            </a:r>
          </a:p>
          <a:p>
            <a:r>
              <a:rPr lang="ru-RU" dirty="0" smtClean="0"/>
              <a:t>В эпоху парусных кораблей при встрече двух парусников салютовали друг друга пушечными выстрелами. Выстрелами можно было показать свои намерения - дружеские или враждебные. Как?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645024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если выстрел производился по ветру - друг, если против - враг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03719"/>
          </a:xfrm>
        </p:spPr>
      </p:pic>
      <p:sp>
        <p:nvSpPr>
          <p:cNvPr id="5" name="Овал 4"/>
          <p:cNvSpPr/>
          <p:nvPr/>
        </p:nvSpPr>
        <p:spPr>
          <a:xfrm>
            <a:off x="7572396" y="285728"/>
            <a:ext cx="1143008" cy="71438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400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34" y="6000768"/>
            <a:ext cx="1857388" cy="64294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hlinkClick r:id="rId3" action="ppaction://hlinksldjump"/>
              </a:rPr>
              <a:t>на главную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214422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Кто такие «Три сестрички»?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2786058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Фасоль, кукуруза и тыква — три основные культуры, которые индейцы выращивали повсюду, где бы ни находились.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03719"/>
          </a:xfrm>
        </p:spPr>
      </p:pic>
      <p:sp>
        <p:nvSpPr>
          <p:cNvPr id="5" name="Овал 4"/>
          <p:cNvSpPr/>
          <p:nvPr/>
        </p:nvSpPr>
        <p:spPr>
          <a:xfrm>
            <a:off x="7572396" y="285728"/>
            <a:ext cx="1143008" cy="71438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500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34" y="6000768"/>
            <a:ext cx="1857388" cy="64294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hlinkClick r:id="rId3" action="ppaction://hlinksldjump"/>
              </a:rPr>
              <a:t>на главную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214422"/>
            <a:ext cx="4857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</a:t>
            </a:r>
          </a:p>
          <a:p>
            <a:r>
              <a:rPr lang="ru-RU" dirty="0" smtClean="0"/>
              <a:t>Этот список составлен в первом веке до нашей эры и он до сих пор остался неизменным хотя предпринимались сотни попыток этот список изменить.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чем речь?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93305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Семь чудес Света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_geometr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481596" cy="7096412"/>
          </a:xfrm>
        </p:spPr>
      </p:pic>
      <p:sp>
        <p:nvSpPr>
          <p:cNvPr id="5" name="Овал 4"/>
          <p:cNvSpPr/>
          <p:nvPr/>
        </p:nvSpPr>
        <p:spPr>
          <a:xfrm>
            <a:off x="571472" y="571480"/>
            <a:ext cx="85725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58082" y="6215082"/>
            <a:ext cx="1785918" cy="500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1142984"/>
            <a:ext cx="52864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</a:t>
            </a:r>
          </a:p>
          <a:p>
            <a:r>
              <a:rPr lang="ru-RU" sz="2000" dirty="0" smtClean="0">
                <a:latin typeface="Monotype Corsiva" pitchFamily="66" charset="0"/>
              </a:rPr>
              <a:t>Пароход вышел из реки в открытое море. Как изменится сила Архимеда?</a:t>
            </a:r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2928934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Ответ: </a:t>
            </a:r>
            <a:r>
              <a:rPr lang="ru-RU" sz="2000" dirty="0" smtClean="0">
                <a:latin typeface="Monotype Corsiva" pitchFamily="66" charset="0"/>
              </a:rPr>
              <a:t>Она не изменится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_geometr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481596" cy="7096412"/>
          </a:xfrm>
        </p:spPr>
      </p:pic>
      <p:sp>
        <p:nvSpPr>
          <p:cNvPr id="5" name="Овал 4"/>
          <p:cNvSpPr/>
          <p:nvPr/>
        </p:nvSpPr>
        <p:spPr>
          <a:xfrm>
            <a:off x="571472" y="571480"/>
            <a:ext cx="85725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58082" y="6215082"/>
            <a:ext cx="1785918" cy="500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1142984"/>
            <a:ext cx="63785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</a:t>
            </a:r>
          </a:p>
          <a:p>
            <a:r>
              <a:rPr lang="ru-RU" sz="2400" dirty="0" smtClean="0">
                <a:latin typeface="Monotype Corsiva" pitchFamily="66" charset="0"/>
              </a:rPr>
              <a:t>Почему, с физической точки зрения, косить траву легче при росе?</a:t>
            </a:r>
            <a:r>
              <a:rPr lang="ru-RU" sz="2400" dirty="0" smtClean="0"/>
              <a:t>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2928934"/>
            <a:ext cx="5321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</a:t>
            </a:r>
          </a:p>
          <a:p>
            <a:r>
              <a:rPr lang="ru-RU" sz="2400" dirty="0" smtClean="0">
                <a:latin typeface="Monotype Corsiva" pitchFamily="66" charset="0"/>
              </a:rPr>
              <a:t>Роса увеличивает массу стебля, поэтому при ударе косой он в меньшей степени изгибается и его легче срезать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349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42473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 фразу или вставь слово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42473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еография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143116"/>
            <a:ext cx="42862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стория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140968"/>
            <a:ext cx="42473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Физика и математика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149080"/>
            <a:ext cx="42473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Биология и химия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157192"/>
            <a:ext cx="42473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Литература и русский язык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6137920"/>
            <a:ext cx="42473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Несерьёзные вопросы</a:t>
            </a:r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5000628" y="214290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100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214290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200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214290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300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72396" y="214290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400</a:t>
            </a:r>
            <a:endParaRPr lang="ru-RU" dirty="0"/>
          </a:p>
        </p:txBody>
      </p:sp>
      <p:sp>
        <p:nvSpPr>
          <p:cNvPr id="14" name="Прямоугольник 13">
            <a:hlinkClick r:id="rId8" action="ppaction://hlinksldjump"/>
          </p:cNvPr>
          <p:cNvSpPr/>
          <p:nvPr/>
        </p:nvSpPr>
        <p:spPr>
          <a:xfrm>
            <a:off x="8429652" y="214290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8" action="ppaction://hlinksldjump"/>
              </a:rPr>
              <a:t>500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1142984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9" action="ppaction://hlinksldjump"/>
              </a:rPr>
              <a:t>100</a:t>
            </a:r>
            <a:endParaRPr lang="ru-RU" dirty="0"/>
          </a:p>
        </p:txBody>
      </p:sp>
      <p:sp>
        <p:nvSpPr>
          <p:cNvPr id="16" name="Прямоугольник 15">
            <a:hlinkClick r:id="rId10" action="ppaction://hlinksldjump"/>
          </p:cNvPr>
          <p:cNvSpPr/>
          <p:nvPr/>
        </p:nvSpPr>
        <p:spPr>
          <a:xfrm>
            <a:off x="5857884" y="1142984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200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15140" y="1142984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300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72396" y="1142984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2" action="ppaction://hlinksldjump"/>
              </a:rPr>
              <a:t>400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429652" y="1142984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3" action="ppaction://hlinksldjump"/>
              </a:rPr>
              <a:t>500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00628" y="5143512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4" action="ppaction://hlinksldjump"/>
              </a:rPr>
              <a:t>100</a:t>
            </a:r>
            <a:endParaRPr lang="ru-RU" dirty="0"/>
          </a:p>
        </p:txBody>
      </p:sp>
      <p:sp>
        <p:nvSpPr>
          <p:cNvPr id="21" name="Прямоугольник 20">
            <a:hlinkClick r:id="rId15" action="ppaction://hlinksldjump"/>
          </p:cNvPr>
          <p:cNvSpPr/>
          <p:nvPr/>
        </p:nvSpPr>
        <p:spPr>
          <a:xfrm>
            <a:off x="5857884" y="5143512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5" action="ppaction://hlinksldjump"/>
              </a:rPr>
              <a:t>200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715140" y="5143512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6" action="ppaction://hlinksldjump"/>
              </a:rPr>
              <a:t>300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572396" y="5143512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7" action="ppaction://hlinksldjump"/>
              </a:rPr>
              <a:t>400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429652" y="5143512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8" action="ppaction://hlinksldjump"/>
              </a:rPr>
              <a:t>500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981580" y="4124332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9" action="ppaction://hlinksldjump"/>
              </a:rPr>
              <a:t>100</a:t>
            </a:r>
            <a:endParaRPr lang="ru-RU" dirty="0"/>
          </a:p>
        </p:txBody>
      </p:sp>
      <p:sp>
        <p:nvSpPr>
          <p:cNvPr id="26" name="Прямоугольник 25">
            <a:hlinkClick r:id="rId20" action="ppaction://hlinksldjump"/>
          </p:cNvPr>
          <p:cNvSpPr/>
          <p:nvPr/>
        </p:nvSpPr>
        <p:spPr>
          <a:xfrm>
            <a:off x="5857884" y="4143380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0" action="ppaction://hlinksldjump"/>
              </a:rPr>
              <a:t>200</a:t>
            </a:r>
            <a:endParaRPr lang="ru-RU" dirty="0"/>
          </a:p>
        </p:txBody>
      </p:sp>
      <p:sp>
        <p:nvSpPr>
          <p:cNvPr id="27" name="Прямоугольник 26">
            <a:hlinkClick r:id="rId21" action="ppaction://hlinksldjump"/>
          </p:cNvPr>
          <p:cNvSpPr/>
          <p:nvPr/>
        </p:nvSpPr>
        <p:spPr>
          <a:xfrm>
            <a:off x="6715140" y="4143380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1" action="ppaction://hlinksldjump"/>
              </a:rPr>
              <a:t>300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572396" y="4143380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2" action="ppaction://hlinksldjump"/>
              </a:rPr>
              <a:t>400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429652" y="4143380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3" action="ppaction://hlinksldjump"/>
              </a:rPr>
              <a:t>500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000628" y="2143116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4" action="ppaction://hlinksldjump"/>
              </a:rPr>
              <a:t>100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857884" y="2143116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5" action="ppaction://hlinksldjump"/>
              </a:rPr>
              <a:t>200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715140" y="2143116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6" action="ppaction://hlinksldjump"/>
              </a:rPr>
              <a:t>300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572396" y="2143116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7" action="ppaction://hlinksldjump"/>
              </a:rPr>
              <a:t>400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429652" y="2143116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8" action="ppaction://hlinksldjump"/>
              </a:rPr>
              <a:t>500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000628" y="3143248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9" action="ppaction://hlinksldjump"/>
              </a:rPr>
              <a:t>100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857884" y="3143248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0" action="ppaction://hlinksldjump"/>
              </a:rPr>
              <a:t>200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715140" y="3143248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1" action="ppaction://hlinksldjump"/>
              </a:rPr>
              <a:t>300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72396" y="3143248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2" action="ppaction://hlinksldjump"/>
              </a:rPr>
              <a:t>400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8429652" y="3143248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3" action="ppaction://hlinksldjump"/>
              </a:rPr>
              <a:t>500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000628" y="6143620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4" action="ppaction://hlinksldjump"/>
              </a:rPr>
              <a:t>100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857884" y="6143620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5" action="ppaction://hlinksldjump"/>
              </a:rPr>
              <a:t>200</a:t>
            </a:r>
            <a:endParaRPr lang="ru-RU" dirty="0"/>
          </a:p>
        </p:txBody>
      </p:sp>
      <p:sp>
        <p:nvSpPr>
          <p:cNvPr id="47" name="Прямоугольник 46">
            <a:hlinkClick r:id="rId36" action="ppaction://hlinksldjump"/>
          </p:cNvPr>
          <p:cNvSpPr/>
          <p:nvPr/>
        </p:nvSpPr>
        <p:spPr>
          <a:xfrm>
            <a:off x="6715140" y="6143620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6" action="ppaction://hlinksldjump"/>
              </a:rPr>
              <a:t>300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572396" y="6143620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7" action="ppaction://hlinksldjump"/>
              </a:rPr>
              <a:t>400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429652" y="6143620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8" action="ppaction://hlinksldjump"/>
              </a:rPr>
              <a:t>500</a:t>
            </a:r>
            <a:endParaRPr lang="ru-RU" dirty="0"/>
          </a:p>
        </p:txBody>
      </p:sp>
      <p:sp>
        <p:nvSpPr>
          <p:cNvPr id="50" name="Управляющая кнопка: далее 49">
            <a:hlinkClick r:id="rId39" action="ppaction://hlinksldjump" highlightClick="1"/>
          </p:cNvPr>
          <p:cNvSpPr/>
          <p:nvPr/>
        </p:nvSpPr>
        <p:spPr>
          <a:xfrm>
            <a:off x="0" y="188640"/>
            <a:ext cx="3955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_geometr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481596" cy="7096412"/>
          </a:xfrm>
        </p:spPr>
      </p:pic>
      <p:sp>
        <p:nvSpPr>
          <p:cNvPr id="5" name="Овал 4"/>
          <p:cNvSpPr/>
          <p:nvPr/>
        </p:nvSpPr>
        <p:spPr>
          <a:xfrm>
            <a:off x="571472" y="571480"/>
            <a:ext cx="85725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58082" y="6215082"/>
            <a:ext cx="1785918" cy="500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1142984"/>
            <a:ext cx="528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</a:t>
            </a:r>
          </a:p>
          <a:p>
            <a:r>
              <a:rPr lang="ru-RU" dirty="0" smtClean="0"/>
              <a:t> Если в 12 часов ночи идет дождь, то можно ли ожидать, что через 72 часа будет солнечная погода?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2928934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Нет, - через 72 часа будет снова полночь.</a:t>
            </a:r>
          </a:p>
          <a:p>
            <a:r>
              <a:rPr lang="ru-RU" dirty="0" smtClean="0"/>
              <a:t>: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4" name="Содержимое 3" descr="fon_geometr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481596" cy="7096412"/>
          </a:xfrm>
        </p:spPr>
      </p:pic>
      <p:sp>
        <p:nvSpPr>
          <p:cNvPr id="5" name="Овал 4"/>
          <p:cNvSpPr/>
          <p:nvPr/>
        </p:nvSpPr>
        <p:spPr>
          <a:xfrm>
            <a:off x="571472" y="571480"/>
            <a:ext cx="85725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58082" y="6215082"/>
            <a:ext cx="1785918" cy="500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1142984"/>
            <a:ext cx="528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</a:t>
            </a:r>
          </a:p>
          <a:p>
            <a:r>
              <a:rPr lang="ru-RU" dirty="0" smtClean="0"/>
              <a:t>В какую сторону едет автобус, изображённый на картинке - вправо или влево?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3429000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 Автобус едет влево, так как если бы он ехал вправо, было бы видно входные двери.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4578" name="Picture 2" descr="C:\Users\1\Desktop\своя игра\question_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060848"/>
            <a:ext cx="1905000" cy="10763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_geometr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481596" cy="7096412"/>
          </a:xfrm>
        </p:spPr>
      </p:pic>
      <p:sp>
        <p:nvSpPr>
          <p:cNvPr id="5" name="Овал 4"/>
          <p:cNvSpPr/>
          <p:nvPr/>
        </p:nvSpPr>
        <p:spPr>
          <a:xfrm>
            <a:off x="571472" y="571480"/>
            <a:ext cx="85725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58082" y="6215082"/>
            <a:ext cx="1785918" cy="500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114298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Что изображено на этой фотографии?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4869160"/>
            <a:ext cx="5579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На фотографии запечатлены кольца Юпитера.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3553" name="Picture 1" descr="C:\Users\1\Desktop\своя игра\question_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628800"/>
            <a:ext cx="4007462" cy="277316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84894"/>
          </a:xfrm>
        </p:spPr>
      </p:pic>
      <p:sp>
        <p:nvSpPr>
          <p:cNvPr id="4" name="Овал 3"/>
          <p:cNvSpPr/>
          <p:nvPr/>
        </p:nvSpPr>
        <p:spPr>
          <a:xfrm>
            <a:off x="357158" y="285728"/>
            <a:ext cx="78581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000892" y="6143644"/>
            <a:ext cx="1785950" cy="57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1643050"/>
            <a:ext cx="508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</a:t>
            </a:r>
          </a:p>
          <a:p>
            <a:r>
              <a:rPr lang="ru-RU" dirty="0" smtClean="0"/>
              <a:t> Сколько молекул воды в океане?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3214686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одна большая, так как все молекулы воды связаны между собой водородными связями.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84894"/>
          </a:xfrm>
        </p:spPr>
      </p:pic>
      <p:sp>
        <p:nvSpPr>
          <p:cNvPr id="4" name="Овал 3"/>
          <p:cNvSpPr/>
          <p:nvPr/>
        </p:nvSpPr>
        <p:spPr>
          <a:xfrm>
            <a:off x="357158" y="285728"/>
            <a:ext cx="78581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000892" y="6143644"/>
            <a:ext cx="1785950" cy="57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1643050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Вопрос:В</a:t>
            </a:r>
            <a:r>
              <a:rPr lang="ru-RU" dirty="0" smtClean="0"/>
              <a:t> повести Алексина "Саша и Шура" между героями произошел такой разговор:</a:t>
            </a:r>
            <a:br>
              <a:rPr lang="ru-RU" dirty="0" smtClean="0"/>
            </a:br>
            <a:r>
              <a:rPr lang="ru-RU" dirty="0" smtClean="0"/>
              <a:t>    - А как зовут твою собаку?</a:t>
            </a:r>
            <a:br>
              <a:rPr lang="ru-RU" dirty="0" smtClean="0"/>
            </a:br>
            <a:r>
              <a:rPr lang="ru-RU" dirty="0" smtClean="0"/>
              <a:t>    - Конечно, Берген.</a:t>
            </a:r>
            <a:br>
              <a:rPr lang="ru-RU" dirty="0" smtClean="0"/>
            </a:br>
            <a:r>
              <a:rPr lang="ru-RU" dirty="0" smtClean="0"/>
              <a:t>    А почему "конечно", спрашивающий понял, когда узнал породу собаки. Назовите ее и вы.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22920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Шпиц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84894"/>
          </a:xfrm>
        </p:spPr>
      </p:pic>
      <p:sp>
        <p:nvSpPr>
          <p:cNvPr id="4" name="Овал 3"/>
          <p:cNvSpPr/>
          <p:nvPr/>
        </p:nvSpPr>
        <p:spPr>
          <a:xfrm>
            <a:off x="357158" y="285728"/>
            <a:ext cx="78581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000892" y="6143644"/>
            <a:ext cx="1785950" cy="57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1643050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Какая дикая кошка попала в сообщество автомобилей?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365104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Ягуар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84894"/>
          </a:xfrm>
        </p:spPr>
      </p:pic>
      <p:sp>
        <p:nvSpPr>
          <p:cNvPr id="4" name="Овал 3"/>
          <p:cNvSpPr/>
          <p:nvPr/>
        </p:nvSpPr>
        <p:spPr>
          <a:xfrm>
            <a:off x="357158" y="285728"/>
            <a:ext cx="78581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000892" y="6143644"/>
            <a:ext cx="1785950" cy="57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1643050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</a:t>
            </a:r>
          </a:p>
          <a:p>
            <a:r>
              <a:rPr lang="ru-RU" dirty="0" smtClean="0"/>
              <a:t> У этого мудреца и философа было несколько сотен томов обо одном и том же цветке. Назовите мудреца и цветок.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321468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Конфуций и роза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84894"/>
          </a:xfrm>
        </p:spPr>
      </p:pic>
      <p:sp>
        <p:nvSpPr>
          <p:cNvPr id="4" name="Овал 3"/>
          <p:cNvSpPr/>
          <p:nvPr/>
        </p:nvSpPr>
        <p:spPr>
          <a:xfrm>
            <a:off x="357158" y="285728"/>
            <a:ext cx="78581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500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000892" y="6143644"/>
            <a:ext cx="1785950" cy="57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1643050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</a:t>
            </a:r>
          </a:p>
          <a:p>
            <a:r>
              <a:rPr lang="ru-RU" dirty="0" smtClean="0"/>
              <a:t>Это одна из разновидностей воробья. Эти птицы могут издавать звуки, но не привычное нам пение, а с помощью специальных перьев они издают звуки, более похожие на стрекот сверчка. Назовите птичку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458112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dirty="0" err="1" smtClean="0"/>
              <a:t>Манакин</a:t>
            </a:r>
            <a:r>
              <a:rPr lang="ru-RU" dirty="0" smtClean="0"/>
              <a:t>. Немая птица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43509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7876" y="0"/>
            <a:ext cx="9291876" cy="6968907"/>
          </a:xfrm>
        </p:spPr>
      </p:pic>
      <p:sp>
        <p:nvSpPr>
          <p:cNvPr id="5" name="Овал 4"/>
          <p:cNvSpPr/>
          <p:nvPr/>
        </p:nvSpPr>
        <p:spPr>
          <a:xfrm>
            <a:off x="7358082" y="500042"/>
            <a:ext cx="928694" cy="5715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1472" y="5929330"/>
            <a:ext cx="1785950" cy="6429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1214422"/>
            <a:ext cx="49292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</a:t>
            </a:r>
          </a:p>
          <a:p>
            <a:r>
              <a:rPr lang="ru-RU" dirty="0" smtClean="0"/>
              <a:t>Этот день издавна был особенным.</a:t>
            </a:r>
            <a:br>
              <a:rPr lang="ru-RU" dirty="0" smtClean="0"/>
            </a:br>
            <a:r>
              <a:rPr lang="ru-RU" dirty="0" smtClean="0"/>
              <a:t>Римляне предпочитали праздновать - 17 февраля</a:t>
            </a:r>
            <a:br>
              <a:rPr lang="ru-RU" dirty="0" smtClean="0"/>
            </a:br>
            <a:r>
              <a:rPr lang="ru-RU" dirty="0" smtClean="0"/>
              <a:t>Индусы 31 марта</a:t>
            </a:r>
            <a:br>
              <a:rPr lang="ru-RU" dirty="0" smtClean="0"/>
            </a:br>
            <a:r>
              <a:rPr lang="ru-RU" dirty="0" smtClean="0"/>
              <a:t>В России он стал особенным в 1725 году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это за день?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414908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1-е апреля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43509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7876" y="0"/>
            <a:ext cx="9291876" cy="6968907"/>
          </a:xfrm>
        </p:spPr>
      </p:pic>
      <p:sp>
        <p:nvSpPr>
          <p:cNvPr id="5" name="Овал 4"/>
          <p:cNvSpPr/>
          <p:nvPr/>
        </p:nvSpPr>
        <p:spPr>
          <a:xfrm>
            <a:off x="7358082" y="500042"/>
            <a:ext cx="928694" cy="5715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1472" y="5929330"/>
            <a:ext cx="1785950" cy="6429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1214422"/>
            <a:ext cx="492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</a:t>
            </a:r>
          </a:p>
          <a:p>
            <a:r>
              <a:rPr lang="ru-RU" dirty="0" smtClean="0"/>
              <a:t>отгадайте пословицу, зашифрованную таким "научным" способом. </a:t>
            </a:r>
          </a:p>
          <a:p>
            <a:r>
              <a:rPr lang="ru-RU" dirty="0" smtClean="0"/>
              <a:t>Условием выживания биологической особи является ее перемещение по криволинейной замкнутой траектории.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28" y="335756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 Хочешь жить - умей вертеться.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9498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2289"/>
          </a:xfrm>
        </p:spPr>
      </p:pic>
      <p:sp>
        <p:nvSpPr>
          <p:cNvPr id="4" name="Овал 3"/>
          <p:cNvSpPr/>
          <p:nvPr/>
        </p:nvSpPr>
        <p:spPr>
          <a:xfrm>
            <a:off x="642910" y="428604"/>
            <a:ext cx="92869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072330" y="5643578"/>
            <a:ext cx="171451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1571612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</a:t>
            </a:r>
          </a:p>
          <a:p>
            <a:r>
              <a:rPr lang="ru-RU" dirty="0" smtClean="0"/>
              <a:t>Закончите анекдотическое польское присловье: Бог есть везде, кроме чуланчика Ковальского, да и то потому...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364331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что у Ковальского нет чуланчика 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43509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7876" y="0"/>
            <a:ext cx="9291876" cy="6968907"/>
          </a:xfrm>
        </p:spPr>
      </p:pic>
      <p:sp>
        <p:nvSpPr>
          <p:cNvPr id="5" name="Овал 4"/>
          <p:cNvSpPr/>
          <p:nvPr/>
        </p:nvSpPr>
        <p:spPr>
          <a:xfrm>
            <a:off x="7358082" y="500042"/>
            <a:ext cx="928694" cy="5715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1472" y="5929330"/>
            <a:ext cx="1785950" cy="6429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1214422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</a:t>
            </a:r>
          </a:p>
          <a:p>
            <a:r>
              <a:rPr lang="ru-RU" dirty="0" smtClean="0"/>
              <a:t>Как сказать по латыни "в другом месте"?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335756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алиби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43509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7876" y="0"/>
            <a:ext cx="9291876" cy="6968907"/>
          </a:xfrm>
        </p:spPr>
      </p:pic>
      <p:sp>
        <p:nvSpPr>
          <p:cNvPr id="5" name="Овал 4"/>
          <p:cNvSpPr/>
          <p:nvPr/>
        </p:nvSpPr>
        <p:spPr>
          <a:xfrm>
            <a:off x="7358082" y="500042"/>
            <a:ext cx="928694" cy="5715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1472" y="5929330"/>
            <a:ext cx="1785950" cy="6429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1214422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</a:t>
            </a:r>
          </a:p>
          <a:p>
            <a:r>
              <a:rPr lang="ru-RU" dirty="0" smtClean="0"/>
              <a:t>Какое слово начинается с трех букв "г" и заканчивается тремя буквами "я"?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335756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Тригонометрия = </a:t>
            </a:r>
            <a:r>
              <a:rPr lang="ru-RU" dirty="0" err="1" smtClean="0"/>
              <a:t>ТРИ-Г-ономе-ТРИ-Я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43509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1876" cy="6968907"/>
          </a:xfrm>
        </p:spPr>
      </p:pic>
      <p:sp>
        <p:nvSpPr>
          <p:cNvPr id="5" name="Овал 4"/>
          <p:cNvSpPr/>
          <p:nvPr/>
        </p:nvSpPr>
        <p:spPr>
          <a:xfrm>
            <a:off x="7358082" y="500042"/>
            <a:ext cx="928694" cy="5715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1472" y="5929330"/>
            <a:ext cx="1785950" cy="6429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1214422"/>
            <a:ext cx="492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</a:t>
            </a:r>
          </a:p>
          <a:p>
            <a:r>
              <a:rPr lang="ru-RU" dirty="0" smtClean="0"/>
              <a:t> Прочитайте названия птиц в этих анаграммах. Какое слово здесь лишнее?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ВОЛИГА, НИЦАСИ, ГАЙПОПУ, РОКАСО, ВЕЙЛОСО, РЕЦСКВО, ЗАНАС, УССТРА, ЛИНФИ, БЕЙРОВО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3357562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 Иволга, синица, попугай, сорока, соловей, скворец, страус, филин, воробей. Лишнее слово здесь - "сазан", потому что это не птица, а рыба.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0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73561" cy="6266829"/>
          </a:xfrm>
        </p:spPr>
      </p:pic>
      <p:sp>
        <p:nvSpPr>
          <p:cNvPr id="5" name="Овал 4"/>
          <p:cNvSpPr/>
          <p:nvPr/>
        </p:nvSpPr>
        <p:spPr>
          <a:xfrm>
            <a:off x="857224" y="642918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28662" y="5786454"/>
            <a:ext cx="1785950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3" action="ppaction://hlinksldjump"/>
              </a:rPr>
              <a:t>на главную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1643050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Мимо башни с часами шёл охотник, достал ружьё и выстрелил. Куда он попал?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37147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в полицию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0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73561" cy="6266829"/>
          </a:xfrm>
        </p:spPr>
      </p:pic>
      <p:sp>
        <p:nvSpPr>
          <p:cNvPr id="5" name="Овал 4"/>
          <p:cNvSpPr/>
          <p:nvPr/>
        </p:nvSpPr>
        <p:spPr>
          <a:xfrm>
            <a:off x="857224" y="642918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28662" y="5786454"/>
            <a:ext cx="1785950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3" action="ppaction://hlinksldjump"/>
              </a:rPr>
              <a:t>на главную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164305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Что не влезет даже в самую большую кастрюлю?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37147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Крышка от нее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0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73561" cy="6266829"/>
          </a:xfrm>
        </p:spPr>
      </p:pic>
      <p:sp>
        <p:nvSpPr>
          <p:cNvPr id="5" name="Овал 4"/>
          <p:cNvSpPr/>
          <p:nvPr/>
        </p:nvSpPr>
        <p:spPr>
          <a:xfrm>
            <a:off x="857224" y="642918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28662" y="5786454"/>
            <a:ext cx="1785950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3" action="ppaction://hlinksldjump"/>
              </a:rPr>
              <a:t>на главную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164305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Что может быть хуже, чем найти в яблоке червяка? 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3714752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Найти в этом же яблоке половинку червяка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0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73561" cy="6266829"/>
          </a:xfrm>
        </p:spPr>
      </p:pic>
      <p:sp>
        <p:nvSpPr>
          <p:cNvPr id="5" name="Овал 4"/>
          <p:cNvSpPr/>
          <p:nvPr/>
        </p:nvSpPr>
        <p:spPr>
          <a:xfrm>
            <a:off x="857224" y="642918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28662" y="5786454"/>
            <a:ext cx="1785950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3" action="ppaction://hlinksldjump"/>
              </a:rPr>
              <a:t>на главную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164305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Что общего между деньгами и гробом?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3714752"/>
            <a:ext cx="302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И то, и другое сначала заколачивают, а потом спускают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0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73561" cy="6266829"/>
          </a:xfrm>
        </p:spPr>
      </p:pic>
      <p:sp>
        <p:nvSpPr>
          <p:cNvPr id="5" name="Овал 4"/>
          <p:cNvSpPr/>
          <p:nvPr/>
        </p:nvSpPr>
        <p:spPr>
          <a:xfrm>
            <a:off x="857224" y="642918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28662" y="5786454"/>
            <a:ext cx="1785950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3" action="ppaction://hlinksldjump"/>
              </a:rPr>
              <a:t>на главную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1643050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Завоевав руку любимой женщины, вы всегда будете чувствовать ее. Где, согласно шотландской поговорке, вы будете ее чувствовать?  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371475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в кармане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l_18-1.jpg"/>
          <p:cNvPicPr>
            <a:picLocks noChangeAspect="1" noChangeArrowheads="1"/>
          </p:cNvPicPr>
          <p:nvPr/>
        </p:nvPicPr>
        <p:blipFill>
          <a:blip r:embed="rId2" cstate="print"/>
          <a:srcRect b="6943"/>
          <a:stretch>
            <a:fillRect/>
          </a:stretch>
        </p:blipFill>
        <p:spPr bwMode="auto">
          <a:xfrm>
            <a:off x="-468559" y="0"/>
            <a:ext cx="9612559" cy="68656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764704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Второй тур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00D0D7118046___51A99317_276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500042"/>
            <a:ext cx="2756204" cy="646331"/>
          </a:xfrm>
          <a:prstGeom prst="rect">
            <a:avLst/>
          </a:prstGeom>
          <a:ln w="19050">
            <a:noFill/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ru-RU" sz="3600" b="1">
              <a:solidFill>
                <a:srgbClr val="1E1C11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6019800"/>
            <a:ext cx="36407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n-lt"/>
              </a:rPr>
              <a:t>-------------------------------------------------</a:t>
            </a: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990600"/>
            <a:ext cx="36407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n-lt"/>
              </a:rPr>
              <a:t>-------------------------------------------------</a:t>
            </a: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6800" y="1752600"/>
            <a:ext cx="36407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n-lt"/>
              </a:rPr>
              <a:t>-------------------------------------------------</a:t>
            </a: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  <a:latin typeface="+mn-lt"/>
            </a:endParaRPr>
          </a:p>
        </p:txBody>
      </p:sp>
      <p:sp>
        <p:nvSpPr>
          <p:cNvPr id="19466" name="Прямоугольник 8"/>
          <p:cNvSpPr>
            <a:spLocks noChangeArrowheads="1"/>
          </p:cNvSpPr>
          <p:nvPr/>
        </p:nvSpPr>
        <p:spPr bwMode="auto">
          <a:xfrm>
            <a:off x="611560" y="2276872"/>
            <a:ext cx="3810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1. </a:t>
            </a:r>
            <a:r>
              <a:rPr lang="ru-RU" sz="2200" b="1" dirty="0">
                <a:latin typeface="Calibri" pitchFamily="34" charset="0"/>
                <a:cs typeface="Times New Roman" pitchFamily="18" charset="0"/>
              </a:rPr>
              <a:t>Его любимая опера «Иван Сусанин» М.И.Глинки; любимый балет – «Лебединое озеро» П.И.Чайковского; любимое произведение – «Демон» М.Ю.Лермонтова.</a:t>
            </a:r>
          </a:p>
        </p:txBody>
      </p:sp>
      <p:sp>
        <p:nvSpPr>
          <p:cNvPr id="19467" name="Прямоугольник 9"/>
          <p:cNvSpPr>
            <a:spLocks noChangeArrowheads="1"/>
          </p:cNvSpPr>
          <p:nvPr/>
        </p:nvSpPr>
        <p:spPr bwMode="auto">
          <a:xfrm>
            <a:off x="4648200" y="228600"/>
            <a:ext cx="3962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200" b="1" dirty="0">
                <a:latin typeface="Calibri" pitchFamily="34" charset="0"/>
                <a:cs typeface="Times New Roman" pitchFamily="18" charset="0"/>
              </a:rPr>
              <a:t>3. В 1955 году группой американских </a:t>
            </a:r>
          </a:p>
          <a:p>
            <a:pPr algn="r"/>
            <a:r>
              <a:rPr lang="ru-RU" sz="2200" b="1" dirty="0">
                <a:latin typeface="Calibri" pitchFamily="34" charset="0"/>
                <a:cs typeface="Times New Roman" pitchFamily="18" charset="0"/>
              </a:rPr>
              <a:t>ученых был открыт</a:t>
            </a:r>
          </a:p>
          <a:p>
            <a:pPr algn="r"/>
            <a:r>
              <a:rPr lang="ru-RU" sz="2200" b="1" dirty="0">
                <a:latin typeface="Calibri" pitchFamily="34" charset="0"/>
                <a:cs typeface="Times New Roman" pitchFamily="18" charset="0"/>
              </a:rPr>
              <a:t>химический элемент </a:t>
            </a:r>
          </a:p>
          <a:p>
            <a:pPr algn="r"/>
            <a:r>
              <a:rPr lang="ru-RU" sz="2200" b="1" dirty="0">
                <a:latin typeface="Calibri" pitchFamily="34" charset="0"/>
                <a:cs typeface="Times New Roman" pitchFamily="18" charset="0"/>
              </a:rPr>
              <a:t>и был назван в честь него.</a:t>
            </a:r>
          </a:p>
        </p:txBody>
      </p:sp>
      <p:sp>
        <p:nvSpPr>
          <p:cNvPr id="19468" name="Прямоугольник 10"/>
          <p:cNvSpPr>
            <a:spLocks noChangeArrowheads="1"/>
          </p:cNvSpPr>
          <p:nvPr/>
        </p:nvSpPr>
        <p:spPr bwMode="auto">
          <a:xfrm>
            <a:off x="827584" y="4941168"/>
            <a:ext cx="3429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2. </a:t>
            </a:r>
            <a:r>
              <a:rPr lang="ru-RU" sz="2200" b="1" dirty="0">
                <a:latin typeface="Calibri" pitchFamily="34" charset="0"/>
                <a:cs typeface="Times New Roman" pitchFamily="18" charset="0"/>
              </a:rPr>
              <a:t>Он был в семье последним, семнадцатым ребёнком.</a:t>
            </a:r>
          </a:p>
        </p:txBody>
      </p:sp>
      <p:sp>
        <p:nvSpPr>
          <p:cNvPr id="19469" name="Прямоугольник 11"/>
          <p:cNvSpPr>
            <a:spLocks noChangeArrowheads="1"/>
          </p:cNvSpPr>
          <p:nvPr/>
        </p:nvSpPr>
        <p:spPr bwMode="auto">
          <a:xfrm>
            <a:off x="4860032" y="1916832"/>
            <a:ext cx="3886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4.</a:t>
            </a:r>
            <a:r>
              <a:rPr lang="ru-RU" sz="22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Тема его докторской диссертации «О соединении спирта с водой» (1865 год). Работая над трудом «Основы химии», он  открыл в феврале 1869 года один из фундаментальных законов природы. </a:t>
            </a:r>
            <a:endParaRPr lang="ru-RU" sz="22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9396" name="Picture 4" descr="http://im5-tub-ru.yandex.net/i?id=190973605-0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04131">
            <a:off x="4764126" y="520664"/>
            <a:ext cx="1242261" cy="8001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9400" name="Picture 8" descr="Картинка 71 из 107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60648"/>
            <a:ext cx="3810000" cy="1981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9402" name="Picture 10" descr="Картинка 1 из 7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679647"/>
            <a:ext cx="1368152" cy="1855121"/>
          </a:xfrm>
          <a:prstGeom prst="rect">
            <a:avLst/>
          </a:prstGeom>
          <a:noFill/>
          <a:ln w="28575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9404" name="Picture 12" descr="Картинка 2 из 6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653136"/>
            <a:ext cx="1368152" cy="1824203"/>
          </a:xfrm>
          <a:prstGeom prst="rect">
            <a:avLst/>
          </a:prstGeom>
          <a:noFill/>
          <a:ln w="28575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grpSp>
        <p:nvGrpSpPr>
          <p:cNvPr id="18" name="Группа 17"/>
          <p:cNvGrpSpPr/>
          <p:nvPr/>
        </p:nvGrpSpPr>
        <p:grpSpPr>
          <a:xfrm>
            <a:off x="1763688" y="449288"/>
            <a:ext cx="4752528" cy="6408712"/>
            <a:chOff x="2267744" y="188640"/>
            <a:chExt cx="4752528" cy="6408712"/>
          </a:xfrm>
        </p:grpSpPr>
        <p:pic>
          <p:nvPicPr>
            <p:cNvPr id="16" name="Рисунок 15" descr="Картинка 8 из 15893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67744" y="188640"/>
              <a:ext cx="4752528" cy="6408712"/>
            </a:xfrm>
            <a:prstGeom prst="rect">
              <a:avLst/>
            </a:prstGeom>
            <a:noFill/>
            <a:ln w="28575">
              <a:solidFill>
                <a:srgbClr val="6633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2627784" y="5805264"/>
              <a:ext cx="4032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</a:rPr>
                <a:t>Д.И. Менделеев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7" grpId="0"/>
      <p:bldP spid="19468" grpId="0"/>
      <p:bldP spid="194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9498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2289"/>
          </a:xfrm>
        </p:spPr>
      </p:pic>
      <p:sp>
        <p:nvSpPr>
          <p:cNvPr id="4" name="Овал 3"/>
          <p:cNvSpPr/>
          <p:nvPr/>
        </p:nvSpPr>
        <p:spPr>
          <a:xfrm>
            <a:off x="642910" y="428604"/>
            <a:ext cx="92869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000892" y="5643578"/>
            <a:ext cx="164307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764704"/>
            <a:ext cx="6429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Закончите двумя словами отрывок из стихотворения Л. А. Брамса: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 клеится к любой,</a:t>
            </a:r>
            <a:br>
              <a:rPr lang="ru-RU" dirty="0" smtClean="0"/>
            </a:br>
            <a:r>
              <a:rPr lang="ru-RU" dirty="0" smtClean="0"/>
              <a:t>Он липнет, как репей,</a:t>
            </a:r>
            <a:br>
              <a:rPr lang="ru-RU" dirty="0" smtClean="0"/>
            </a:br>
            <a:r>
              <a:rPr lang="ru-RU" dirty="0" smtClean="0"/>
              <a:t>Он даже не плейбой,</a:t>
            </a:r>
            <a:br>
              <a:rPr lang="ru-RU" dirty="0" smtClean="0"/>
            </a:br>
            <a:r>
              <a:rPr lang="ru-RU" dirty="0" smtClean="0"/>
              <a:t>А, так сказать, "плебей"...</a:t>
            </a:r>
            <a:br>
              <a:rPr lang="ru-RU" dirty="0" smtClean="0"/>
            </a:br>
            <a:r>
              <a:rPr lang="ru-RU" dirty="0" smtClean="0"/>
              <a:t>Как Шариков, душить готов</a:t>
            </a:r>
            <a:br>
              <a:rPr lang="ru-RU" dirty="0" smtClean="0"/>
            </a:br>
            <a:r>
              <a:rPr lang="ru-RU" dirty="0" smtClean="0"/>
              <a:t>Я этих ...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4509120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  Мартовских котов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00D0D7118046___51A99317_2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Monotype Corsiva" pitchFamily="66" charset="0"/>
              </a:rPr>
              <a:t>1 Незнание латыни не позволило ему поступить на медицинский факультет университета и он поступает в Петровскую сельскохозяйственную академию.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548680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Monotype Corsiva" pitchFamily="66" charset="0"/>
              </a:rPr>
              <a:t>3.Этот ученый обосновал необходимость широкомасштабных исследований дикорастущей флоры для выявления ее генетического богатства.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3717032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Monotype Corsiva" pitchFamily="66" charset="0"/>
              </a:rPr>
              <a:t>4.Коллекция семян, собранных им, находится во Всероссийском институте растениеводства в Санкт-Петербурге, который носит имя ученого.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56992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2.Организовал ботанико-агрономические экспедиции в страны Средиземноморья, Северной Африки, Северной и Южной Америки, установил на их территории древние очаги происхождения и разнообразия культурных растений.</a:t>
            </a:r>
            <a:r>
              <a:rPr lang="ru-RU" dirty="0" smtClean="0"/>
              <a:t> </a:t>
            </a:r>
            <a:r>
              <a:rPr lang="ru-RU" dirty="0" smtClean="0">
                <a:latin typeface="Monotype Corsiva" pitchFamily="66" charset="0"/>
              </a:rPr>
              <a:t>Биолог, ботаник-растениевод, генетик, селекционер-теоретик; географ, путешественник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 descr="C:\Users\1\Desktop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941168"/>
            <a:ext cx="1844365" cy="1224136"/>
          </a:xfrm>
          <a:prstGeom prst="rect">
            <a:avLst/>
          </a:prstGeom>
          <a:noFill/>
        </p:spPr>
      </p:pic>
      <p:pic>
        <p:nvPicPr>
          <p:cNvPr id="1027" name="Picture 3" descr="C:\Users\1\Desktop\imag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373216"/>
            <a:ext cx="1838042" cy="1224136"/>
          </a:xfrm>
          <a:prstGeom prst="rect">
            <a:avLst/>
          </a:prstGeom>
          <a:noFill/>
        </p:spPr>
      </p:pic>
      <p:pic>
        <p:nvPicPr>
          <p:cNvPr id="1028" name="Picture 4" descr="C:\Users\1\Desktop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844824"/>
            <a:ext cx="2190750" cy="1428750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2195736" y="476672"/>
            <a:ext cx="4647789" cy="6120680"/>
            <a:chOff x="2156459" y="476672"/>
            <a:chExt cx="4647789" cy="6120680"/>
          </a:xfrm>
        </p:grpSpPr>
        <p:pic>
          <p:nvPicPr>
            <p:cNvPr id="1029" name="Picture 5" descr="C:\Users\1\Desktop\MAImage7811db72_eded_4240_933a_0d8ae6ec4c5a_slide_3f0650df-51b2-4fc6-92af-7cff8469d2c0_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56459" y="476672"/>
              <a:ext cx="4491049" cy="612068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555776" y="6093296"/>
              <a:ext cx="4248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>
                      <a:lumMod val="95000"/>
                    </a:schemeClr>
                  </a:solidFill>
                </a:rPr>
                <a:t>Вавилов Николай Иванович</a:t>
              </a:r>
              <a:endParaRPr lang="ru-RU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00D0D7118046___51A99317_2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764704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1. Ему принадлежат 350 патентов на изобретения. Среди них патенты на водомер, барометр, холодильный аппарат, газовую горелку, усовершенствованный способ получения серной кислоты, конструкцию боевой ракеты и многое другое.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573016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2.Он занимался электрохимией и оптикой, биологией и медициной, конструировал автоматические тормоза и безопасные паровые котлы, пытался изготовить искусственные резину и кожу, исследовал нитроцеллюлозу и искусственный шелк, работал над получением легких сплавов.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207749"/>
            <a:ext cx="65" cy="415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429000"/>
            <a:ext cx="4283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cs typeface="Arial" pitchFamily="34" charset="0"/>
              </a:rPr>
              <a:t>        4.В своем завещании он выразил желание, чтобы часть этого состояния была отдана в распоряжение стокгольмского университета для учреждения ряда премий: за важнейшие исследования в области физики, химии и физиологии или медицины, за лучшее произведение изящной словесности идеалистического направления и за труды, ведущие к осуществлены идеи мира и к сближению народов.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48680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3. Состоял членом Шведской академии наук, Лондонского королевского общества, Парижского общества гражданских инженеров. Среди наград изобретателя - шведский орден Полярной звезды, французский - Почетного легиона, бразильский орден Розы и венесуэльский - Боливара.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098" name="Picture 2" descr="C:\Users\1\Desktop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564904"/>
            <a:ext cx="917382" cy="936104"/>
          </a:xfrm>
          <a:prstGeom prst="rect">
            <a:avLst/>
          </a:prstGeom>
          <a:noFill/>
        </p:spPr>
      </p:pic>
      <p:pic>
        <p:nvPicPr>
          <p:cNvPr id="4099" name="Picture 3" descr="C:\Users\1\Desktop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492896"/>
            <a:ext cx="940904" cy="1008112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2123728" y="332656"/>
            <a:ext cx="6048672" cy="6048672"/>
            <a:chOff x="1547664" y="332656"/>
            <a:chExt cx="6048672" cy="6048672"/>
          </a:xfrm>
        </p:grpSpPr>
        <p:pic>
          <p:nvPicPr>
            <p:cNvPr id="4100" name="Picture 4" descr="C:\Users\1\Desktop\79860349_a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664" y="332656"/>
              <a:ext cx="6048672" cy="6048672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699792" y="5805264"/>
              <a:ext cx="4608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>
                      <a:lumMod val="95000"/>
                    </a:schemeClr>
                  </a:solidFill>
                </a:rPr>
                <a:t>Нобель Альфред</a:t>
              </a:r>
              <a:endParaRPr lang="ru-RU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00D0D7118046___51A99317_2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1772816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2.Русский писатель, публицист, поэт, общественный и политический деятель, живший и работавший в СССР, Швейцарии, США и России. Лауреат Нобелевской премии по литературе .</a:t>
            </a:r>
            <a:r>
              <a:rPr lang="ru-RU" i="1" dirty="0" smtClean="0">
                <a:latin typeface="Monotype Corsiva" pitchFamily="66" charset="0"/>
              </a:rPr>
              <a:t> 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Помимо художественных литературных произведений, получил широкую известность своими историко-публицистическими произведениями по истории России XIX—XX веков.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92696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1.В 1936 году поступил в Ростовский государственный университет на физико-математический факультет.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69269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Monotype Corsiva" pitchFamily="66" charset="0"/>
              </a:rPr>
              <a:t>3.  Написал рассказ «Щ-854»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073" name="Picture 1" descr="C:\Users\1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4"/>
            <a:ext cx="2895600" cy="20002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60032" y="3645024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 4.Был в заключении и ссылке. Реабилитирован в 1957 году. </a:t>
            </a:r>
          </a:p>
          <a:p>
            <a:r>
              <a:rPr lang="ru-RU" dirty="0" smtClean="0">
                <a:latin typeface="Monotype Corsiva" pitchFamily="66" charset="0"/>
              </a:rPr>
              <a:t>Позднее выгнан из страны и триумфально вернулся в Россию в 1994 году.</a:t>
            </a:r>
          </a:p>
        </p:txBody>
      </p:sp>
      <p:pic>
        <p:nvPicPr>
          <p:cNvPr id="3074" name="Picture 2" descr="C:\Users\1\Desktop\i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941168"/>
            <a:ext cx="952500" cy="1428750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1187624" y="764704"/>
            <a:ext cx="7704856" cy="5328591"/>
            <a:chOff x="1187624" y="764704"/>
            <a:chExt cx="7704856" cy="5328591"/>
          </a:xfrm>
        </p:grpSpPr>
        <p:pic>
          <p:nvPicPr>
            <p:cNvPr id="3075" name="Picture 3" descr="C:\Users\1\Desktop\i (11)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87624" y="764704"/>
              <a:ext cx="7104788" cy="5328591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979712" y="5301208"/>
              <a:ext cx="6912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</a:rPr>
                <a:t>Солженицын Александр Исаевич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00D0D7118046___51A99317_2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16016" y="476672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dirty="0" smtClean="0">
                <a:latin typeface="Monotype Corsiva" pitchFamily="66" charset="0"/>
              </a:rPr>
              <a:t>3. Совершил 4 плавания к берегам материка, открыл множество островов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3645024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dirty="0" smtClean="0">
                <a:latin typeface="Monotype Corsiva" pitchFamily="66" charset="0"/>
              </a:rPr>
              <a:t>4. В 1492 г. устремился на всех парусах в Индию, но на пути встала Америка</a:t>
            </a:r>
            <a:r>
              <a:rPr lang="ru-RU" sz="1050" dirty="0" smtClean="0"/>
              <a:t> .</a:t>
            </a:r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4868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1.Этот человек  был блондином и  имел страсть к путешествиям.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780928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2.Он привёз в Европу : табак, картофель, помидоры, кукурузу, золото, рабов, а также он «прихватил» с собой сифилис.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7" name="Picture 3" descr="C:\Users\1\Desktop\1888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941168"/>
            <a:ext cx="2118255" cy="140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1\Desktop\18939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33056"/>
            <a:ext cx="2277633" cy="1708225"/>
          </a:xfrm>
          <a:prstGeom prst="rect">
            <a:avLst/>
          </a:prstGeom>
          <a:noFill/>
        </p:spPr>
      </p:pic>
      <p:pic>
        <p:nvPicPr>
          <p:cNvPr id="1028" name="Picture 4" descr="C:\Users\1\Desktop\355209891684353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484784"/>
            <a:ext cx="2250672" cy="1800538"/>
          </a:xfrm>
          <a:prstGeom prst="rect">
            <a:avLst/>
          </a:prstGeom>
          <a:noFill/>
        </p:spPr>
      </p:pic>
      <p:pic>
        <p:nvPicPr>
          <p:cNvPr id="1029" name="Picture 5" descr="C:\Users\1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26876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1\Desktop\i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26876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1\Desktop\i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509120"/>
            <a:ext cx="2337048" cy="17527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5" name="Группа 14"/>
          <p:cNvGrpSpPr/>
          <p:nvPr/>
        </p:nvGrpSpPr>
        <p:grpSpPr>
          <a:xfrm>
            <a:off x="827584" y="620688"/>
            <a:ext cx="7620000" cy="5715000"/>
            <a:chOff x="827584" y="620688"/>
            <a:chExt cx="7620000" cy="5715000"/>
          </a:xfrm>
        </p:grpSpPr>
        <p:pic>
          <p:nvPicPr>
            <p:cNvPr id="1032" name="Picture 8" descr="C:\Users\1\Desktop\157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27584" y="620688"/>
              <a:ext cx="7620000" cy="57150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187624" y="908720"/>
              <a:ext cx="453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Христофор Колумб</a:t>
              </a:r>
              <a:endParaRPr lang="ru-RU" dirty="0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9498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2289"/>
          </a:xfrm>
        </p:spPr>
      </p:pic>
      <p:sp>
        <p:nvSpPr>
          <p:cNvPr id="4" name="Овал 3"/>
          <p:cNvSpPr/>
          <p:nvPr/>
        </p:nvSpPr>
        <p:spPr>
          <a:xfrm>
            <a:off x="642910" y="428604"/>
            <a:ext cx="92869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858016" y="5643578"/>
            <a:ext cx="178595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1571613"/>
            <a:ext cx="6429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</a:t>
            </a:r>
          </a:p>
          <a:p>
            <a:r>
              <a:rPr lang="ru-RU" dirty="0" smtClean="0"/>
              <a:t>У ацтеков бытовало преступление такого рода: злоумышленники извлекали из какао-бобов содержимое и заполняли оболочки плодов землей. Таких преступников называли "шоколадные ...".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4221088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шоколадные фальшивомонетчики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9498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2289"/>
          </a:xfrm>
        </p:spPr>
      </p:pic>
      <p:sp>
        <p:nvSpPr>
          <p:cNvPr id="4" name="Овал 3"/>
          <p:cNvSpPr/>
          <p:nvPr/>
        </p:nvSpPr>
        <p:spPr>
          <a:xfrm>
            <a:off x="642910" y="428604"/>
            <a:ext cx="92869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643702" y="5643578"/>
            <a:ext cx="200026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1571612"/>
            <a:ext cx="6429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</a:t>
            </a:r>
          </a:p>
          <a:p>
            <a:r>
              <a:rPr lang="ru-RU" dirty="0" smtClean="0"/>
              <a:t>В куплете из песни группы "Би-2" пропущено два слова: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накапливал звуки и сны.</a:t>
            </a:r>
            <a:br>
              <a:rPr lang="ru-RU" dirty="0" smtClean="0"/>
            </a:br>
            <a:r>
              <a:rPr lang="ru-RU" dirty="0" smtClean="0"/>
              <a:t>Называл это "белый джаз".</a:t>
            </a:r>
            <a:br>
              <a:rPr lang="ru-RU" dirty="0" smtClean="0"/>
            </a:br>
            <a:r>
              <a:rPr lang="ru-RU" dirty="0" smtClean="0"/>
              <a:t>Все ушло с ее легкой руки,</a:t>
            </a:r>
            <a:br>
              <a:rPr lang="ru-RU" dirty="0" smtClean="0"/>
            </a:br>
            <a:r>
              <a:rPr lang="ru-RU" dirty="0" smtClean="0"/>
              <a:t>…      клавиш   …     вальс.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Восстановите их.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86916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Черных, собачий.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9498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2289"/>
          </a:xfrm>
        </p:spPr>
      </p:pic>
      <p:sp>
        <p:nvSpPr>
          <p:cNvPr id="4" name="Овал 3"/>
          <p:cNvSpPr/>
          <p:nvPr/>
        </p:nvSpPr>
        <p:spPr>
          <a:xfrm>
            <a:off x="642910" y="428604"/>
            <a:ext cx="92869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500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929454" y="5643578"/>
            <a:ext cx="171451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1571612"/>
            <a:ext cx="6429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</a:t>
            </a:r>
          </a:p>
          <a:p>
            <a:r>
              <a:rPr lang="ru-RU" dirty="0" smtClean="0"/>
              <a:t>Во времена Шекспира, когда нетерпеливые зрители ждали представления и кричали: "Скоро уже начнется или как!"</a:t>
            </a:r>
            <a:br>
              <a:rPr lang="ru-RU" dirty="0" smtClean="0"/>
            </a:br>
            <a:r>
              <a:rPr lang="ru-RU" dirty="0" smtClean="0"/>
              <a:t>Выходил человек  на сцену и говорил: "Успокойтесь, успокойтесь граждане, королева Елизавета еще не успела .........."</a:t>
            </a:r>
            <a:br>
              <a:rPr lang="ru-RU" dirty="0" smtClean="0"/>
            </a:br>
            <a:r>
              <a:rPr lang="ru-RU" dirty="0" smtClean="0"/>
              <a:t>Что еще не успела сделать королева Елизавета?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436510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побриться 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skachat-dlya-prezentacii-detskij-s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Овал 4"/>
          <p:cNvSpPr/>
          <p:nvPr/>
        </p:nvSpPr>
        <p:spPr>
          <a:xfrm>
            <a:off x="642910" y="500042"/>
            <a:ext cx="114300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58082" y="6000768"/>
            <a:ext cx="157163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2071678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</a:t>
            </a: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>Во время похода туристы фиксировали все географические объекты, которые встречали на своем пути. Прочитайте по рисунку путь туристов: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9" name="Рисунок 5" descr="C:\Documents and Settings\Надя\Рабочий стол\img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356992"/>
            <a:ext cx="6689941" cy="208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skachat-dlya-prezentacii-detskij-s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Овал 4"/>
          <p:cNvSpPr/>
          <p:nvPr/>
        </p:nvSpPr>
        <p:spPr>
          <a:xfrm>
            <a:off x="642910" y="500042"/>
            <a:ext cx="114300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58082" y="6000768"/>
            <a:ext cx="157163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2071678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Вопрос: </a:t>
            </a:r>
          </a:p>
          <a:p>
            <a:r>
              <a:rPr lang="ru-RU" dirty="0" smtClean="0"/>
              <a:t>Им стали давать человеческие имена только с 1950 года, используя при этом буквы английского алфавита. О чем идет речь?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364331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ураганы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1579</Words>
  <Application>Microsoft Office PowerPoint</Application>
  <PresentationFormat>Экран (4:3)</PresentationFormat>
  <Paragraphs>254</Paragraphs>
  <Slides>43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4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user1</cp:lastModifiedBy>
  <cp:revision>47</cp:revision>
  <dcterms:created xsi:type="dcterms:W3CDTF">2013-10-02T16:25:26Z</dcterms:created>
  <dcterms:modified xsi:type="dcterms:W3CDTF">2018-03-13T06:29:14Z</dcterms:modified>
</cp:coreProperties>
</file>