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8" r:id="rId3"/>
    <p:sldId id="265" r:id="rId4"/>
    <p:sldId id="260" r:id="rId5"/>
    <p:sldId id="261" r:id="rId6"/>
    <p:sldId id="266" r:id="rId7"/>
    <p:sldId id="262" r:id="rId8"/>
    <p:sldId id="268" r:id="rId9"/>
    <p:sldId id="267" r:id="rId10"/>
    <p:sldId id="269" r:id="rId11"/>
    <p:sldId id="270" r:id="rId12"/>
    <p:sldId id="263" r:id="rId13"/>
    <p:sldId id="271" r:id="rId14"/>
    <p:sldId id="272" r:id="rId15"/>
    <p:sldId id="273" r:id="rId16"/>
    <p:sldId id="274" r:id="rId17"/>
    <p:sldId id="275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6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5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D1164-BCF8-4FE9-8AF5-06826FB274C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96377-32FD-4022-973F-F63CC6337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416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528392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dirty="0">
                <a:solidFill>
                  <a:schemeClr val="bg1"/>
                </a:solidFill>
              </a:rPr>
              <a:t>Инновационный проект МБДОУ детского сада комбинированного вида № 14</a:t>
            </a:r>
            <a:br>
              <a:rPr lang="ru-RU" sz="3200" dirty="0">
                <a:solidFill>
                  <a:schemeClr val="bg1"/>
                </a:solidFill>
              </a:rPr>
            </a:br>
            <a:r>
              <a:rPr lang="ru-RU" sz="3200" dirty="0">
                <a:solidFill>
                  <a:schemeClr val="bg1"/>
                </a:solidFill>
              </a:rPr>
              <a:t>«Активизация речевого общения дошкольников посредством театрально-игровой деятельности».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889223"/>
          </a:xfrm>
        </p:spPr>
        <p:txBody>
          <a:bodyPr>
            <a:noAutofit/>
          </a:bodyPr>
          <a:lstStyle/>
          <a:p>
            <a:pPr algn="r"/>
            <a:r>
              <a:rPr lang="ru-RU" sz="1600" dirty="0">
                <a:solidFill>
                  <a:srgbClr val="002060"/>
                </a:solidFill>
              </a:rPr>
              <a:t>руководитель проекта: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заведующая И.Г</a:t>
            </a:r>
            <a:r>
              <a:rPr lang="ru-RU" sz="1600" dirty="0" smtClean="0">
                <a:solidFill>
                  <a:srgbClr val="002060"/>
                </a:solidFill>
              </a:rPr>
              <a:t>. Нагорная</a:t>
            </a:r>
            <a:endParaRPr lang="ru-RU" sz="1600" dirty="0">
              <a:solidFill>
                <a:srgbClr val="002060"/>
              </a:solidFill>
            </a:endParaRP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члены рабочей группы: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старший воспитатель Куликова С.С.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воспитатель Юрьева Л.В.</a:t>
            </a:r>
            <a:br>
              <a:rPr lang="ru-RU" sz="1600" dirty="0">
                <a:solidFill>
                  <a:srgbClr val="002060"/>
                </a:solidFill>
              </a:rPr>
            </a:br>
            <a:r>
              <a:rPr lang="ru-RU" sz="1600" dirty="0">
                <a:solidFill>
                  <a:srgbClr val="002060"/>
                </a:solidFill>
              </a:rPr>
              <a:t>воспитатель </a:t>
            </a:r>
            <a:r>
              <a:rPr lang="ru-RU" sz="1600" dirty="0" err="1" smtClean="0">
                <a:solidFill>
                  <a:srgbClr val="002060"/>
                </a:solidFill>
              </a:rPr>
              <a:t>Шеповалова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О.А.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воспитатель Свистунова Т.Н.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педагог-психолог Королева А.Г.</a:t>
            </a:r>
          </a:p>
          <a:p>
            <a:pPr algn="r"/>
            <a:r>
              <a:rPr lang="ru-RU" sz="1600" dirty="0">
                <a:solidFill>
                  <a:srgbClr val="002060"/>
                </a:solidFill>
              </a:rPr>
              <a:t>музыкальный руководитель </a:t>
            </a:r>
            <a:r>
              <a:rPr lang="ru-RU" sz="1600" dirty="0" err="1">
                <a:solidFill>
                  <a:srgbClr val="002060"/>
                </a:solidFill>
              </a:rPr>
              <a:t>Неволова</a:t>
            </a:r>
            <a:r>
              <a:rPr lang="ru-RU" sz="1600" dirty="0">
                <a:solidFill>
                  <a:srgbClr val="002060"/>
                </a:solidFill>
              </a:rPr>
              <a:t> Е.И</a:t>
            </a:r>
          </a:p>
        </p:txBody>
      </p:sp>
    </p:spTree>
    <p:extLst>
      <p:ext uri="{BB962C8B-B14F-4D97-AF65-F5344CB8AC3E}">
        <p14:creationId xmlns:p14="http://schemas.microsoft.com/office/powerpoint/2010/main" val="7110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/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6000" b="1" dirty="0" smtClean="0">
                <a:solidFill>
                  <a:schemeClr val="bg1"/>
                </a:solidFill>
              </a:rPr>
              <a:t>Гипотеза </a:t>
            </a:r>
            <a:r>
              <a:rPr lang="ru-RU" sz="6000" b="1" dirty="0" smtClean="0">
                <a:solidFill>
                  <a:schemeClr val="bg1"/>
                </a:solidFill>
              </a:rPr>
              <a:t>проекта.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755577" y="2565400"/>
            <a:ext cx="7931224" cy="36718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7200" dirty="0"/>
              <a:t> </a:t>
            </a:r>
            <a:r>
              <a:rPr lang="ru-RU" sz="4400" b="1" dirty="0"/>
              <a:t>–</a:t>
            </a:r>
            <a:r>
              <a:rPr lang="ru-RU" sz="4400" dirty="0"/>
              <a:t> предполагается, что специально организованная система мероприятий и обновленная РППС ДОУ по организации театрально-игровой деятельности при  взаимодействии всех участников образовательного процесса позволит активизировать речевое общение дошкольников.</a:t>
            </a:r>
            <a:endParaRPr lang="ru-RU" sz="10900" dirty="0"/>
          </a:p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</a:rPr>
              <a:t>Гипотеза проекта </a:t>
            </a:r>
            <a:r>
              <a:rPr lang="ru-RU" b="1" dirty="0">
                <a:solidFill>
                  <a:schemeClr val="bg1"/>
                </a:solidFill>
              </a:rPr>
              <a:t>–</a:t>
            </a:r>
            <a:r>
              <a:rPr lang="ru-RU" dirty="0">
                <a:solidFill>
                  <a:schemeClr val="bg1"/>
                </a:solidFill>
              </a:rPr>
              <a:t> предполагается, что специально организованная система театрально-игровой деятельности, мероприятий в этом направлении при  взаимодействии всех участников образовательного процесса позволит активизировать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                                                             речевое общение дошкольников.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68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3284984"/>
            <a:ext cx="7408333" cy="1512168"/>
          </a:xfrm>
        </p:spPr>
        <p:txBody>
          <a:bodyPr>
            <a:normAutofit lnSpcReduction="10000"/>
          </a:bodyPr>
          <a:lstStyle/>
          <a:p>
            <a:pPr marL="301943" lvl="1" indent="0" algn="ctr">
              <a:buNone/>
            </a:pPr>
            <a:r>
              <a:rPr lang="ru-RU" sz="2400" dirty="0"/>
              <a:t>театрально-игровая деятельность, </a:t>
            </a:r>
            <a:r>
              <a:rPr lang="ru-RU" sz="2400" dirty="0" smtClean="0"/>
              <a:t>направленная на </a:t>
            </a:r>
            <a:r>
              <a:rPr lang="ru-RU" sz="2400" dirty="0"/>
              <a:t>развитие речи детей дошкольного возраста.</a:t>
            </a:r>
            <a:r>
              <a:rPr lang="ru-RU" sz="7200" dirty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Предмет </a:t>
            </a:r>
            <a:r>
              <a:rPr lang="ru-RU" sz="3600" b="1" dirty="0" smtClean="0">
                <a:solidFill>
                  <a:schemeClr val="bg1"/>
                </a:solidFill>
              </a:rPr>
              <a:t>исследования</a:t>
            </a:r>
            <a:r>
              <a:rPr lang="ru-RU" sz="3200" dirty="0" smtClean="0">
                <a:solidFill>
                  <a:schemeClr val="bg1"/>
                </a:solidFill>
              </a:rPr>
              <a:t>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83568" y="1916832"/>
            <a:ext cx="7740848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500" b="1" dirty="0" smtClean="0"/>
              <a:t> </a:t>
            </a:r>
            <a:endParaRPr lang="ru-RU" sz="3500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-387424"/>
            <a:ext cx="8229600" cy="237626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Задачи проекта: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844824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srgbClr val="002060"/>
                </a:solidFill>
              </a:rPr>
              <a:t>1. изучить имеющийся опыт воздействия театрально-игровой деятельности на развитие речи  дошкольников; 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2. создать систему воздействия театрально-игровой деятельности, теоретически обосновать и экспериментально проверить возможность активизации речевого общения детей дошкольного возраста посредством ее использования;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3. развивать сенсорное, слуховое, моторно-двигательное внимание детей, наблюдательность, фантазию, музыкальность, коммуникативные навыки, эмоционально-волевую сферу, выразительность движений через применение театрализованных игр, игр-драматизаций, мероприятий театрализованной направленности;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endParaRPr lang="ru-RU" sz="1400" dirty="0">
              <a:solidFill>
                <a:srgbClr val="002060"/>
              </a:solidFill>
            </a:endParaRP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4. способствовать повышению познавательного интереса у детей; развитию восприятия, памяти, мышления, речи (интонационная выразительность речи, монологическая и диалогическая речь, связность речи, звуковая культура речи, грамматический строй речи), творческого воображения;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endParaRPr lang="ru-RU" sz="1400" dirty="0">
              <a:solidFill>
                <a:srgbClr val="002060"/>
              </a:solidFill>
            </a:endParaRP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5. определить систему развивающего взаимодействия по проблеме с детьми, взаимодействия с их родителями и педагогами ДОУ;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6. создание и совершенствование развивающей предметно-пространственной среды, обеспечивающей развитие речи дошкольников.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7. создать комплексную педагогическую технологию, включающую формирование всей речевой системы через театральную деятельность и специально организованные театрализованные представления,  праздники, конкурсы и др.;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8. углублять и формировать базовые навыки устной речи, как ведущего средства общения и познания</a:t>
            </a:r>
          </a:p>
        </p:txBody>
      </p:sp>
    </p:spTree>
    <p:extLst>
      <p:ext uri="{BB962C8B-B14F-4D97-AF65-F5344CB8AC3E}">
        <p14:creationId xmlns:p14="http://schemas.microsoft.com/office/powerpoint/2010/main" val="269784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3.Теоретические и методологические </a:t>
            </a:r>
            <a:r>
              <a:rPr lang="ru-RU" sz="2800" b="1" dirty="0" smtClean="0">
                <a:solidFill>
                  <a:schemeClr val="bg1"/>
                </a:solidFill>
              </a:rPr>
              <a:t>основания проекта </a:t>
            </a:r>
            <a:r>
              <a:rPr lang="ru-RU" sz="2800" b="1" dirty="0">
                <a:solidFill>
                  <a:schemeClr val="bg1"/>
                </a:solidFill>
              </a:rPr>
              <a:t>(научно-педагогические принципы, подходы, концепции и механизмы реализации </a:t>
            </a:r>
            <a:r>
              <a:rPr lang="ru-RU" sz="2800" b="1" dirty="0" smtClean="0">
                <a:solidFill>
                  <a:schemeClr val="bg1"/>
                </a:solidFill>
              </a:rPr>
              <a:t>                                            инновационного </a:t>
            </a:r>
            <a:r>
              <a:rPr lang="ru-RU" sz="2800" b="1" dirty="0">
                <a:solidFill>
                  <a:schemeClr val="bg1"/>
                </a:solidFill>
              </a:rPr>
              <a:t>проекта.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323529" y="2060848"/>
            <a:ext cx="4175318" cy="406563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3500" b="1" dirty="0" smtClean="0"/>
              <a:t> </a:t>
            </a:r>
            <a:r>
              <a:rPr lang="ru-RU" sz="4800" b="1" dirty="0">
                <a:solidFill>
                  <a:srgbClr val="002060"/>
                </a:solidFill>
              </a:rPr>
              <a:t>Теоретическая база опыта основывается на публикации таких авторов, как: </a:t>
            </a:r>
          </a:p>
          <a:p>
            <a:r>
              <a:rPr lang="ru-RU" sz="4800" dirty="0"/>
              <a:t>Антипина Е.А. Театрализованная деятельность в детском саду: игры, упражнения, сценарии. М.:ТЦ Сфера, 2009.; </a:t>
            </a:r>
          </a:p>
          <a:p>
            <a:r>
              <a:rPr lang="ru-RU" sz="4800" dirty="0"/>
              <a:t>Артемова Л.В. Театрализованные игры дошкольников: кн. Для воспитателя детского сада. М.: Просвещение, 1991.; </a:t>
            </a:r>
          </a:p>
          <a:p>
            <a:r>
              <a:rPr lang="ru-RU" sz="4800" dirty="0"/>
              <a:t>Петрова Т.И., Сергеева Е.Л., Петрова Е.С. Театрализованные игры в детском саду. Разработка занятий для всех возрастных групп с методическими рекомендациями. М.: Школьная пресса,2004, </a:t>
            </a:r>
          </a:p>
          <a:p>
            <a:r>
              <a:rPr lang="ru-RU" sz="4800" dirty="0"/>
              <a:t>Ребенок в мире сказок: музыкально-театрализованные спектакли, инсценировки, игры для детей 4-7 лет/ сост. Власенко О.П. Волгоград: Учитель, 2009; </a:t>
            </a:r>
          </a:p>
          <a:p>
            <a:r>
              <a:rPr lang="ru-RU" sz="4800" dirty="0"/>
              <a:t>Чурилова Э.Г. Методика и организация театрализованной деятельности дошкольников и младших школьников: программа и репертуар. М.: </a:t>
            </a:r>
            <a:r>
              <a:rPr lang="ru-RU" sz="4800" dirty="0" err="1"/>
              <a:t>Гуманит.изд.центр</a:t>
            </a:r>
            <a:r>
              <a:rPr lang="ru-RU" sz="4800" dirty="0"/>
              <a:t>. ВЛАДОС 2003., </a:t>
            </a:r>
          </a:p>
          <a:p>
            <a:r>
              <a:rPr lang="ru-RU" sz="4800" dirty="0"/>
              <a:t>Фольклор - музыка - театр: программы и конспекты занятий для педагогов дополнительного образования, работающих вместе с дошкольниками: </a:t>
            </a:r>
            <a:r>
              <a:rPr lang="ru-RU" sz="4800" dirty="0" err="1"/>
              <a:t>Програм</a:t>
            </a:r>
            <a:r>
              <a:rPr lang="ru-RU" sz="4800" dirty="0"/>
              <a:t>. -</a:t>
            </a:r>
            <a:r>
              <a:rPr lang="ru-RU" sz="4800" dirty="0" err="1"/>
              <a:t>методич</a:t>
            </a:r>
            <a:r>
              <a:rPr lang="ru-RU" sz="4800" dirty="0"/>
              <a:t>. пособие /под редакцией Мерзляковой С.И.- М.: </a:t>
            </a:r>
            <a:r>
              <a:rPr lang="ru-RU" sz="4800" dirty="0" err="1"/>
              <a:t>Гуманит</a:t>
            </a:r>
            <a:r>
              <a:rPr lang="ru-RU" sz="4800" dirty="0"/>
              <a:t>. изд. центр ВЛАДОС 2003,; </a:t>
            </a:r>
          </a:p>
          <a:p>
            <a:r>
              <a:rPr lang="ru-RU" sz="4800" dirty="0"/>
              <a:t>Н.Ф. Сорокина и Л.Г. </a:t>
            </a:r>
            <a:r>
              <a:rPr lang="ru-RU" sz="4800" dirty="0" err="1"/>
              <a:t>Миланович</a:t>
            </a:r>
            <a:r>
              <a:rPr lang="ru-RU" sz="4800" dirty="0"/>
              <a:t> «Играем в кукольный театр. Программа «Театр – творчество – дети».</a:t>
            </a:r>
          </a:p>
          <a:p>
            <a:pPr marL="0" indent="0">
              <a:buNone/>
            </a:pPr>
            <a:endParaRPr lang="ru-RU" sz="3500" dirty="0"/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>
          <a:xfrm>
            <a:off x="4645152" y="2420888"/>
            <a:ext cx="3822192" cy="3705592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</a:rPr>
              <a:t>Принципы:</a:t>
            </a:r>
          </a:p>
          <a:p>
            <a:pPr>
              <a:buFontTx/>
              <a:buChar char="-"/>
            </a:pPr>
            <a:r>
              <a:rPr lang="ru-RU" sz="1600" u="sng" dirty="0" err="1"/>
              <a:t>гуманизации</a:t>
            </a:r>
            <a:r>
              <a:rPr lang="ru-RU" sz="1600" u="sng" dirty="0"/>
              <a:t>;</a:t>
            </a:r>
          </a:p>
          <a:p>
            <a:pPr>
              <a:buFontTx/>
              <a:buChar char="-"/>
            </a:pPr>
            <a:r>
              <a:rPr lang="ru-RU" sz="1600" u="sng" dirty="0" err="1"/>
              <a:t>природосообразности</a:t>
            </a:r>
            <a:r>
              <a:rPr lang="ru-RU" sz="1600" u="sng" dirty="0"/>
              <a:t>;</a:t>
            </a:r>
          </a:p>
          <a:p>
            <a:pPr marL="0" indent="0">
              <a:buNone/>
            </a:pPr>
            <a:r>
              <a:rPr lang="ru-RU" sz="1600" dirty="0"/>
              <a:t>-    </a:t>
            </a:r>
            <a:r>
              <a:rPr lang="ru-RU" sz="1600" u="sng" dirty="0" err="1"/>
              <a:t>культуросообразности</a:t>
            </a:r>
            <a:r>
              <a:rPr lang="ru-RU" sz="1600" u="sng" dirty="0"/>
              <a:t>;</a:t>
            </a:r>
          </a:p>
          <a:p>
            <a:pPr>
              <a:buFontTx/>
              <a:buChar char="-"/>
            </a:pPr>
            <a:r>
              <a:rPr lang="ru-RU" sz="1600" u="sng" dirty="0"/>
              <a:t>коллективности творчества;</a:t>
            </a:r>
          </a:p>
          <a:p>
            <a:pPr>
              <a:buFontTx/>
              <a:buChar char="-"/>
            </a:pPr>
            <a:r>
              <a:rPr lang="ru-RU" sz="1600" u="sng" dirty="0"/>
              <a:t> равенства и демократии.</a:t>
            </a:r>
          </a:p>
          <a:p>
            <a:endParaRPr lang="ru-RU" dirty="0"/>
          </a:p>
        </p:txBody>
      </p:sp>
      <p:pic>
        <p:nvPicPr>
          <p:cNvPr id="7" name="Picture 11" descr="C:\Users\артем\Desktop\10048489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9872">
            <a:off x="7444565" y="2053481"/>
            <a:ext cx="1111188" cy="1599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C:\Users\артем\Desktop\02370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9152">
            <a:off x="7168485" y="4267199"/>
            <a:ext cx="1569559" cy="2280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C:\Users\артем\Desktop\7138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26997">
            <a:off x="4833059" y="4416432"/>
            <a:ext cx="1422664" cy="2120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432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4000" b="1" dirty="0">
                <a:solidFill>
                  <a:schemeClr val="bg1"/>
                </a:solidFill>
              </a:rPr>
              <a:t>4.Обоснование идеи инновации и механизма реализации </a:t>
            </a:r>
            <a:r>
              <a:rPr lang="ru-RU" sz="4000" b="1" dirty="0" smtClean="0">
                <a:solidFill>
                  <a:schemeClr val="bg1"/>
                </a:solidFill>
              </a:rPr>
              <a:t>                       инновационного </a:t>
            </a:r>
            <a:r>
              <a:rPr lang="ru-RU" sz="4000" b="1" dirty="0">
                <a:solidFill>
                  <a:schemeClr val="bg1"/>
                </a:solidFill>
              </a:rPr>
              <a:t>проекта.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294967295"/>
          </p:nvPr>
        </p:nvSpPr>
        <p:spPr>
          <a:xfrm>
            <a:off x="0" y="2679700"/>
            <a:ext cx="3822700" cy="3446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500" b="1" dirty="0" smtClean="0"/>
              <a:t> </a:t>
            </a: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20840"/>
            <a:ext cx="734481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Идея </a:t>
            </a:r>
            <a:r>
              <a:rPr lang="ru-RU" sz="2000" dirty="0">
                <a:solidFill>
                  <a:srgbClr val="002060"/>
                </a:solidFill>
              </a:rPr>
              <a:t>инновации и своеобразие нашего опыта в том, что мы используем театрализованную деятельность не только в форме тематических развлечений, праздников, игр - драматизаций, но и в нетрадиционных формах работы с детьми. А именно, </a:t>
            </a:r>
            <a:r>
              <a:rPr lang="ru-RU" sz="2000" b="1" dirty="0">
                <a:solidFill>
                  <a:srgbClr val="002060"/>
                </a:solidFill>
              </a:rPr>
              <a:t>в проектной деятельности</a:t>
            </a:r>
            <a:r>
              <a:rPr lang="ru-RU" sz="2000" dirty="0">
                <a:solidFill>
                  <a:srgbClr val="002060"/>
                </a:solidFill>
              </a:rPr>
              <a:t>, которая допускает решение разноплановых задач образовательного процесса ДОУ. В числе них и глобальное раскрытие поставленной проблемы, и активное взаимодействие с родителями.</a:t>
            </a:r>
          </a:p>
        </p:txBody>
      </p:sp>
    </p:spTree>
    <p:extLst>
      <p:ext uri="{BB962C8B-B14F-4D97-AF65-F5344CB8AC3E}">
        <p14:creationId xmlns:p14="http://schemas.microsoft.com/office/powerpoint/2010/main" val="25147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96044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/>
              <a:t> </a:t>
            </a:r>
            <a:r>
              <a:rPr lang="ru-RU" sz="4000" b="1" dirty="0">
                <a:solidFill>
                  <a:srgbClr val="002060"/>
                </a:solidFill>
              </a:rPr>
              <a:t>1 этап ПОИСКОВЫЙ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выявление проблемы в речевом развитии дошкольников, определение основных направлений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2 этап КОНСТАТИРУЮЩИЙ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выявление осознания педагогами и родителями необходимости осуществления задач связанных с развитием речи посредством театрально-игровой деятельности, их готовность к работе.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3 этап ФОРМИРУЮЩИЙ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изучение педагогической литературы; разработка, проверка действенности и эффективности плана работы  практической деятельности.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4 этап ПРАКТИЧЕСКИЙ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внедрение инновации в работу всего детского сада.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5 этап АНАЛИТИЧЕСКИЙ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выявление результативности внедрения проекта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6 этап ТРАСЛИРУЮЩИЙ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</a:rPr>
              <a:t>Цель: распространение опыта работы для применения другими дошкольными учреждениями. </a:t>
            </a:r>
          </a:p>
          <a:p>
            <a:pPr marL="0" indent="0" algn="ctr">
              <a:buNone/>
            </a:pPr>
            <a:endParaRPr lang="ru-RU" sz="3500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03232" cy="1656184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chemeClr val="bg1"/>
                </a:solidFill>
              </a:rPr>
              <a:t>Механизм реализации проекта: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6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dirty="0"/>
              <a:t>Разработка и реализация системы педагогических мероприятий, связанных с решением проблемы:</a:t>
            </a:r>
          </a:p>
          <a:p>
            <a:r>
              <a:rPr lang="ru-RU" sz="1100" dirty="0"/>
              <a:t>1. Создание плана работы, в которой обозначены проблема, задачи театрально – игровой деятельности в работе, принципы реализации, основные направления, рекомендуемые методы и приемы, виды деятельности, организация </a:t>
            </a:r>
            <a:r>
              <a:rPr lang="ru-RU" sz="1100" dirty="0" err="1"/>
              <a:t>учебно</a:t>
            </a:r>
            <a:r>
              <a:rPr lang="ru-RU" sz="1100" dirty="0"/>
              <a:t> – воспитательного процесса, предложенная система, это:</a:t>
            </a:r>
          </a:p>
          <a:p>
            <a:r>
              <a:rPr lang="ru-RU" sz="1100" dirty="0"/>
              <a:t>- ориентировка на широкое использование театральной деятельности, развивающей предметно – игровой среды, созданной в учреждении на углубленное развитие речевой системы в течение всего учебного года;</a:t>
            </a:r>
          </a:p>
          <a:p>
            <a:r>
              <a:rPr lang="ru-RU" sz="1100" dirty="0"/>
              <a:t>- организация разнообразной и регулярной деятельности детей в театральной зоне: культура и техника речи, ритмопластика, основы театральной культуры, речевые игры и упражнения;</a:t>
            </a:r>
          </a:p>
          <a:p>
            <a:r>
              <a:rPr lang="ru-RU" sz="1100" dirty="0"/>
              <a:t>широкое использование специальной учебной и детской литературы;</a:t>
            </a:r>
          </a:p>
          <a:p>
            <a:r>
              <a:rPr lang="ru-RU" sz="1100" dirty="0"/>
              <a:t>- совместная творческая деятельность педагогов, родителей и детей;</a:t>
            </a:r>
          </a:p>
          <a:p>
            <a:r>
              <a:rPr lang="ru-RU" sz="1100" dirty="0"/>
              <a:t>- регулярное включение игровой деятельности, обучающих ситуаций в систему обучения и воспитания во всех группах;</a:t>
            </a:r>
          </a:p>
          <a:p>
            <a:r>
              <a:rPr lang="ru-RU" sz="1100" dirty="0"/>
              <a:t>- оптимальное соотношение и сочетание педагогических мероприятий в повседневной жизни: досуги, праздники, утренники, открытые занятия:</a:t>
            </a:r>
          </a:p>
          <a:p>
            <a:r>
              <a:rPr lang="ru-RU" sz="1100" dirty="0"/>
              <a:t>-отражение в занятиях, праздниках театрально – игровой направленности на воспитание у ребенка речевой культуры, внутреннего развития.</a:t>
            </a:r>
          </a:p>
          <a:p>
            <a:r>
              <a:rPr lang="ru-RU" sz="1100" dirty="0"/>
              <a:t>2. Разработка и практическое использование перспективного плана для детей младшего, среднего, старшего дошкольного возраста и детей подготовительной группы.</a:t>
            </a:r>
          </a:p>
          <a:p>
            <a:r>
              <a:rPr lang="ru-RU" sz="1100" dirty="0"/>
              <a:t>3. Взаимодействие с родителями (конкурсы, утренники, собрания, помощь в изготовлении наглядно – практического материала).</a:t>
            </a:r>
          </a:p>
          <a:p>
            <a:r>
              <a:rPr lang="ru-RU" sz="1100" dirty="0"/>
              <a:t>4.Диагностическая работа по определению эффективности педагогического воздействия.</a:t>
            </a:r>
          </a:p>
          <a:p>
            <a:r>
              <a:rPr lang="ru-RU" sz="1100" dirty="0"/>
              <a:t>5</a:t>
            </a:r>
            <a:r>
              <a:rPr lang="ru-RU" sz="1100" dirty="0" smtClean="0"/>
              <a:t>. </a:t>
            </a:r>
            <a:r>
              <a:rPr lang="ru-RU" sz="1100" dirty="0"/>
              <a:t>Подготовка и заинтересованность воспитателей.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bg1"/>
                </a:solidFill>
              </a:rPr>
              <a:t>Содержание проекта.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5. Обоснование новизны инновационной деятельности.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23529" y="3140968"/>
            <a:ext cx="7776863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2060"/>
                </a:solidFill>
              </a:rPr>
              <a:t>Новизна</a:t>
            </a:r>
            <a:r>
              <a:rPr lang="ru-RU" sz="2600" dirty="0">
                <a:solidFill>
                  <a:srgbClr val="002060"/>
                </a:solidFill>
              </a:rPr>
              <a:t> нашего опыта состоит в комбинировании элементов известных методик и технологий, создании системы мероприятий как с детьми, так и с родителями с интегрированием  театрально-игровых технологий в разные виды деятельности. </a:t>
            </a: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7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/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6.Проектируемые </a:t>
            </a:r>
            <a:r>
              <a:rPr lang="ru-RU" sz="2200" b="1" dirty="0">
                <a:solidFill>
                  <a:schemeClr val="bg1"/>
                </a:solidFill>
              </a:rPr>
              <a:t>этапы инновационного процесса с обозначением проводимой деятельности по  различным направлениям: образовательной, управленческой, взаимодействия с социумом, обогащения образовательной среды, транслирования  результатов.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95537" y="1916832"/>
            <a:ext cx="3168352" cy="4464496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Методический конструктор по проектированию этапов инновационного </a:t>
            </a:r>
            <a:r>
              <a:rPr lang="ru-RU" b="1" dirty="0" smtClean="0">
                <a:solidFill>
                  <a:srgbClr val="7030A0"/>
                </a:solidFill>
              </a:rPr>
              <a:t>процесса.</a:t>
            </a:r>
            <a:endParaRPr lang="ru-RU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Объект 4"/>
          <p:cNvPicPr>
            <a:picLocks noGrp="1"/>
          </p:cNvPicPr>
          <p:nvPr>
            <p:ph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7" b="17885"/>
          <a:stretch/>
        </p:blipFill>
        <p:spPr bwMode="auto">
          <a:xfrm>
            <a:off x="3491880" y="1628800"/>
            <a:ext cx="5400600" cy="48245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310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7. Критерии и показатели (индикаторы эффективности инновационной деятельности. Диагностические методики и методы, позволяющие оценить эффективность проекта.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988840"/>
            <a:ext cx="4175319" cy="4137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Методы проекта:</a:t>
            </a:r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наблюдение за поведением детей в игровой деятельности;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психодиагностические (анкетирование, опрос); 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обработка  и анализ данных диагностики по картам, разработанным О.А. </a:t>
            </a:r>
            <a:r>
              <a:rPr lang="ru-RU" dirty="0" err="1">
                <a:solidFill>
                  <a:srgbClr val="002060"/>
                </a:solidFill>
              </a:rPr>
              <a:t>Скоролуповой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- «Развитие связной речи» (младший и старший дошкольный возраст);</a:t>
            </a:r>
          </a:p>
          <a:p>
            <a:r>
              <a:rPr lang="ru-RU" dirty="0">
                <a:solidFill>
                  <a:srgbClr val="002060"/>
                </a:solidFill>
              </a:rPr>
              <a:t>-«Организация воспитательно-образовательного процесса по формированию у детей навыков общения».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4008" y="1772816"/>
            <a:ext cx="4032448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Формы работы с участниками проектной деятельности: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Педагоги:</a:t>
            </a:r>
            <a:r>
              <a:rPr lang="ru-RU" dirty="0">
                <a:solidFill>
                  <a:srgbClr val="002060"/>
                </a:solidFill>
              </a:rPr>
              <a:t> консультации, круглые столы, педсоветы, семинары-практикумы, деловые игры, КВНы, открытые просмотры и др.</a:t>
            </a:r>
          </a:p>
          <a:p>
            <a:r>
              <a:rPr lang="ru-RU" b="1" dirty="0">
                <a:solidFill>
                  <a:srgbClr val="002060"/>
                </a:solidFill>
              </a:rPr>
              <a:t>Дети:</a:t>
            </a:r>
            <a:r>
              <a:rPr lang="ru-RU" dirty="0">
                <a:solidFill>
                  <a:srgbClr val="002060"/>
                </a:solidFill>
              </a:rPr>
              <a:t> практические занятия, индивидуальная работа, проектная и продуктивная деятельность, праздники, включение театральных постановок в утренники, игры-драматизации, конкурсы, </a:t>
            </a:r>
            <a:r>
              <a:rPr lang="ru-RU" dirty="0" err="1">
                <a:solidFill>
                  <a:srgbClr val="002060"/>
                </a:solidFill>
              </a:rPr>
              <a:t>минипроекты</a:t>
            </a:r>
            <a:r>
              <a:rPr lang="ru-RU" dirty="0">
                <a:solidFill>
                  <a:srgbClr val="002060"/>
                </a:solidFill>
              </a:rPr>
              <a:t> и др.</a:t>
            </a:r>
          </a:p>
          <a:p>
            <a:r>
              <a:rPr lang="ru-RU" b="1" dirty="0">
                <a:solidFill>
                  <a:srgbClr val="002060"/>
                </a:solidFill>
              </a:rPr>
              <a:t>Родители: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лекции</a:t>
            </a:r>
            <a:r>
              <a:rPr lang="ru-RU" dirty="0">
                <a:solidFill>
                  <a:srgbClr val="002060"/>
                </a:solidFill>
              </a:rPr>
              <a:t>, проектная деятельность, анкетирование, участие в конкурсах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27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2060"/>
                </a:solidFill>
              </a:rPr>
              <a:t>Обоснование проекта: </a:t>
            </a:r>
            <a:r>
              <a:rPr lang="ru-RU" sz="3600" dirty="0">
                <a:solidFill>
                  <a:srgbClr val="002060"/>
                </a:solidFill>
              </a:rPr>
              <a:t>Одним из непременных условий успешности ребенка в школе является развитие речи и коммуникативных навыков на высоком уровне.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1. Обоснование проекта. Актуальность для развития системы образования, соответствие ведущим инновационным направлениям развития образования Краснодарского края.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18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chemeClr val="bg1"/>
                </a:solidFill>
              </a:rPr>
              <a:t>Проектируемые результаты.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679192"/>
            <a:ext cx="7992887" cy="3846152"/>
          </a:xfrm>
        </p:spPr>
        <p:txBody>
          <a:bodyPr>
            <a:noAutofit/>
          </a:bodyPr>
          <a:lstStyle/>
          <a:p>
            <a:pPr lvl="1"/>
            <a:r>
              <a:rPr lang="ru-RU" sz="1600" dirty="0" smtClean="0">
                <a:solidFill>
                  <a:srgbClr val="002060"/>
                </a:solidFill>
              </a:rPr>
              <a:t>Будет </a:t>
            </a:r>
            <a:r>
              <a:rPr lang="ru-RU" sz="1600" dirty="0">
                <a:solidFill>
                  <a:srgbClr val="002060"/>
                </a:solidFill>
              </a:rPr>
              <a:t>разработана система активизации речевого общения дошкольников посредством театрально-игровой деятельности;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создана развивающая предметно-пространственная среда по теме проекта;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 smtClean="0">
                <a:solidFill>
                  <a:srgbClr val="002060"/>
                </a:solidFill>
              </a:rPr>
              <a:t>Разработка </a:t>
            </a:r>
            <a:r>
              <a:rPr lang="ru-RU" sz="1600" dirty="0">
                <a:solidFill>
                  <a:srgbClr val="002060"/>
                </a:solidFill>
              </a:rPr>
              <a:t>методического обеспечения: консультаций, конспектов и сценариев занятий, театральных постановок, развлечений, утренников с использованием театрально-игровой деятельности. 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>
                <a:solidFill>
                  <a:srgbClr val="002060"/>
                </a:solidFill>
              </a:rPr>
              <a:t>Обогатится игровой, коммуникативный, эмоциональный опыт дошкольников, расширится их кругозор, повысится познавательный интерес;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>
                <a:solidFill>
                  <a:srgbClr val="002060"/>
                </a:solidFill>
              </a:rPr>
              <a:t>У детей повысится уровень развития речи, общительности, самооценки;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>
                <a:solidFill>
                  <a:srgbClr val="002060"/>
                </a:solidFill>
              </a:rPr>
              <a:t>У родителей сформируются представления о создании игровой среды для полноценного творческого развития ребенка;</a:t>
            </a:r>
            <a:endParaRPr lang="ru-RU" sz="1400" dirty="0">
              <a:solidFill>
                <a:srgbClr val="002060"/>
              </a:solidFill>
            </a:endParaRPr>
          </a:p>
          <a:p>
            <a:pPr lvl="1"/>
            <a:r>
              <a:rPr lang="ru-RU" sz="1600" dirty="0">
                <a:solidFill>
                  <a:srgbClr val="002060"/>
                </a:solidFill>
              </a:rPr>
              <a:t>Родители будут вовлечены в единое пространство «Семья - детский сад».</a:t>
            </a:r>
            <a:endParaRPr lang="ru-RU" sz="1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5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9.Практическая значимость и перспективы развития инновационного проекта.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79192"/>
            <a:ext cx="8640960" cy="377414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002060"/>
                </a:solidFill>
              </a:rPr>
              <a:t>П</a:t>
            </a:r>
            <a:r>
              <a:rPr lang="ru-RU" sz="5600" b="1" dirty="0">
                <a:solidFill>
                  <a:srgbClr val="002060"/>
                </a:solidFill>
              </a:rPr>
              <a:t>рактическая значимость</a:t>
            </a:r>
            <a:r>
              <a:rPr lang="ru-RU" sz="5600" dirty="0">
                <a:solidFill>
                  <a:srgbClr val="002060"/>
                </a:solidFill>
              </a:rPr>
              <a:t> проекта в возможности использования другими дошкольными  учреждениями:</a:t>
            </a:r>
          </a:p>
          <a:p>
            <a:r>
              <a:rPr lang="ru-RU" sz="5600" dirty="0">
                <a:solidFill>
                  <a:srgbClr val="002060"/>
                </a:solidFill>
              </a:rPr>
              <a:t>разработанной системой работы по активизации речевого общения посредством театрально-игровой деятельности:</a:t>
            </a:r>
          </a:p>
          <a:p>
            <a:r>
              <a:rPr lang="ru-RU" sz="5600" dirty="0">
                <a:solidFill>
                  <a:srgbClr val="002060"/>
                </a:solidFill>
              </a:rPr>
              <a:t>Планом работы с родителями, с детьми, педагогами в данном направлении;</a:t>
            </a:r>
          </a:p>
          <a:p>
            <a:r>
              <a:rPr lang="ru-RU" sz="5600" dirty="0">
                <a:solidFill>
                  <a:srgbClr val="002060"/>
                </a:solidFill>
              </a:rPr>
              <a:t>методическими разработками по данной теме (конспекты занятий, сценарии мероприятий, положения о конкурсах и др.)</a:t>
            </a:r>
          </a:p>
          <a:p>
            <a:r>
              <a:rPr lang="ru-RU" sz="5600" dirty="0">
                <a:solidFill>
                  <a:srgbClr val="002060"/>
                </a:solidFill>
              </a:rPr>
              <a:t>Педагогическая целесообразность использования коллективных театрально – игровых постановок в обучении и воспитании объясняется тем, что это позволяет на деле повысить темп развития речи в целом, за счет включения ребенка в творческую деятельность. Театрализованные игры являются благоприятной средой для творческого и речевого развития способностей детей, так как в них особенно проявляются разные стороны развития ребенка.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48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Обоснование наличия необходимых ресурсов (финансовых, материальных, кадровых) для выполнения задач инновационного проекта.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930214"/>
            <a:ext cx="1988089" cy="1724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999" y="4722789"/>
            <a:ext cx="3088669" cy="1738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701" y="2368947"/>
            <a:ext cx="1416057" cy="212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668" y="2622578"/>
            <a:ext cx="2872047" cy="161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>
          <a:xfrm>
            <a:off x="179513" y="1988840"/>
            <a:ext cx="2520279" cy="413764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Финансовое </a:t>
            </a:r>
            <a:r>
              <a:rPr lang="ru-RU" b="1" dirty="0" smtClean="0">
                <a:solidFill>
                  <a:srgbClr val="7030A0"/>
                </a:solidFill>
              </a:rPr>
              <a:t>обеспечение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Материально- техническое </a:t>
            </a:r>
            <a:r>
              <a:rPr lang="ru-RU" b="1" dirty="0" smtClean="0">
                <a:solidFill>
                  <a:srgbClr val="7030A0"/>
                </a:solidFill>
              </a:rPr>
              <a:t>обеспечение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Кадровое обеспечение реализации проекта</a:t>
            </a:r>
            <a:endParaRPr lang="ru-RU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671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00811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11.Степень разработанности инновации с представлением раннее изданных материалов (публикаций, методических разработок), выполненных в рамках проекта.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395536" y="1628801"/>
            <a:ext cx="4032448" cy="2448272"/>
          </a:xfrm>
        </p:spPr>
        <p:txBody>
          <a:bodyPr>
            <a:noAutofit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ru-RU" sz="1800" b="1" dirty="0">
                <a:solidFill>
                  <a:schemeClr val="bg1"/>
                </a:solidFill>
              </a:rPr>
              <a:t>Выступление на РМО;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ru-RU" sz="1800" b="1" dirty="0">
                <a:solidFill>
                  <a:schemeClr val="bg1"/>
                </a:solidFill>
              </a:rPr>
              <a:t>Публикации в социальной сети интернет (сайт ДОУ</a:t>
            </a:r>
            <a:r>
              <a:rPr lang="en-US" sz="1800" b="1" dirty="0">
                <a:solidFill>
                  <a:schemeClr val="bg1"/>
                </a:solidFill>
              </a:rPr>
              <a:t>http</a:t>
            </a:r>
            <a:r>
              <a:rPr lang="ru-RU" sz="1800" b="1" dirty="0">
                <a:solidFill>
                  <a:schemeClr val="bg1"/>
                </a:solidFill>
              </a:rPr>
              <a:t>://</a:t>
            </a:r>
            <a:r>
              <a:rPr lang="en-US" sz="1800" b="1" dirty="0" err="1">
                <a:solidFill>
                  <a:schemeClr val="bg1"/>
                </a:solidFill>
              </a:rPr>
              <a:t>mbdoy</a:t>
            </a:r>
            <a:r>
              <a:rPr lang="ru-RU" sz="1800" b="1" dirty="0">
                <a:solidFill>
                  <a:schemeClr val="bg1"/>
                </a:solidFill>
              </a:rPr>
              <a:t>14</a:t>
            </a:r>
            <a:r>
              <a:rPr lang="en-US" sz="1800" b="1" dirty="0" err="1">
                <a:solidFill>
                  <a:schemeClr val="bg1"/>
                </a:solidFill>
              </a:rPr>
              <a:t>myar</a:t>
            </a:r>
            <a:r>
              <a:rPr lang="ru-RU" sz="1800" b="1" dirty="0">
                <a:solidFill>
                  <a:schemeClr val="bg1"/>
                </a:solidFill>
              </a:rPr>
              <a:t>.</a:t>
            </a:r>
            <a:r>
              <a:rPr lang="en-US" sz="1800" b="1" dirty="0" err="1">
                <a:solidFill>
                  <a:schemeClr val="bg1"/>
                </a:solidFill>
              </a:rPr>
              <a:t>ucoz</a:t>
            </a:r>
            <a:r>
              <a:rPr lang="ru-RU" sz="1800" b="1" dirty="0">
                <a:solidFill>
                  <a:schemeClr val="bg1"/>
                </a:solidFill>
              </a:rPr>
              <a:t>.</a:t>
            </a:r>
            <a:r>
              <a:rPr lang="en-US" sz="1800" b="1" dirty="0" err="1">
                <a:solidFill>
                  <a:schemeClr val="bg1"/>
                </a:solidFill>
              </a:rPr>
              <a:t>ru</a:t>
            </a:r>
            <a:r>
              <a:rPr lang="ru-RU" sz="1800" b="1" dirty="0">
                <a:solidFill>
                  <a:schemeClr val="bg1"/>
                </a:solidFill>
              </a:rPr>
              <a:t>, </a:t>
            </a:r>
            <a:r>
              <a:rPr lang="ru-RU" sz="1800" b="1" dirty="0" err="1">
                <a:solidFill>
                  <a:schemeClr val="bg1"/>
                </a:solidFill>
              </a:rPr>
              <a:t>минисайты</a:t>
            </a:r>
            <a:r>
              <a:rPr lang="ru-RU" sz="1800" b="1" dirty="0">
                <a:solidFill>
                  <a:schemeClr val="bg1"/>
                </a:solidFill>
              </a:rPr>
              <a:t> педагогов в социальной сети работников образования);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ru-RU" sz="1800" b="1" dirty="0">
                <a:solidFill>
                  <a:schemeClr val="bg1"/>
                </a:solidFill>
              </a:rPr>
              <a:t>Представление опыта работы на конкурсе «Воспитатель года» и др.</a:t>
            </a:r>
          </a:p>
        </p:txBody>
      </p:sp>
      <p:pic>
        <p:nvPicPr>
          <p:cNvPr id="5" name="Объект 4" descr="G:\САЙТ\моя справка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537" y="1484039"/>
            <a:ext cx="1132478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F:\скан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21087"/>
            <a:ext cx="1066517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МБ ДОУШ№14\Documents\Scanned Documents\шп1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841167"/>
            <a:ext cx="1008112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Объект 6" descr="G:\САЙТ\моя рецензия.jpg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697" y="2298010"/>
            <a:ext cx="1008112" cy="1440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616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464496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Антипина Е.А. Программа «Театрализованная деятельность в детском саду». </a:t>
            </a:r>
          </a:p>
          <a:p>
            <a:pPr lvl="0"/>
            <a:r>
              <a:rPr lang="ru-RU" dirty="0" err="1">
                <a:solidFill>
                  <a:srgbClr val="002060"/>
                </a:solidFill>
              </a:rPr>
              <a:t>Доронова</a:t>
            </a:r>
            <a:r>
              <a:rPr lang="ru-RU" dirty="0">
                <a:solidFill>
                  <a:srgbClr val="002060"/>
                </a:solidFill>
              </a:rPr>
              <a:t> Т.Н. Играем в театр. Театрализованная деятельность детей 4-6 лет. (Методическое пособие для воспитателей </a:t>
            </a:r>
            <a:r>
              <a:rPr lang="ru-RU" dirty="0" err="1">
                <a:solidFill>
                  <a:srgbClr val="002060"/>
                </a:solidFill>
              </a:rPr>
              <a:t>дошк.учреждений</a:t>
            </a:r>
            <a:r>
              <a:rPr lang="ru-RU" dirty="0">
                <a:solidFill>
                  <a:srgbClr val="002060"/>
                </a:solidFill>
              </a:rPr>
              <a:t>) /М. «Просвещение», 2004.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Касаткина Е.И., </a:t>
            </a:r>
            <a:r>
              <a:rPr lang="ru-RU" dirty="0" err="1">
                <a:solidFill>
                  <a:srgbClr val="002060"/>
                </a:solidFill>
              </a:rPr>
              <a:t>Реуцкая</a:t>
            </a:r>
            <a:r>
              <a:rPr lang="ru-RU" dirty="0">
                <a:solidFill>
                  <a:srgbClr val="002060"/>
                </a:solidFill>
              </a:rPr>
              <a:t> Н.А. и др. Театрализованные игры в детском саду / Вологда,2000.</a:t>
            </a:r>
          </a:p>
          <a:p>
            <a:pPr lvl="0"/>
            <a:r>
              <a:rPr lang="ru-RU" dirty="0" err="1">
                <a:solidFill>
                  <a:srgbClr val="002060"/>
                </a:solidFill>
              </a:rPr>
              <a:t>Куцакова</a:t>
            </a:r>
            <a:r>
              <a:rPr lang="ru-RU" dirty="0">
                <a:solidFill>
                  <a:srgbClr val="002060"/>
                </a:solidFill>
              </a:rPr>
              <a:t> Л.В., Мерзлякова С.И. «Росинка» - модульная педагогическая система воспитания и развития дошкольников от 3 до 7 лет. </a:t>
            </a:r>
          </a:p>
          <a:p>
            <a:pPr lvl="0"/>
            <a:r>
              <a:rPr lang="ru-RU" dirty="0" err="1">
                <a:solidFill>
                  <a:srgbClr val="002060"/>
                </a:solidFill>
              </a:rPr>
              <a:t>Маханева</a:t>
            </a:r>
            <a:r>
              <a:rPr lang="ru-RU" dirty="0">
                <a:solidFill>
                  <a:srgbClr val="002060"/>
                </a:solidFill>
              </a:rPr>
              <a:t> М.Д. Программа «Театрализованные занятия в детском саду». 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 Петрова Т.И., Сергеева Е.Л., Петрова Е.С. Театрализованные игры в детском саду – авторская педагогическая технология развития ребенка дошкольного возраста в театрализованной деятельности.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Сорокина Н. Ф., </a:t>
            </a:r>
            <a:r>
              <a:rPr lang="ru-RU" dirty="0" err="1">
                <a:solidFill>
                  <a:srgbClr val="002060"/>
                </a:solidFill>
              </a:rPr>
              <a:t>Миланович</a:t>
            </a:r>
            <a:r>
              <a:rPr lang="ru-RU" dirty="0">
                <a:solidFill>
                  <a:srgbClr val="002060"/>
                </a:solidFill>
              </a:rPr>
              <a:t> Л.Г. Театр – творчество - дети.(программа развития творческих способностей средствами театрального искусства) / М. : МИПКРО, 1995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Чурилова Э.Г. Программа по организации театрализованной деятельности дошкольников и младших школьников «Арт-фантазия».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>
                <a:solidFill>
                  <a:schemeClr val="bg1"/>
                </a:solidFill>
              </a:rPr>
              <a:t>Список литературы:</a:t>
            </a:r>
            <a:endParaRPr lang="ru-RU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21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i="1" dirty="0" smtClean="0"/>
              <a:t>Терпения, здоровья, благополучия, мудрости в вопросах воспитания и пре</a:t>
            </a:r>
            <a:r>
              <a:rPr lang="ru-RU" sz="3200" b="1" i="1" dirty="0" smtClean="0">
                <a:solidFill>
                  <a:srgbClr val="002060"/>
                </a:solidFill>
              </a:rPr>
              <a:t>кра</a:t>
            </a:r>
            <a:r>
              <a:rPr lang="ru-RU" sz="3200" b="1" i="1" dirty="0" smtClean="0"/>
              <a:t>сных отношений с детьми, родителями и коллегами!</a:t>
            </a:r>
            <a:endParaRPr lang="ru-RU" sz="3200" b="1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>
                <a:solidFill>
                  <a:schemeClr val="bg1"/>
                </a:solidFill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166300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Актуальность </a:t>
            </a:r>
            <a:r>
              <a:rPr lang="ru-RU" sz="2800" b="1" dirty="0">
                <a:solidFill>
                  <a:srgbClr val="002060"/>
                </a:solidFill>
              </a:rPr>
              <a:t>данного проекта состоит в том, что театрально-игровая деятельность сочетает в себе средства и способы развития речевых и творческих способностей дошкольников, способствует развитию эмоционально-волевой сферы каждого ребенка.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90472"/>
          </a:xfrm>
        </p:spPr>
        <p:txBody>
          <a:bodyPr>
            <a:no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7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844824"/>
            <a:ext cx="7408333" cy="4065315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>
                <a:solidFill>
                  <a:srgbClr val="002060"/>
                </a:solidFill>
              </a:rPr>
              <a:t>-усвоение норм и ценностей, принятых в обществе, включая моральные и нравственные ценности;</a:t>
            </a:r>
          </a:p>
          <a:p>
            <a:r>
              <a:rPr lang="ru-RU" dirty="0">
                <a:solidFill>
                  <a:srgbClr val="002060"/>
                </a:solidFill>
              </a:rPr>
              <a:t>-развитие общения и взаимодействия ребенка со взрослыми и сверстниками;</a:t>
            </a:r>
          </a:p>
          <a:p>
            <a:r>
              <a:rPr lang="ru-RU" dirty="0">
                <a:solidFill>
                  <a:srgbClr val="002060"/>
                </a:solidFill>
              </a:rPr>
              <a:t>-становление самостоятельности, целенаправленности и </a:t>
            </a:r>
            <a:r>
              <a:rPr lang="ru-RU" dirty="0" err="1">
                <a:solidFill>
                  <a:srgbClr val="002060"/>
                </a:solidFill>
              </a:rPr>
              <a:t>саморегуляции</a:t>
            </a:r>
            <a:r>
              <a:rPr lang="ru-RU" dirty="0">
                <a:solidFill>
                  <a:srgbClr val="002060"/>
                </a:solidFill>
              </a:rPr>
              <a:t> собственных действий;</a:t>
            </a:r>
          </a:p>
          <a:p>
            <a:r>
              <a:rPr lang="ru-RU" dirty="0">
                <a:solidFill>
                  <a:srgbClr val="002060"/>
                </a:solidFill>
              </a:rPr>
              <a:t>-развитие эмоциональной отзывчивости, сопереживания, формирование готовности к совместной деятельности со сверстниками;</a:t>
            </a:r>
          </a:p>
          <a:p>
            <a:r>
              <a:rPr lang="ru-RU" dirty="0">
                <a:solidFill>
                  <a:srgbClr val="002060"/>
                </a:solidFill>
              </a:rPr>
              <a:t>-формирование позитивных установок к проявлению творчества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/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700" b="1" dirty="0" smtClean="0">
                <a:solidFill>
                  <a:schemeClr val="bg1"/>
                </a:solidFill>
              </a:rPr>
              <a:t>ФГОС четко </a:t>
            </a:r>
            <a:r>
              <a:rPr lang="ru-RU" sz="2700" b="1" dirty="0">
                <a:solidFill>
                  <a:schemeClr val="bg1"/>
                </a:solidFill>
              </a:rPr>
              <a:t>ставит перед современным </a:t>
            </a:r>
            <a:r>
              <a:rPr lang="ru-RU" sz="2700" b="1" dirty="0" smtClean="0">
                <a:solidFill>
                  <a:schemeClr val="bg1"/>
                </a:solidFill>
              </a:rPr>
              <a:t>дошкольным учреждением задачи </a:t>
            </a:r>
            <a:r>
              <a:rPr lang="ru-RU" sz="2700" b="1" dirty="0">
                <a:solidFill>
                  <a:schemeClr val="bg1"/>
                </a:solidFill>
              </a:rPr>
              <a:t>социально-коммуникативного и речевого развития, как составляющих из пяти </a:t>
            </a:r>
            <a:r>
              <a:rPr lang="ru-RU" sz="2700" b="1" dirty="0" smtClean="0">
                <a:solidFill>
                  <a:schemeClr val="bg1"/>
                </a:solidFill>
              </a:rPr>
              <a:t>образовательных </a:t>
            </a:r>
            <a:r>
              <a:rPr lang="ru-RU" sz="2700" b="1" dirty="0">
                <a:solidFill>
                  <a:schemeClr val="bg1"/>
                </a:solidFill>
              </a:rPr>
              <a:t>областей:</a:t>
            </a: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105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6"/>
            <a:ext cx="7732381" cy="3849877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>
                <a:solidFill>
                  <a:srgbClr val="002060"/>
                </a:solidFill>
              </a:rPr>
              <a:t>-развитие системы образования, обеспечивающие образовательные запросы общества и потребности социально – коммуникативного, экономического развития Краснодарского края и России;</a:t>
            </a:r>
          </a:p>
          <a:p>
            <a:r>
              <a:rPr lang="ru-RU" sz="2900" dirty="0">
                <a:solidFill>
                  <a:srgbClr val="002060"/>
                </a:solidFill>
              </a:rPr>
              <a:t>-развитие развивающей среды образовательных организаций в этом направлении обеспечит доступность качественных образовательных услуг;</a:t>
            </a:r>
          </a:p>
          <a:p>
            <a:r>
              <a:rPr lang="ru-RU" sz="2900" dirty="0">
                <a:solidFill>
                  <a:srgbClr val="002060"/>
                </a:solidFill>
              </a:rPr>
              <a:t>-модернизация образовательной программы, направленная на достижение современного качества целевых ориентиров (достижений) и результатов социально-коммуникативного развития воспитанников;</a:t>
            </a:r>
          </a:p>
          <a:p>
            <a:r>
              <a:rPr lang="ru-RU" sz="2900" dirty="0">
                <a:solidFill>
                  <a:srgbClr val="002060"/>
                </a:solidFill>
              </a:rPr>
              <a:t>-включение в часть образовательной программы дошкольного образования, формируемой участниками образовательных отношений, программ, созданных самостоятельно и, имеющих социально-коммуникативную направленность позволит повысить качество образования в соответствии с современными требованиями жизни общества.</a:t>
            </a: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/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/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Данный </a:t>
            </a:r>
            <a:r>
              <a:rPr lang="ru-RU" sz="2200" b="1" dirty="0">
                <a:solidFill>
                  <a:schemeClr val="bg1"/>
                </a:solidFill>
              </a:rPr>
              <a:t>проект позволит реализовать приоритетные направления развития системы образования Краснодарского края, направленные на обеспечение качества, доступности и эффективности образования: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492896"/>
            <a:ext cx="7776864" cy="4032447"/>
          </a:xfrm>
        </p:spPr>
        <p:txBody>
          <a:bodyPr>
            <a:noAutofit/>
          </a:bodyPr>
          <a:lstStyle/>
          <a:p>
            <a:pPr lvl="0"/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Государственная программа Краснодарского края «Развитие образования»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 Государственная программа Российской Федерации «Развитие образования» на 2013-2020 годы.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Закон Краснодарского края «Об образовании в Краснодарском крае» от 16.07.2013 № 2770 – КЗ. Концепция модернизации Российского образования на период до 2020 года.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Концепция содержания дошкольного образования Кубани (приложение 1 к приказу департамента образования и науки от 10.12.2003 г; № 01.8./2097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Приказ министерства образования и науки Краснодарского края от 13 февраля 2015 г. N 563 "Об утверждении Положения об образовательном Форуме Краснодарского края "Инновационный поиск" (с изменениями и дополнениями).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Санитарно-эпидемиологические правила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 и нормативы СанПиН 2.4.1.3049-13.	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Федеральный государственный образовательный стандарт дошкольного образования, утвержденный приказом Министерства образования и науки Российской Федерации от 17.10.2013 г № 1155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</a:rPr>
              <a:t> Федеральный закон «Об образовании в Российской Федерации» от 29.12.2012 № 273 – ФЗ.</a:t>
            </a:r>
          </a:p>
          <a:p>
            <a:pPr marL="0" indent="0">
              <a:buNone/>
            </a:pPr>
            <a:endParaRPr lang="ru-RU" sz="105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 smtClean="0">
                <a:solidFill>
                  <a:schemeClr val="bg1"/>
                </a:solidFill>
              </a:rPr>
              <a:t>1.2</a:t>
            </a:r>
            <a:r>
              <a:rPr lang="ru-RU" sz="4000" b="1" dirty="0">
                <a:solidFill>
                  <a:schemeClr val="bg1"/>
                </a:solidFill>
              </a:rPr>
              <a:t>. Нормативно-правовое обеспечение инновационного проекта.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9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2420888"/>
            <a:ext cx="8280919" cy="4032448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7030A0"/>
                </a:solidFill>
              </a:rPr>
              <a:t>Имеющиеся исследования позволяют выделить </a:t>
            </a:r>
            <a:r>
              <a:rPr lang="ru-RU" sz="2000" b="1" dirty="0">
                <a:solidFill>
                  <a:srgbClr val="7030A0"/>
                </a:solidFill>
              </a:rPr>
              <a:t>противоречие</a:t>
            </a:r>
            <a:r>
              <a:rPr lang="ru-RU" sz="2000" dirty="0">
                <a:solidFill>
                  <a:srgbClr val="7030A0"/>
                </a:solidFill>
              </a:rPr>
              <a:t> между признанием значимости коммуникативных умений в воспитании личности ребенка как субъекта коммуникативной деятельности и не разработанностью методического инструментария формирования данных умений, в соответствии с требованиями государственного стандарта дошкольного образования.</a:t>
            </a:r>
          </a:p>
          <a:p>
            <a:r>
              <a:rPr lang="ru-RU" sz="2000" dirty="0">
                <a:solidFill>
                  <a:srgbClr val="7030A0"/>
                </a:solidFill>
              </a:rPr>
              <a:t>Это противоречие позволило следующим образом сформулировать </a:t>
            </a:r>
            <a:r>
              <a:rPr lang="ru-RU" sz="2000" b="1" dirty="0">
                <a:solidFill>
                  <a:srgbClr val="7030A0"/>
                </a:solidFill>
              </a:rPr>
              <a:t>проблему</a:t>
            </a:r>
            <a:r>
              <a:rPr lang="ru-RU" sz="2000" dirty="0">
                <a:solidFill>
                  <a:srgbClr val="7030A0"/>
                </a:solidFill>
              </a:rPr>
              <a:t> исследования: как в современном дошкольном учреждении в соответствии с обозначенной в педагогике и психологии значимостью общения в развитии личности дошкольника сделать процесс формирования коммуникативных умений и активизации речевого общения наиболее успешным, отвечающим требованиям  практики?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1.3. Проблема, решаемая в ходе инновационной деятельности. Степень теоретической и практической проработанности проблемы.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96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2.Цель</a:t>
            </a:r>
            <a:r>
              <a:rPr lang="ru-RU" sz="2800" b="1" dirty="0">
                <a:solidFill>
                  <a:schemeClr val="bg1"/>
                </a:solidFill>
              </a:rPr>
              <a:t>. Объект инновационной деятельности. Предмет инновационной деятельности. </a:t>
            </a: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Гипотеза</a:t>
            </a:r>
            <a:r>
              <a:rPr lang="ru-RU" sz="2800" b="1" dirty="0">
                <a:solidFill>
                  <a:schemeClr val="bg1"/>
                </a:solidFill>
              </a:rPr>
              <a:t>. Задачи.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4294967295"/>
          </p:nvPr>
        </p:nvSpPr>
        <p:spPr>
          <a:xfrm>
            <a:off x="323528" y="2780928"/>
            <a:ext cx="8363272" cy="334523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 </a:t>
            </a:r>
            <a:r>
              <a:rPr lang="ru-RU" sz="8000" b="1" dirty="0">
                <a:solidFill>
                  <a:srgbClr val="002060"/>
                </a:solidFill>
              </a:rPr>
              <a:t> </a:t>
            </a:r>
            <a:r>
              <a:rPr lang="ru-RU" sz="9600" b="1" dirty="0">
                <a:solidFill>
                  <a:srgbClr val="002060"/>
                </a:solidFill>
              </a:rPr>
              <a:t>Цель проекта – </a:t>
            </a:r>
            <a:r>
              <a:rPr lang="ru-RU" sz="9600" dirty="0">
                <a:solidFill>
                  <a:srgbClr val="002060"/>
                </a:solidFill>
              </a:rPr>
              <a:t>развитие речи детей дошкольного возраста посредством театрально-игровой деятельности при применении разработанной  педагогами системы и в специально  организованной развивающей предметно-пространственной среде дошкольного </a:t>
            </a:r>
            <a:r>
              <a:rPr lang="ru-RU" sz="9600" dirty="0" smtClean="0">
                <a:solidFill>
                  <a:srgbClr val="002060"/>
                </a:solidFill>
              </a:rPr>
              <a:t>учреждения</a:t>
            </a:r>
            <a:r>
              <a:rPr lang="ru-RU" sz="9600" dirty="0" smtClean="0">
                <a:solidFill>
                  <a:srgbClr val="7030A0"/>
                </a:solidFill>
              </a:rPr>
              <a:t>.</a:t>
            </a:r>
            <a:endParaRPr lang="ru-RU" sz="9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01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Объект исследования.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4294967295"/>
          </p:nvPr>
        </p:nvSpPr>
        <p:spPr>
          <a:xfrm>
            <a:off x="457200" y="2679700"/>
            <a:ext cx="8229600" cy="34464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/>
              <a:t> </a:t>
            </a:r>
            <a:r>
              <a:rPr lang="ru-RU" dirty="0"/>
              <a:t>влияние театрально-игровой деятельности на активизацию речевого общения детей дошкольного возраста. </a:t>
            </a:r>
            <a:endParaRPr lang="ru-RU" sz="7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71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1074</TotalTime>
  <Words>1542</Words>
  <Application>Microsoft Office PowerPoint</Application>
  <PresentationFormat>Экран (4:3)</PresentationFormat>
  <Paragraphs>156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Candara</vt:lpstr>
      <vt:lpstr>Symbol</vt:lpstr>
      <vt:lpstr>Times New Roman</vt:lpstr>
      <vt:lpstr>Волна</vt:lpstr>
      <vt:lpstr>                 Инновационный проект МБДОУ детского сада комбинированного вида № 14 «Активизация речевого общения дошкольников посредством театрально-игровой деятельности». </vt:lpstr>
      <vt:lpstr>1. Обоснование проекта. Актуальность для развития системы образования, соответствие ведущим инновационным направлениям развития образования Краснодарского края.</vt:lpstr>
      <vt:lpstr>Презентация PowerPoint</vt:lpstr>
      <vt:lpstr>  ФГОС четко ставит перед современным дошкольным учреждением задачи социально-коммуникативного и речевого развития, как составляющих из пяти образовательных областей: </vt:lpstr>
      <vt:lpstr>  Данный проект позволит реализовать приоритетные направления развития системы образования Краснодарского края, направленные на обеспечение качества, доступности и эффективности образования:  </vt:lpstr>
      <vt:lpstr> 1.2. Нормативно-правовое обеспечение инновационного проекта. </vt:lpstr>
      <vt:lpstr>1.3. Проблема, решаемая в ходе инновационной деятельности. Степень теоретической и практической проработанности проблемы.</vt:lpstr>
      <vt:lpstr>2.Цель. Объект инновационной деятельности. Предмет инновационной деятельности.  Гипотеза. Задачи.</vt:lpstr>
      <vt:lpstr>Объект исследования.</vt:lpstr>
      <vt:lpstr> Гипотеза проекта.</vt:lpstr>
      <vt:lpstr>Предмет исследования.</vt:lpstr>
      <vt:lpstr>Задачи проекта:</vt:lpstr>
      <vt:lpstr>3.Теоретические и методологические основания проекта (научно-педагогические принципы, подходы, концепции и механизмы реализации                                             инновационного проекта.</vt:lpstr>
      <vt:lpstr>4.Обоснование идеи инновации и механизма реализации                        инновационного проекта.</vt:lpstr>
      <vt:lpstr>Механизм реализации проекта:</vt:lpstr>
      <vt:lpstr>Содержание проекта.</vt:lpstr>
      <vt:lpstr>5. Обоснование новизны инновационной деятельности.</vt:lpstr>
      <vt:lpstr>    6.Проектируемые этапы инновационного процесса с обозначением проводимой деятельности по  различным направлениям: образовательной, управленческой, взаимодействия с социумом, обогащения образовательной среды, транслирования  результатов.  </vt:lpstr>
      <vt:lpstr>7. Критерии и показатели (индикаторы эффективности инновационной деятельности. Диагностические методики и методы, позволяющие оценить эффективность проекта.</vt:lpstr>
      <vt:lpstr>Проектируемые результаты.</vt:lpstr>
      <vt:lpstr>9.Практическая значимость и перспективы развития инновационного проекта.</vt:lpstr>
      <vt:lpstr>Обоснование наличия необходимых ресурсов (финансовых, материальных, кадровых) для выполнения задач инновационного проекта.</vt:lpstr>
      <vt:lpstr>11.Степень разработанности инновации с представлением раннее изданных материалов (публикаций, методических разработок), выполненных в рамках проекта.</vt:lpstr>
      <vt:lpstr>Список литературы:</vt:lpstr>
      <vt:lpstr>Спасибо за внимание.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 Внедрение  ФГОС в ДОУ»</dc:title>
  <dc:creator>ds</dc:creator>
  <cp:lastModifiedBy>RePack by Diakov</cp:lastModifiedBy>
  <cp:revision>50</cp:revision>
  <dcterms:created xsi:type="dcterms:W3CDTF">2015-05-07T04:55:20Z</dcterms:created>
  <dcterms:modified xsi:type="dcterms:W3CDTF">2018-03-13T08:28:14Z</dcterms:modified>
</cp:coreProperties>
</file>