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</p:sldMasterIdLst>
  <p:notesMasterIdLst>
    <p:notesMasterId r:id="rId17"/>
  </p:notesMasterIdLst>
  <p:sldIdLst>
    <p:sldId id="275" r:id="rId2"/>
    <p:sldId id="276" r:id="rId3"/>
    <p:sldId id="277" r:id="rId4"/>
    <p:sldId id="263" r:id="rId5"/>
    <p:sldId id="279" r:id="rId6"/>
    <p:sldId id="281" r:id="rId7"/>
    <p:sldId id="282" r:id="rId8"/>
    <p:sldId id="284" r:id="rId9"/>
    <p:sldId id="264" r:id="rId10"/>
    <p:sldId id="285" r:id="rId11"/>
    <p:sldId id="286" r:id="rId12"/>
    <p:sldId id="287" r:id="rId13"/>
    <p:sldId id="288" r:id="rId14"/>
    <p:sldId id="270" r:id="rId15"/>
    <p:sldId id="28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6666"/>
    <a:srgbClr val="006699"/>
    <a:srgbClr val="00808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99" autoAdjust="0"/>
  </p:normalViewPr>
  <p:slideViewPr>
    <p:cSldViewPr>
      <p:cViewPr>
        <p:scale>
          <a:sx n="118" d="100"/>
          <a:sy n="118" d="100"/>
        </p:scale>
        <p:origin x="-1434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подростковых</a:t>
            </a:r>
            <a:r>
              <a:rPr lang="ru-RU" sz="1800" baseline="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беременностей</a:t>
            </a: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04993889567826"/>
          <c:y val="5.0818270662958354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746472614153982E-2"/>
          <c:y val="0.15934053304422113"/>
          <c:w val="0.59259915564937227"/>
          <c:h val="0.8072101184159614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1"/>
          <c:cat>
            <c:strRef>
              <c:f>Лист1!$A$2:$A$4</c:f>
              <c:strCache>
                <c:ptCount val="3"/>
                <c:pt idx="0">
                  <c:v>Аборты</c:v>
                </c:pt>
                <c:pt idx="1">
                  <c:v>Роды</c:v>
                </c:pt>
                <c:pt idx="2">
                  <c:v>Другая патология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70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081824241750916"/>
          <c:y val="0.29532147087235128"/>
          <c:w val="0.35801744250638817"/>
          <c:h val="0.58476977134367369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21BF8-E499-453B-BA72-3DC61A8FE07B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BB566-7AEE-4B7C-B36C-3D5555098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935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BB566-7AEE-4B7C-B36C-3D555509865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541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BB566-7AEE-4B7C-B36C-3D555509865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0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E4B9AF-D70B-4D2F-BD47-56CCAFC4933F}" type="datetime1">
              <a:rPr lang="ru-RU" smtClean="0"/>
              <a:t>21.03.2018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40D8B0-19D2-4F02-9FFA-FD33485CCAF3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77D7D-59C0-442F-975E-E0D69D302002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6413AC-1E04-4B83-B301-B9AC460BEA58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367E09-4D3E-456F-AB9E-D64F730A1F53}" type="datetime1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429B3-EBBE-455E-9254-148A9C167101}" type="datetime1">
              <a:rPr lang="ru-RU" smtClean="0"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09ED2-1C98-433E-A627-77F212C4AD6B}" type="datetime1">
              <a:rPr lang="ru-RU" smtClean="0"/>
              <a:t>21.03.2018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96544-A5B1-4575-928F-CBB5334AC80E}" type="datetime1">
              <a:rPr lang="ru-RU" smtClean="0"/>
              <a:t>21.03.2018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EF7ECD-EAAE-491E-8866-35A16AF21EF0}" type="datetime1">
              <a:rPr lang="ru-RU" smtClean="0"/>
              <a:t>21.03.2018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2BB6-1D20-4601-AD99-7BDCA3D56B00}" type="datetime1">
              <a:rPr lang="ru-RU" smtClean="0"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0150E5-A05B-4B89-9331-566839E2385C}" type="datetime1">
              <a:rPr lang="ru-RU" smtClean="0"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02FA1CE-6693-4641-BAA2-5D27D2AF0086}" type="datetime1">
              <a:rPr lang="ru-RU" smtClean="0"/>
              <a:t>21.03.2018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126FF0-821A-4E19-BC4D-59955F46862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59898"/>
            <a:ext cx="7435552" cy="83685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Романова </a:t>
            </a:r>
            <a:r>
              <a:rPr lang="ru-RU" sz="28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льга Владимировна</a:t>
            </a:r>
            <a:endParaRPr lang="ru-RU" sz="28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628800"/>
            <a:ext cx="7848872" cy="4176464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sz="2400" b="1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РЕПРОДУКТИВНОГО ЗДОРОВЬЯ. ПЛАНИРОВАНИЕ СЕМЬИ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>
              <a:solidFill>
                <a:srgbClr val="006699"/>
              </a:solidFill>
            </a:endParaRPr>
          </a:p>
          <a:p>
            <a:pPr algn="ctr"/>
            <a:r>
              <a:rPr lang="ru-RU" sz="1300" b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ЗДРАВООХРАНЕНИЯ РОСТОВСКОЙ ОБЛАСТИ ГОСУДАРСТВЕННОЕ БЮДЖЕТНОЕ ПРОФЕССИОНАЛЬНОЕ ОБРАЗОВАТЕЛЬНОЕ УЧРЕЖДЕНИЕ РОСТОВСКОЙ ОБЛАСТИ «РОСТОВСКИЙ БАЗОВЫЙ МЕДИЦИНСКИЙ КОЛЛЕДЖ»</a:t>
            </a:r>
          </a:p>
          <a:p>
            <a:pPr algn="ctr"/>
            <a:r>
              <a:rPr lang="ru-RU" sz="1300" b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ru-RU" sz="1800" b="1" dirty="0" smtClean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ru-RU" sz="1800" b="1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88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Преждевременная и незащищенная половая жизнь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82296" lvl="0" indent="0" algn="ctr">
              <a:buNone/>
            </a:pPr>
            <a:r>
              <a:rPr lang="ru-RU" sz="20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</a:p>
          <a:p>
            <a:pPr marL="82296" lvl="0" indent="0" algn="ctr">
              <a:buNone/>
            </a:pPr>
            <a:endParaRPr lang="ru-RU" sz="2000" b="1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венерические заболевания;</a:t>
            </a:r>
          </a:p>
          <a:p>
            <a:pPr marL="82296" lvl="0" indent="0">
              <a:buNone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воспалительные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женских половых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органов;</a:t>
            </a:r>
          </a:p>
          <a:p>
            <a:pPr marL="82296" lvl="0" indent="0">
              <a:buNone/>
            </a:pPr>
            <a:endParaRPr lang="ru-RU" sz="18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есплодие;</a:t>
            </a:r>
          </a:p>
          <a:p>
            <a:pPr marL="82296" indent="0">
              <a:buNone/>
            </a:pPr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половая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холодность и психоэмоциональное опустошение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800" b="1" dirty="0"/>
          </a:p>
          <a:p>
            <a:pPr lvl="0">
              <a:buFont typeface="Arial" panose="020B0604020202020204" pitchFamily="34" charset="0"/>
              <a:buChar char="•"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6699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524000"/>
            <a:ext cx="4001648" cy="466344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sz="20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Доводы </a:t>
            </a:r>
            <a:r>
              <a:rPr lang="ru-RU" sz="20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добрачных </a:t>
            </a:r>
            <a:r>
              <a:rPr lang="ru-RU" sz="20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связей:</a:t>
            </a:r>
          </a:p>
          <a:p>
            <a:pPr marL="82296" indent="0">
              <a:buNone/>
            </a:pPr>
            <a:endParaRPr lang="ru-RU" sz="2000" b="1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b="1" i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оложительный момент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82296" lvl="0" indent="0">
              <a:buNone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полученное удовольствие</a:t>
            </a:r>
          </a:p>
          <a:p>
            <a:pPr marL="82296" lvl="0" indent="0">
              <a:buNone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b="1" i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трицательный момент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82296" indent="0">
              <a:buNone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яжелые последствия и иногда не поправимые</a:t>
            </a:r>
          </a:p>
          <a:p>
            <a:pPr marL="82296" indent="0">
              <a:buNone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оловые </a:t>
            </a:r>
            <a:r>
              <a:rPr lang="ru-RU" sz="18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82296" indent="0">
              <a:buNone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следствие случайных связей и половых излишеств</a:t>
            </a:r>
          </a:p>
          <a:p>
            <a:pPr marL="82296" indent="0">
              <a:buNone/>
            </a:pPr>
            <a:endParaRPr lang="ru-RU" sz="1800" b="1" i="1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8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ожный </a:t>
            </a:r>
            <a:r>
              <a:rPr lang="ru-RU" sz="18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половое воздержание до вступления в брак вредно</a:t>
            </a:r>
          </a:p>
          <a:p>
            <a:pPr marL="82296" indent="0">
              <a:buNone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892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Подростковая беременность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b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Уязвимая возрастная группа: 13-17 </a:t>
            </a:r>
            <a:r>
              <a:rPr lang="ru-RU" sz="20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Российская Федерация</a:t>
            </a:r>
          </a:p>
          <a:p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Соединенные Штаты Америки</a:t>
            </a:r>
          </a:p>
          <a:p>
            <a:pPr marL="82296" indent="0">
              <a:buNone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миллиона девушек в год беременеют чаще, чем отмечают свой восемнадцатый день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рождения !!!</a:t>
            </a: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Исход:   аборты - 70%, роды и осложнения по  15%</a:t>
            </a:r>
            <a:endParaRPr lang="ru-RU" sz="1800" b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56412134"/>
              </p:ext>
            </p:extLst>
          </p:nvPr>
        </p:nvGraphicFramePr>
        <p:xfrm>
          <a:off x="5276850" y="1524000"/>
          <a:ext cx="3657600" cy="466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1860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здорового образа жизни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Стратегия:</a:t>
            </a:r>
          </a:p>
          <a:p>
            <a:pPr marL="82296" indent="0">
              <a:buNone/>
            </a:pPr>
            <a:endParaRPr lang="ru-RU" sz="2000" b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планируемая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подготовленная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беременность;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медицине;</a:t>
            </a:r>
          </a:p>
          <a:p>
            <a:pPr marL="82296" lvl="0" indent="0">
              <a:buNone/>
            </a:pPr>
            <a:endParaRPr lang="ru-RU" sz="18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управляемость </a:t>
            </a:r>
            <a:r>
              <a:rPr lang="ru-RU" sz="1800" dirty="0" err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гонадотоксичными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факторами и устранение их</a:t>
            </a:r>
          </a:p>
          <a:p>
            <a:pPr lvl="0">
              <a:buFont typeface="Arial" panose="020B0604020202020204" pitchFamily="34" charset="0"/>
              <a:buChar char="•"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1800" b="1" dirty="0">
              <a:solidFill>
                <a:srgbClr val="336699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b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приоритеты:</a:t>
            </a:r>
          </a:p>
          <a:p>
            <a:pPr marL="82296" indent="0">
              <a:buNone/>
            </a:pPr>
            <a:endParaRPr lang="ru-RU" sz="2000" b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молодежи;</a:t>
            </a:r>
          </a:p>
          <a:p>
            <a:pPr marL="82296" lvl="0" indent="0">
              <a:buNone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инфекций, передающихся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половым путем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ИППП);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контрацепции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2000" b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2000" b="1" dirty="0">
              <a:solidFill>
                <a:srgbClr val="336699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31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714104" cy="1224136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ФГОС СПО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«Лечебное дело», «Акушерское дело», «Сестринское дело»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31640" y="1628800"/>
            <a:ext cx="3801616" cy="4879464"/>
          </a:xfrm>
        </p:spPr>
        <p:txBody>
          <a:bodyPr/>
          <a:lstStyle/>
          <a:p>
            <a:pPr marL="82296" indent="0">
              <a:buNone/>
            </a:pPr>
            <a:endParaRPr lang="ru-RU" sz="1800" b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</a:t>
            </a: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модули, обеспечивающие программы позволяют студентам:</a:t>
            </a: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знать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семьи в жизни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человека;</a:t>
            </a: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уметь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 население: </a:t>
            </a:r>
          </a:p>
          <a:p>
            <a:pPr lvl="0">
              <a:buFontTx/>
              <a:buChar char="-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сохранения и укрепления здоровья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buFontTx/>
              <a:buChar char="-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планированию семьи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628800"/>
            <a:ext cx="3929640" cy="489654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общие компетенции -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составляющие учебных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программ:</a:t>
            </a:r>
            <a:endParaRPr lang="ru-RU" sz="18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рофессиональные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соответствуют основным видам профессиональной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18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бщие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неотъемлемая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грамотной, многосторонне-развитой личности будущего медицинского работника среднего звена</a:t>
            </a:r>
          </a:p>
          <a:p>
            <a:pPr marL="82296" indent="0">
              <a:buNone/>
            </a:pP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959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92211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профессионального модуля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556792"/>
            <a:ext cx="7602048" cy="4691608"/>
          </a:xfrm>
        </p:spPr>
        <p:txBody>
          <a:bodyPr/>
          <a:lstStyle/>
          <a:p>
            <a:pPr marL="82296" indent="0">
              <a:buNone/>
            </a:pPr>
            <a:r>
              <a:rPr lang="ru-RU" sz="20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ru-RU" sz="20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иметь практический опыт</a:t>
            </a:r>
            <a:r>
              <a:rPr lang="ru-RU" sz="20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2296" indent="0">
              <a:buNone/>
            </a:pPr>
            <a:endParaRPr lang="ru-RU" sz="2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профилактических мероприятий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2296" indent="0">
              <a:buNone/>
            </a:pPr>
            <a:endParaRPr lang="ru-RU" sz="18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 лечебно-диагностической помощи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82296" indent="0">
              <a:buNone/>
            </a:pPr>
            <a:endParaRPr lang="ru-RU" sz="18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санитарно-просветительской работы по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сохранению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укреплению репродуктивного здоровья;</a:t>
            </a:r>
          </a:p>
          <a:p>
            <a:pPr marL="82296" indent="0">
              <a:buNone/>
            </a:pP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планированию семьи;</a:t>
            </a:r>
          </a:p>
          <a:p>
            <a:pPr marL="82296" indent="0">
              <a:buNone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информированию пациентов по вопросам материнства и детства</a:t>
            </a:r>
          </a:p>
          <a:p>
            <a:pPr marL="82296" indent="0">
              <a:buNone/>
            </a:pPr>
            <a:endParaRPr lang="ru-RU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82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642096" cy="57606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980728"/>
            <a:ext cx="7602048" cy="526767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Начать с себя каждому молодому человеку: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способным вести здоровый образ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культурой и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спортом;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брать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на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себя</a:t>
            </a: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брать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нравственные обязательства по отношению к природе, обществу,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</a:t>
            </a:r>
          </a:p>
          <a:p>
            <a:pPr marL="82296" lvl="0" indent="0">
              <a:buNone/>
            </a:pP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>
              <a:buNone/>
            </a:pP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пользу:</a:t>
            </a:r>
            <a:endParaRPr lang="ru-RU" sz="1800" b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оздоровлении молодого поколения; </a:t>
            </a: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создании здоровой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рождении и воспитании благополучных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pPr marL="82296" lvl="0" indent="0">
              <a:buNone/>
            </a:pPr>
            <a:endParaRPr lang="ru-RU" sz="1800" i="1" dirty="0">
              <a:solidFill>
                <a:srgbClr val="336699"/>
              </a:solidFill>
            </a:endParaRPr>
          </a:p>
          <a:p>
            <a:pPr marL="82296" lvl="0" indent="0">
              <a:buNone/>
            </a:pP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Стратегическая цель: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здоровья, стремление к жизненным, семейным и профессиональным достижениям</a:t>
            </a:r>
          </a:p>
          <a:p>
            <a:pPr lvl="0">
              <a:buFont typeface="Arial" panose="020B0604020202020204" pitchFamily="34" charset="0"/>
              <a:buChar char="•"/>
            </a:pP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ru-RU" sz="20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20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00192" y="2924944"/>
            <a:ext cx="2382979" cy="1444831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1000" b="-11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76270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674056" cy="432048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одержание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764704"/>
            <a:ext cx="7776864" cy="609329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 smtClean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82296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репродуктивного здоровья и планирования семьи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…..3</a:t>
            </a:r>
            <a:endParaRPr lang="ru-RU" sz="16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2. основы репродуктивного здоровья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………………….……………....4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2.1. показатели репродуктивного здоровья……………………………5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2.2. факторы формирующие и разрушающие репродуктивное 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женщины………………………………………………....6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2.3. проблемы репродуктивного периода жизни женщины………......7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2.4. лечение – шаг отчаяния………………………………………….....8</a:t>
            </a:r>
            <a:endParaRPr lang="ru-RU" sz="16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3. репродуктивное здоровье </a:t>
            </a: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……………………………....9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3.1.преждевременная и незащищенная половая жизнь………………10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3.2. подростковая беременность………………………………………..11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здорового образа жизни…………………………….12</a:t>
            </a:r>
            <a:endParaRPr lang="ru-RU" sz="16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5. стандарты ФГОС СПО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……………………………………………….13</a:t>
            </a:r>
          </a:p>
          <a:p>
            <a:pPr marL="82296" indent="0">
              <a:buNone/>
            </a:pPr>
            <a:r>
              <a:rPr lang="ru-RU" sz="16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5.1. результаты освоения профессионального модуля……………….14</a:t>
            </a:r>
            <a:endParaRPr lang="ru-RU" sz="16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6.</a:t>
            </a:r>
            <a:r>
              <a:rPr lang="ru-RU" sz="14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sz="14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………………………………………………………………………....</a:t>
            </a:r>
            <a:r>
              <a:rPr lang="ru-RU" sz="16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16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7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920880" cy="106613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репродуктивного здоровья и планирования семьи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5184576"/>
          </a:xfrm>
        </p:spPr>
        <p:txBody>
          <a:bodyPr>
            <a:normAutofit fontScale="92500" lnSpcReduction="10000"/>
          </a:bodyPr>
          <a:lstStyle/>
          <a:p>
            <a:endParaRPr lang="ru-RU" sz="1800" b="1" i="1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показать взаимозависимость репродуктивного здоровья и планирования семьи, подчеркнуть значение семьи, и доказать, что семейному воспитанию нет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замены</a:t>
            </a:r>
            <a:endParaRPr lang="ru-RU" sz="1800" b="1" i="1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i="1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репродуктивное </a:t>
            </a:r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состояние полного физического, психического и социального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благополучия </a:t>
            </a:r>
          </a:p>
          <a:p>
            <a:pPr marL="82296" indent="0">
              <a:buNone/>
            </a:pPr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b="1" i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епродуктивное </a:t>
            </a:r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женщины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неотъемлемая составляющая общего здоровья организма, которое подразумевает под собой отсутствие заболеваний репродуктивной системы, способность к воспроизведению потомства, а также возможность жить половой жизнью и получать от нее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</a:t>
            </a: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семьи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направленных на повышение сексуальной культуры населения, а также предоставление отдельным лицам и супружеским парам возможности получения медико-социальной помощи по вопросам репродуктивного здоровья на базе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созданной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сети учреждений службы планирования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92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005064"/>
            <a:ext cx="2449140" cy="193291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746064" cy="7200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репродуктивного здоровья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24744"/>
            <a:ext cx="7920880" cy="5544616"/>
          </a:xfrm>
        </p:spPr>
        <p:txBody>
          <a:bodyPr>
            <a:normAutofit/>
          </a:bodyPr>
          <a:lstStyle/>
          <a:p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Молодая </a:t>
            </a:r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</a:t>
            </a:r>
            <a:r>
              <a:rPr lang="ru-RU" sz="1800" b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важная социально-демографическая группа населения</a:t>
            </a:r>
          </a:p>
          <a:p>
            <a:pPr marL="82296" indent="0">
              <a:buNone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современном обществе все заметнее проявляется кризис семьи. Он вызван легкомысленным отношением к институту семьи и его значению в формировании подрастающего поколения. </a:t>
            </a: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современного общества </a:t>
            </a:r>
            <a:r>
              <a:rPr lang="ru-RU" sz="1800" b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репродуктивного здоровья 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молодежи</a:t>
            </a:r>
          </a:p>
          <a:p>
            <a:pPr marL="82296" indent="0">
              <a:buNone/>
            </a:pP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сохранения репродуктивного здоровья</a:t>
            </a:r>
            <a:r>
              <a:rPr lang="ru-RU" sz="1800" b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доровый образ жизни;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 половое поведение;</a:t>
            </a:r>
          </a:p>
          <a:p>
            <a:pPr>
              <a:buFontTx/>
              <a:buChar char="-"/>
            </a:pPr>
            <a:r>
              <a:rPr lang="ru-RU" sz="18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ланирование семьи;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абортов</a:t>
            </a:r>
          </a:p>
          <a:p>
            <a:pPr marL="82296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592740" y="6347929"/>
            <a:ext cx="457200" cy="476250"/>
          </a:xfrm>
        </p:spPr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12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репродуктивного здоровья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родов</a:t>
            </a:r>
          </a:p>
          <a:p>
            <a:pPr lvl="0"/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женщин, пользующихся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контрацептивами</a:t>
            </a:r>
          </a:p>
          <a:p>
            <a:pPr marL="82296" indent="0">
              <a:buNone/>
            </a:pP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Гинекологическая заболеваемость женщин репродуктивного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</a:p>
          <a:p>
            <a:pPr marL="82296" indent="0">
              <a:buNone/>
            </a:pPr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инфекций, передающихся половым путем (ИППП)</a:t>
            </a: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072" y="1484784"/>
            <a:ext cx="3600400" cy="4663440"/>
          </a:xfrm>
        </p:spPr>
        <p:txBody>
          <a:bodyPr>
            <a:normAutofit/>
          </a:bodyPr>
          <a:lstStyle/>
          <a:p>
            <a:pPr lvl="0"/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осложненных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</a:t>
            </a:r>
          </a:p>
          <a:p>
            <a:pPr marL="82296" lvl="0" indent="0">
              <a:buNone/>
            </a:pP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абортов</a:t>
            </a:r>
          </a:p>
          <a:p>
            <a:pPr lvl="0"/>
            <a:endParaRPr lang="ru-RU" sz="1800" b="1" i="1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>
              <a:buNone/>
            </a:pP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Гинекологические заболевания детей и </a:t>
            </a:r>
            <a:r>
              <a:rPr lang="ru-RU" sz="1800" b="1" i="1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</a:t>
            </a:r>
          </a:p>
          <a:p>
            <a:pPr marL="82296" indent="0">
              <a:buNone/>
            </a:pPr>
            <a:endParaRPr lang="ru-RU" sz="1800" b="1" i="1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бесплодия</a:t>
            </a:r>
          </a:p>
          <a:p>
            <a:pPr lvl="0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80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106644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формирующие и разрушающие 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репродуктивное здоровье женщины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75656" y="1916832"/>
            <a:ext cx="3617552" cy="427060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Формирующие:</a:t>
            </a:r>
          </a:p>
          <a:p>
            <a:endParaRPr lang="ru-RU" sz="20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здоровье;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аболевание других органов и систем;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браз </a:t>
            </a: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изни;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рофессиональные вредности;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наследственность</a:t>
            </a:r>
            <a:endParaRPr lang="ru-RU" sz="20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072" y="1844824"/>
            <a:ext cx="3713616" cy="434261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Разрушающие:</a:t>
            </a:r>
          </a:p>
          <a:p>
            <a:pPr marL="82296" indent="0">
              <a:buNone/>
            </a:pPr>
            <a:endParaRPr lang="ru-RU" sz="20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вредные привычки;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беспорядочное </a:t>
            </a: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половое 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инфекции </a:t>
            </a: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передающиеся половым 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(ИППП);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борты;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экологические </a:t>
            </a: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</a:t>
            </a:r>
          </a:p>
          <a:p>
            <a:pPr lvl="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20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289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репродуктивного периода жизни женщины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7624" y="1700808"/>
            <a:ext cx="3816424" cy="4392488"/>
          </a:xfrm>
        </p:spPr>
        <p:txBody>
          <a:bodyPr>
            <a:normAutofit/>
          </a:bodyPr>
          <a:lstStyle/>
          <a:p>
            <a:pPr lvl="0"/>
            <a:r>
              <a:rPr lang="ru-RU" sz="20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ранних сексуальных </a:t>
            </a:r>
            <a:r>
              <a:rPr lang="ru-RU" sz="20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дебютов: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1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бесплодие;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невынашивание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беременности;</a:t>
            </a: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менструального цикла;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гинекологические заболевания</a:t>
            </a:r>
          </a:p>
          <a:p>
            <a:pPr marL="82296" lvl="0" indent="0">
              <a:buNone/>
            </a:pPr>
            <a:endParaRPr lang="ru-RU" sz="26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r">
              <a:buNone/>
            </a:pPr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8065" y="1700808"/>
            <a:ext cx="3744416" cy="4176464"/>
          </a:xfrm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Бесплодие</a:t>
            </a:r>
            <a:r>
              <a:rPr lang="ru-RU" sz="2000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последствие</a:t>
            </a:r>
          </a:p>
          <a:p>
            <a:pPr marL="82296" indent="0">
              <a:buNone/>
            </a:pPr>
            <a:r>
              <a:rPr lang="ru-RU" sz="20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заболеваний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бесплодия</a:t>
            </a:r>
            <a:r>
              <a:rPr lang="ru-RU" sz="1800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инфекции, передающиеся половым путем (ИППП);</a:t>
            </a:r>
          </a:p>
          <a:p>
            <a:pPr marL="285750" indent="-285750">
              <a:buFontTx/>
              <a:buChar char="-"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аборты</a:t>
            </a:r>
          </a:p>
          <a:p>
            <a:pPr marL="82296" indent="0">
              <a:buNone/>
            </a:pPr>
            <a:endParaRPr lang="ru-RU" sz="2600" dirty="0" smtClean="0"/>
          </a:p>
          <a:p>
            <a:pPr marL="82296" indent="0">
              <a:buNone/>
            </a:pPr>
            <a:endParaRPr lang="ru-RU" sz="2600" dirty="0"/>
          </a:p>
          <a:p>
            <a:pPr marL="82296" indent="0">
              <a:buNone/>
            </a:pPr>
            <a:endParaRPr lang="ru-RU" sz="2900" b="1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29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876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77841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– шаг отчаяния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7624" y="1052736"/>
            <a:ext cx="3905584" cy="513470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8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Лечение:</a:t>
            </a:r>
          </a:p>
          <a:p>
            <a:pPr marL="82296" indent="0">
              <a:buNone/>
            </a:pPr>
            <a:endParaRPr lang="ru-RU" sz="1800" b="1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отчаяния;</a:t>
            </a:r>
          </a:p>
          <a:p>
            <a:pPr marL="82296" indent="0">
              <a:buNone/>
            </a:pPr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на побочные эффекты ради излечения основного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и,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запущенной стадии;</a:t>
            </a:r>
          </a:p>
          <a:p>
            <a:pPr marL="82296" indent="0">
              <a:buNone/>
            </a:pPr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опаздывает, отстает от механизма развития заболеваний</a:t>
            </a:r>
          </a:p>
          <a:p>
            <a:endParaRPr lang="ru-RU" sz="1800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072" y="1196752"/>
            <a:ext cx="3713616" cy="499068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8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репродуктивного </a:t>
            </a:r>
            <a:r>
              <a:rPr lang="ru-RU" sz="18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здоровья:</a:t>
            </a:r>
          </a:p>
          <a:p>
            <a:pPr marL="82296" indent="0" algn="ctr">
              <a:buNone/>
            </a:pPr>
            <a:endParaRPr lang="ru-RU" sz="1800" b="1" dirty="0" smtClean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ождаемость;</a:t>
            </a:r>
          </a:p>
          <a:p>
            <a:pPr marL="82296" lvl="0" indent="0">
              <a:buNone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материнская смертность;</a:t>
            </a:r>
          </a:p>
          <a:p>
            <a:pPr marL="82296" lvl="0" indent="0">
              <a:buNone/>
            </a:pPr>
            <a:endParaRPr lang="ru-RU" sz="1800" dirty="0">
              <a:solidFill>
                <a:srgbClr val="00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</a:t>
            </a:r>
            <a:r>
              <a:rPr lang="ru-RU" sz="1800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смертность</a:t>
            </a:r>
          </a:p>
          <a:p>
            <a:pPr algn="ctr"/>
            <a:endParaRPr lang="ru-RU" sz="1800" b="1" dirty="0">
              <a:solidFill>
                <a:srgbClr val="006699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581128"/>
            <a:ext cx="1809685" cy="161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44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85010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Репродуктивное здоровье подростков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12776"/>
            <a:ext cx="7674056" cy="483562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проблем конца 20, начала 21 века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ормальная жизнедеятельность;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доровье человека;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рофилактика болезней;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родвижение здорового образа жизни</a:t>
            </a:r>
          </a:p>
          <a:p>
            <a:pPr marL="82296" indent="0">
              <a:buNone/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социально-политические изменения;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рансформация системы здравоохранения;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асслоение общества;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астущее неравенство в доступе к ресурсам</a:t>
            </a:r>
            <a:endParaRPr lang="ru-RU" sz="1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6FF0-821A-4E19-BC4D-59955F46862F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72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1862</TotalTime>
  <Words>878</Words>
  <Application>Microsoft Office PowerPoint</Application>
  <PresentationFormat>Экран (4:3)</PresentationFormat>
  <Paragraphs>229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Автор: Романова Ольга Владимировна</vt:lpstr>
      <vt:lpstr>содержание</vt:lpstr>
      <vt:lpstr>Взаимосвязь репродуктивного здоровья и планирования семьи</vt:lpstr>
      <vt:lpstr>Основы репродуктивного здоровья</vt:lpstr>
      <vt:lpstr>Показатели репродуктивного здоровья</vt:lpstr>
      <vt:lpstr> Факторы формирующие и разрушающие репродуктивное здоровье женщины </vt:lpstr>
      <vt:lpstr>Проблемы репродуктивного периода жизни женщины</vt:lpstr>
      <vt:lpstr>Лечение – шаг отчаяния</vt:lpstr>
      <vt:lpstr>Репродуктивное здоровье подростков</vt:lpstr>
      <vt:lpstr>Преждевременная и незащищенная половая жизнь </vt:lpstr>
      <vt:lpstr>Подростковая беременность</vt:lpstr>
      <vt:lpstr>Формирование здорового образа жизни</vt:lpstr>
      <vt:lpstr>Стандарты ФГОС СПО «Лечебное дело», «Акушерское дело», «Сестринское дело» </vt:lpstr>
      <vt:lpstr>Результаты освоения профессионального модуля</vt:lpstr>
      <vt:lpstr>Выводы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Областное совещание преподавателей акушеров-гинекологов, педиатров</dc:title>
  <dc:creator>kitkit</dc:creator>
  <cp:lastModifiedBy>Марусечка</cp:lastModifiedBy>
  <cp:revision>114</cp:revision>
  <dcterms:created xsi:type="dcterms:W3CDTF">2015-11-08T10:21:21Z</dcterms:created>
  <dcterms:modified xsi:type="dcterms:W3CDTF">2018-03-21T20:10:17Z</dcterms:modified>
</cp:coreProperties>
</file>