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0" r:id="rId2"/>
  </p:sldMasterIdLst>
  <p:notesMasterIdLst>
    <p:notesMasterId r:id="rId27"/>
  </p:notesMasterIdLst>
  <p:sldIdLst>
    <p:sldId id="256" r:id="rId3"/>
    <p:sldId id="300" r:id="rId4"/>
    <p:sldId id="296" r:id="rId5"/>
    <p:sldId id="272" r:id="rId6"/>
    <p:sldId id="273" r:id="rId7"/>
    <p:sldId id="295" r:id="rId8"/>
    <p:sldId id="258" r:id="rId9"/>
    <p:sldId id="297" r:id="rId10"/>
    <p:sldId id="290" r:id="rId11"/>
    <p:sldId id="263" r:id="rId12"/>
    <p:sldId id="274" r:id="rId13"/>
    <p:sldId id="275" r:id="rId14"/>
    <p:sldId id="284" r:id="rId15"/>
    <p:sldId id="299" r:id="rId16"/>
    <p:sldId id="282" r:id="rId17"/>
    <p:sldId id="281" r:id="rId18"/>
    <p:sldId id="280" r:id="rId19"/>
    <p:sldId id="279" r:id="rId20"/>
    <p:sldId id="298" r:id="rId21"/>
    <p:sldId id="285" r:id="rId22"/>
    <p:sldId id="276" r:id="rId23"/>
    <p:sldId id="289" r:id="rId24"/>
    <p:sldId id="264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9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422" autoAdjust="0"/>
  </p:normalViewPr>
  <p:slideViewPr>
    <p:cSldViewPr showGuides="1">
      <p:cViewPr>
        <p:scale>
          <a:sx n="69" d="100"/>
          <a:sy n="69" d="100"/>
        </p:scale>
        <p:origin x="-200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2 -е классы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сок</c:v>
                </c:pt>
                <c:pt idx="1">
                  <c:v>мин.воду</c:v>
                </c:pt>
                <c:pt idx="2">
                  <c:v>кока-колу</c:v>
                </c:pt>
                <c:pt idx="3">
                  <c:v>другой газ. напиток</c:v>
                </c:pt>
                <c:pt idx="4">
                  <c:v>свое (чай, кофе, квас и тд.)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10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5-е классы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сок</c:v>
                </c:pt>
                <c:pt idx="1">
                  <c:v>мин.воду</c:v>
                </c:pt>
                <c:pt idx="2">
                  <c:v>кока-колу</c:v>
                </c:pt>
                <c:pt idx="3">
                  <c:v>другой газ. напиток</c:v>
                </c:pt>
                <c:pt idx="4">
                  <c:v>свое (чай, кофе, квас и тд.)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8-е классы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сок</c:v>
                </c:pt>
                <c:pt idx="1">
                  <c:v>мин.воду</c:v>
                </c:pt>
                <c:pt idx="2">
                  <c:v>кока-колу</c:v>
                </c:pt>
                <c:pt idx="3">
                  <c:v>другой газ. напиток</c:v>
                </c:pt>
                <c:pt idx="4">
                  <c:v>свое (чай, кофе, квас и тд.)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axId val="104522880"/>
        <c:axId val="104524416"/>
      </c:barChart>
      <c:catAx>
        <c:axId val="10452288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04524416"/>
        <c:crosses val="autoZero"/>
        <c:auto val="1"/>
        <c:lblAlgn val="ctr"/>
        <c:lblOffset val="100"/>
      </c:catAx>
      <c:valAx>
        <c:axId val="104524416"/>
        <c:scaling>
          <c:orientation val="minMax"/>
        </c:scaling>
        <c:axPos val="l"/>
        <c:majorGridlines/>
        <c:numFmt formatCode="General" sourceLinked="1"/>
        <c:tickLblPos val="nextTo"/>
        <c:crossAx val="1045228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2-е классы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каждый день</c:v>
                </c:pt>
                <c:pt idx="1">
                  <c:v>раз в несколько дней</c:v>
                </c:pt>
                <c:pt idx="2">
                  <c:v>раз в неделю</c:v>
                </c:pt>
                <c:pt idx="3">
                  <c:v>редко</c:v>
                </c:pt>
                <c:pt idx="4">
                  <c:v>не употребляю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3</c:v>
                </c:pt>
                <c:pt idx="3">
                  <c:v>14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5-е классы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каждый день</c:v>
                </c:pt>
                <c:pt idx="1">
                  <c:v>раз в несколько дней</c:v>
                </c:pt>
                <c:pt idx="2">
                  <c:v>раз в неделю</c:v>
                </c:pt>
                <c:pt idx="3">
                  <c:v>редко</c:v>
                </c:pt>
                <c:pt idx="4">
                  <c:v>не употребляю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13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8-е классы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каждый день</c:v>
                </c:pt>
                <c:pt idx="1">
                  <c:v>раз в несколько дней</c:v>
                </c:pt>
                <c:pt idx="2">
                  <c:v>раз в неделю</c:v>
                </c:pt>
                <c:pt idx="3">
                  <c:v>редко</c:v>
                </c:pt>
                <c:pt idx="4">
                  <c:v>не употребляю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18</c:v>
                </c:pt>
                <c:pt idx="4">
                  <c:v>5</c:v>
                </c:pt>
              </c:numCache>
            </c:numRef>
          </c:val>
        </c:ser>
        <c:axId val="104298752"/>
        <c:axId val="104304640"/>
      </c:barChart>
      <c:catAx>
        <c:axId val="10429875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04304640"/>
        <c:crosses val="autoZero"/>
        <c:auto val="1"/>
        <c:lblAlgn val="ctr"/>
        <c:lblOffset val="100"/>
      </c:catAx>
      <c:valAx>
        <c:axId val="104304640"/>
        <c:scaling>
          <c:orientation val="minMax"/>
        </c:scaling>
        <c:axPos val="l"/>
        <c:majorGridlines/>
        <c:numFmt formatCode="General" sourceLinked="1"/>
        <c:tickLblPos val="nextTo"/>
        <c:crossAx val="104298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16482547053413196"/>
          <c:y val="3.7008056284631087E-2"/>
          <c:w val="0.83517452946586801"/>
          <c:h val="0.671931503353747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2-е классы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5-е классы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8-е классы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</c:v>
                </c:pt>
                <c:pt idx="1">
                  <c:v>5</c:v>
                </c:pt>
              </c:numCache>
            </c:numRef>
          </c:val>
        </c:ser>
        <c:axId val="118738304"/>
        <c:axId val="118748288"/>
      </c:barChart>
      <c:catAx>
        <c:axId val="118738304"/>
        <c:scaling>
          <c:orientation val="minMax"/>
        </c:scaling>
        <c:axPos val="b"/>
        <c:majorTickMark val="none"/>
        <c:tickLblPos val="nextTo"/>
        <c:crossAx val="118748288"/>
        <c:crosses val="autoZero"/>
        <c:auto val="1"/>
        <c:lblAlgn val="ctr"/>
        <c:lblOffset val="100"/>
      </c:catAx>
      <c:valAx>
        <c:axId val="1187482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8738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 b="1">
          <a:solidFill>
            <a:schemeClr val="bg1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>
                <a:solidFill>
                  <a:srgbClr val="FFC000"/>
                </a:solidFill>
              </a:defRPr>
            </a:pPr>
            <a:r>
              <a:rPr lang="ru-RU" dirty="0">
                <a:solidFill>
                  <a:srgbClr val="FFC000"/>
                </a:solidFill>
              </a:rPr>
              <a:t>В опросе </a:t>
            </a:r>
            <a:r>
              <a:rPr lang="ru-RU" dirty="0" smtClean="0">
                <a:solidFill>
                  <a:srgbClr val="FFC000"/>
                </a:solidFill>
              </a:rPr>
              <a:t>участвовало</a:t>
            </a:r>
            <a:r>
              <a:rPr lang="ru-RU" baseline="0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92 </a:t>
            </a:r>
            <a:r>
              <a:rPr lang="ru-RU" dirty="0">
                <a:solidFill>
                  <a:srgbClr val="FFC000"/>
                </a:solidFill>
              </a:rPr>
              <a:t>чел.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5423728813559344E-2"/>
          <c:y val="4.8754387629257177E-2"/>
          <c:w val="0.69970138796209791"/>
          <c:h val="0.87109572146855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вред от кока-колы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много газов</c:v>
                </c:pt>
                <c:pt idx="1">
                  <c:v>много сахара</c:v>
                </c:pt>
                <c:pt idx="2">
                  <c:v>красители и химия</c:v>
                </c:pt>
                <c:pt idx="3">
                  <c:v>разъедает желудок</c:v>
                </c:pt>
                <c:pt idx="4">
                  <c:v>болит живот</c:v>
                </c:pt>
                <c:pt idx="5">
                  <c:v>очень вредная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25</c:v>
                </c:pt>
                <c:pt idx="3">
                  <c:v>9</c:v>
                </c:pt>
                <c:pt idx="4">
                  <c:v>7</c:v>
                </c:pt>
                <c:pt idx="5">
                  <c:v>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gif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gif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341AD-9DDB-4306-B075-E69A6013508A}" type="doc">
      <dgm:prSet loTypeId="urn:microsoft.com/office/officeart/2008/layout/VerticalCurvedList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A4E1F14-E27B-404B-91E4-35D12202A51B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Кока-кола является искусственным продуктом, содержит много красителей</a:t>
          </a:r>
          <a:endParaRPr lang="ru-RU" sz="1800" dirty="0">
            <a:latin typeface="+mn-lt"/>
          </a:endParaRPr>
        </a:p>
      </dgm:t>
    </dgm:pt>
    <dgm:pt modelId="{4D489EBB-E70D-40A3-9678-52F93034F0B5}" type="parTrans" cxnId="{9434E8CF-1509-4928-89BC-DF242A44472E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D54C1CA2-069C-476A-9B24-EDEC48373C2F}" type="sibTrans" cxnId="{9434E8CF-1509-4928-89BC-DF242A44472E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6D1E98EF-7D6E-4899-9FF9-CF2A4D7C9EA5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Содержит кислоты (ортофосфорная кислота) и различные пищевые добавки</a:t>
          </a:r>
          <a:endParaRPr lang="ru-RU" sz="1800" dirty="0">
            <a:latin typeface="+mn-lt"/>
          </a:endParaRPr>
        </a:p>
      </dgm:t>
    </dgm:pt>
    <dgm:pt modelId="{683AEE2E-C1AD-42C7-8F02-49C94A9A2843}" type="parTrans" cxnId="{CDA1F457-29AB-4A42-8239-30A74E1CA3F9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D2A3EE41-3D4B-4FA0-9B6B-EDCE1B75F79C}" type="sibTrans" cxnId="{CDA1F457-29AB-4A42-8239-30A74E1CA3F9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A6EE9D7C-8B30-4183-8794-BAB1F4A01B6E}">
      <dgm:prSet custT="1"/>
      <dgm:spPr/>
      <dgm:t>
        <a:bodyPr/>
        <a:lstStyle/>
        <a:p>
          <a:r>
            <a:rPr lang="ru-RU" sz="1800" dirty="0" smtClean="0"/>
            <a:t>Употребление в больших количествах приводит к разрушению зубной эмали</a:t>
          </a:r>
        </a:p>
      </dgm:t>
    </dgm:pt>
    <dgm:pt modelId="{8E468CE1-A051-41B5-AB87-BF8C0B4E1711}" type="parTrans" cxnId="{B96A71FF-57A8-45ED-B941-0ADC5003D8A9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041265DA-365C-4BF6-900D-BCA568A132A7}" type="sibTrans" cxnId="{B96A71FF-57A8-45ED-B941-0ADC5003D8A9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DA21DEBF-953D-4400-8E05-8A9E81638C36}">
      <dgm:prSet custT="1"/>
      <dgm:spPr/>
      <dgm:t>
        <a:bodyPr/>
        <a:lstStyle/>
        <a:p>
          <a:r>
            <a:rPr lang="ru-RU" sz="1800" b="0" dirty="0" smtClean="0">
              <a:latin typeface="+mn-lt"/>
            </a:rPr>
            <a:t>Содержит большое количество сахара</a:t>
          </a:r>
          <a:endParaRPr lang="ru-RU" sz="1800" b="0" dirty="0">
            <a:latin typeface="+mn-lt"/>
          </a:endParaRPr>
        </a:p>
      </dgm:t>
    </dgm:pt>
    <dgm:pt modelId="{13FE9078-DE1F-4D04-ABE3-D3AD7CF9D84C}" type="parTrans" cxnId="{22799051-0E94-4F0D-AFDD-9D7F5AAB0722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01DEF268-B3D5-4EB8-91AB-2F9477AC47B0}" type="sibTrans" cxnId="{22799051-0E94-4F0D-AFDD-9D7F5AAB0722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AC41ADCB-705E-42EE-886A-6CFA8F862FCA}">
      <dgm:prSet custT="1"/>
      <dgm:spPr/>
      <dgm:t>
        <a:bodyPr/>
        <a:lstStyle/>
        <a:p>
          <a:r>
            <a:rPr lang="ru-RU" sz="1800" dirty="0" smtClean="0">
              <a:latin typeface="+mn-lt"/>
            </a:rPr>
            <a:t>Кофеин, содержащийся в напитке , вызывает возбуждение нервной системы и приводит к привычке частого употребления</a:t>
          </a:r>
          <a:endParaRPr lang="ru-RU" sz="1800" dirty="0">
            <a:latin typeface="+mn-lt"/>
          </a:endParaRPr>
        </a:p>
      </dgm:t>
    </dgm:pt>
    <dgm:pt modelId="{CED9D427-73BA-4CF6-84DD-2AECAA0F9786}" type="parTrans" cxnId="{9E640DDA-709F-40CF-8934-69211490B5C3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861F1E65-D849-452B-9FA3-5BBE2E3DD578}" type="sibTrans" cxnId="{9E640DDA-709F-40CF-8934-69211490B5C3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36EDBE4D-5AFF-43CE-8B16-4183362D08C4}">
      <dgm:prSet custT="1"/>
      <dgm:spPr/>
      <dgm:t>
        <a:bodyPr/>
        <a:lstStyle/>
        <a:p>
          <a:r>
            <a:rPr lang="ru-RU" sz="1800" dirty="0" smtClean="0">
              <a:latin typeface="Arbat-Bold" pitchFamily="2" charset="0"/>
            </a:rPr>
            <a:t>Способствует лучшей всасываемости жиров, приводит к ожирению</a:t>
          </a:r>
          <a:endParaRPr lang="ru-RU" sz="1800" dirty="0">
            <a:latin typeface="Arbat-Bold" pitchFamily="2" charset="0"/>
          </a:endParaRPr>
        </a:p>
      </dgm:t>
    </dgm:pt>
    <dgm:pt modelId="{5BD50552-D373-4B23-B727-0F94D6168254}" type="parTrans" cxnId="{7B671099-0052-4B19-956F-4545C9217108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86C5715E-E07D-40F2-AC22-2B1F1344DA1A}" type="sibTrans" cxnId="{7B671099-0052-4B19-956F-4545C9217108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2A0FF2D6-5E19-4FA4-B12E-6DAC8299F12A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38310211-4AC4-4AB4-8A7B-C60685F05B05}" type="parTrans" cxnId="{C89AD8BA-33D0-48CE-BEEB-B38C846D01C8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36F1FFD8-C429-4D4E-8131-EAFB21F30980}" type="sibTrans" cxnId="{C89AD8BA-33D0-48CE-BEEB-B38C846D01C8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3DFD4367-B5C2-4922-8AFA-B2A3F94DB500}">
      <dgm:prSet/>
      <dgm:spPr/>
      <dgm:t>
        <a:bodyPr/>
        <a:lstStyle/>
        <a:p>
          <a:endParaRPr lang="ru-RU"/>
        </a:p>
      </dgm:t>
    </dgm:pt>
    <dgm:pt modelId="{7B03EE69-EF49-4C0D-BEE4-D9582E813034}" type="parTrans" cxnId="{B12A998D-442B-4EDB-8DE6-580A65C3D1A4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5265F031-897C-4EC8-A1F4-0BF94DC4616E}" type="sibTrans" cxnId="{B12A998D-442B-4EDB-8DE6-580A65C3D1A4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5C8E0A00-6C46-4B32-8692-1C4C10FA8B41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Агрессивно воздействует на слизистую оболочку желудка</a:t>
          </a:r>
          <a:endParaRPr lang="ru-RU" sz="1800" dirty="0">
            <a:latin typeface="+mn-lt"/>
          </a:endParaRPr>
        </a:p>
      </dgm:t>
    </dgm:pt>
    <dgm:pt modelId="{067F7C8C-2FED-4831-98F2-C7046D159C5E}" type="sibTrans" cxnId="{27D5657F-2B23-49D3-8361-F3A9D9B063D7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4E126771-7C66-4666-8E51-33FFF8B13BB3}" type="parTrans" cxnId="{27D5657F-2B23-49D3-8361-F3A9D9B063D7}">
      <dgm:prSet/>
      <dgm:spPr/>
      <dgm:t>
        <a:bodyPr/>
        <a:lstStyle/>
        <a:p>
          <a:endParaRPr lang="ru-RU">
            <a:latin typeface="Arbat-Bold" pitchFamily="2" charset="0"/>
          </a:endParaRPr>
        </a:p>
      </dgm:t>
    </dgm:pt>
    <dgm:pt modelId="{C5173482-4D9E-4AD1-9A7F-BE9A65A74C9A}" type="pres">
      <dgm:prSet presAssocID="{400341AD-9DDB-4306-B075-E69A601350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777846-B574-4F0A-BA84-75C0CA6480A9}" type="pres">
      <dgm:prSet presAssocID="{400341AD-9DDB-4306-B075-E69A6013508A}" presName="Name1" presStyleCnt="0"/>
      <dgm:spPr/>
    </dgm:pt>
    <dgm:pt modelId="{4C953567-3FD3-45C7-A18C-D4CFB8679512}" type="pres">
      <dgm:prSet presAssocID="{400341AD-9DDB-4306-B075-E69A6013508A}" presName="cycle" presStyleCnt="0"/>
      <dgm:spPr/>
    </dgm:pt>
    <dgm:pt modelId="{A8E77F73-CB13-4C0A-B692-3BF312FFBD60}" type="pres">
      <dgm:prSet presAssocID="{400341AD-9DDB-4306-B075-E69A6013508A}" presName="srcNode" presStyleLbl="node1" presStyleIdx="0" presStyleCnt="7"/>
      <dgm:spPr/>
    </dgm:pt>
    <dgm:pt modelId="{A3D8D415-FC67-4B55-9F17-AD9CB459D5DB}" type="pres">
      <dgm:prSet presAssocID="{400341AD-9DDB-4306-B075-E69A6013508A}" presName="conn" presStyleLbl="parChTrans1D2" presStyleIdx="0" presStyleCnt="1"/>
      <dgm:spPr/>
      <dgm:t>
        <a:bodyPr/>
        <a:lstStyle/>
        <a:p>
          <a:endParaRPr lang="ru-RU"/>
        </a:p>
      </dgm:t>
    </dgm:pt>
    <dgm:pt modelId="{A9157D8C-5C2F-490A-9711-884D3A1787CD}" type="pres">
      <dgm:prSet presAssocID="{400341AD-9DDB-4306-B075-E69A6013508A}" presName="extraNode" presStyleLbl="node1" presStyleIdx="0" presStyleCnt="7"/>
      <dgm:spPr/>
    </dgm:pt>
    <dgm:pt modelId="{74B5CA6F-0E75-4E38-85B1-DACFDEC22D24}" type="pres">
      <dgm:prSet presAssocID="{400341AD-9DDB-4306-B075-E69A6013508A}" presName="dstNode" presStyleLbl="node1" presStyleIdx="0" presStyleCnt="7"/>
      <dgm:spPr/>
    </dgm:pt>
    <dgm:pt modelId="{F4B470ED-5FA5-4309-8154-141859A2E049}" type="pres">
      <dgm:prSet presAssocID="{1A4E1F14-E27B-404B-91E4-35D12202A51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8280F-C33F-4D7E-BF96-E084797B1BCA}" type="pres">
      <dgm:prSet presAssocID="{1A4E1F14-E27B-404B-91E4-35D12202A51B}" presName="accent_1" presStyleCnt="0"/>
      <dgm:spPr/>
    </dgm:pt>
    <dgm:pt modelId="{F9FD7541-47F3-4785-A512-3A52E101A611}" type="pres">
      <dgm:prSet presAssocID="{1A4E1F14-E27B-404B-91E4-35D12202A51B}" presName="accentRepeatNode" presStyleLbl="solidFgAcc1" presStyleIdx="0" presStyleCnt="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88C0207-92F6-4FA8-9D5E-81E050BF3A28}" type="pres">
      <dgm:prSet presAssocID="{A6EE9D7C-8B30-4183-8794-BAB1F4A01B6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83A47-47BE-4FC2-83B2-2556BF4C11E3}" type="pres">
      <dgm:prSet presAssocID="{A6EE9D7C-8B30-4183-8794-BAB1F4A01B6E}" presName="accent_2" presStyleCnt="0"/>
      <dgm:spPr/>
    </dgm:pt>
    <dgm:pt modelId="{02CC2505-C733-4DE9-851F-4112E29C4D0E}" type="pres">
      <dgm:prSet presAssocID="{A6EE9D7C-8B30-4183-8794-BAB1F4A01B6E}" presName="accentRepeatNode" presStyleLbl="solidFgAcc1" presStyleIdx="1" presStyleCnt="7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8952B5-2FFC-472D-A265-9B12B57E06CC}" type="pres">
      <dgm:prSet presAssocID="{AC41ADCB-705E-42EE-886A-6CFA8F862FC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BF8C-1E34-4CBF-92CB-72C5DB51967D}" type="pres">
      <dgm:prSet presAssocID="{AC41ADCB-705E-42EE-886A-6CFA8F862FCA}" presName="accent_3" presStyleCnt="0"/>
      <dgm:spPr/>
    </dgm:pt>
    <dgm:pt modelId="{FE3ABA1C-16B1-430B-956C-B7BFD9720345}" type="pres">
      <dgm:prSet presAssocID="{AC41ADCB-705E-42EE-886A-6CFA8F862FCA}" presName="accentRepeatNode" presStyleLbl="solidFgAcc1" presStyleIdx="2" presStyleCnt="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AE81D8-981C-4236-9A84-A438DDF80ECC}" type="pres">
      <dgm:prSet presAssocID="{DA21DEBF-953D-4400-8E05-8A9E81638C3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1C40C-385E-431D-91F8-A856E963E57E}" type="pres">
      <dgm:prSet presAssocID="{DA21DEBF-953D-4400-8E05-8A9E81638C36}" presName="accent_4" presStyleCnt="0"/>
      <dgm:spPr/>
    </dgm:pt>
    <dgm:pt modelId="{3E0CE0AD-B136-4ED7-B5B1-1EFDF3821272}" type="pres">
      <dgm:prSet presAssocID="{DA21DEBF-953D-4400-8E05-8A9E81638C36}" presName="accentRepeatNode" presStyleLbl="solidFgAcc1" presStyleIdx="3" presStyleCnt="7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5E58CC4-6B4C-4B6C-8032-2778E274ADD4}" type="pres">
      <dgm:prSet presAssocID="{6D1E98EF-7D6E-4899-9FF9-CF2A4D7C9EA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03EC0-DE4E-46D5-B8BC-6698CD513C1C}" type="pres">
      <dgm:prSet presAssocID="{6D1E98EF-7D6E-4899-9FF9-CF2A4D7C9EA5}" presName="accent_5" presStyleCnt="0"/>
      <dgm:spPr/>
    </dgm:pt>
    <dgm:pt modelId="{6B93E8E3-E493-4EF6-94B6-C77E46735741}" type="pres">
      <dgm:prSet presAssocID="{6D1E98EF-7D6E-4899-9FF9-CF2A4D7C9EA5}" presName="accentRepeatNode" presStyleLbl="solidFgAcc1" presStyleIdx="4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0C7B2C-2654-44B7-ADF5-2200174DEA39}" type="pres">
      <dgm:prSet presAssocID="{5C8E0A00-6C46-4B32-8692-1C4C10FA8B4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8CF3D-FBD9-492A-A20B-AE1D60A2E3DE}" type="pres">
      <dgm:prSet presAssocID="{5C8E0A00-6C46-4B32-8692-1C4C10FA8B41}" presName="accent_6" presStyleCnt="0"/>
      <dgm:spPr/>
    </dgm:pt>
    <dgm:pt modelId="{23EC4BB3-E4F0-4ED0-A235-2CBF69B64F9A}" type="pres">
      <dgm:prSet presAssocID="{5C8E0A00-6C46-4B32-8692-1C4C10FA8B41}" presName="accentRepeatNode" presStyleLbl="solidFgAcc1" presStyleIdx="5" presStyleCnt="7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66DEE8-9854-41B0-B758-437CD1E68646}" type="pres">
      <dgm:prSet presAssocID="{36EDBE4D-5AFF-43CE-8B16-4183362D08C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E87F5-A760-4455-8D14-862923B3D2E4}" type="pres">
      <dgm:prSet presAssocID="{36EDBE4D-5AFF-43CE-8B16-4183362D08C4}" presName="accent_7" presStyleCnt="0"/>
      <dgm:spPr/>
    </dgm:pt>
    <dgm:pt modelId="{34215D39-56E8-43D3-AE6A-70D89BCFDC8D}" type="pres">
      <dgm:prSet presAssocID="{36EDBE4D-5AFF-43CE-8B16-4183362D08C4}" presName="accentRepeatNode" presStyleLbl="solidFgAcc1" presStyleIdx="6" presStyleCnt="7"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12A998D-442B-4EDB-8DE6-580A65C3D1A4}" srcId="{400341AD-9DDB-4306-B075-E69A6013508A}" destId="{3DFD4367-B5C2-4922-8AFA-B2A3F94DB500}" srcOrd="8" destOrd="0" parTransId="{7B03EE69-EF49-4C0D-BEE4-D9582E813034}" sibTransId="{5265F031-897C-4EC8-A1F4-0BF94DC4616E}"/>
    <dgm:cxn modelId="{B96A71FF-57A8-45ED-B941-0ADC5003D8A9}" srcId="{400341AD-9DDB-4306-B075-E69A6013508A}" destId="{A6EE9D7C-8B30-4183-8794-BAB1F4A01B6E}" srcOrd="1" destOrd="0" parTransId="{8E468CE1-A051-41B5-AB87-BF8C0B4E1711}" sibTransId="{041265DA-365C-4BF6-900D-BCA568A132A7}"/>
    <dgm:cxn modelId="{C89AD8BA-33D0-48CE-BEEB-B38C846D01C8}" srcId="{400341AD-9DDB-4306-B075-E69A6013508A}" destId="{2A0FF2D6-5E19-4FA4-B12E-6DAC8299F12A}" srcOrd="7" destOrd="0" parTransId="{38310211-4AC4-4AB4-8A7B-C60685F05B05}" sibTransId="{36F1FFD8-C429-4D4E-8131-EAFB21F30980}"/>
    <dgm:cxn modelId="{8BBD214B-64D1-4966-AFF9-F4C1E923ACCD}" type="presOf" srcId="{AC41ADCB-705E-42EE-886A-6CFA8F862FCA}" destId="{A48952B5-2FFC-472D-A265-9B12B57E06CC}" srcOrd="0" destOrd="0" presId="urn:microsoft.com/office/officeart/2008/layout/VerticalCurvedList"/>
    <dgm:cxn modelId="{EC592A9D-656F-49C2-A4B8-5C18F1B3F3AA}" type="presOf" srcId="{5C8E0A00-6C46-4B32-8692-1C4C10FA8B41}" destId="{B70C7B2C-2654-44B7-ADF5-2200174DEA39}" srcOrd="0" destOrd="0" presId="urn:microsoft.com/office/officeart/2008/layout/VerticalCurvedList"/>
    <dgm:cxn modelId="{7B671099-0052-4B19-956F-4545C9217108}" srcId="{400341AD-9DDB-4306-B075-E69A6013508A}" destId="{36EDBE4D-5AFF-43CE-8B16-4183362D08C4}" srcOrd="6" destOrd="0" parTransId="{5BD50552-D373-4B23-B727-0F94D6168254}" sibTransId="{86C5715E-E07D-40F2-AC22-2B1F1344DA1A}"/>
    <dgm:cxn modelId="{CDA1F457-29AB-4A42-8239-30A74E1CA3F9}" srcId="{400341AD-9DDB-4306-B075-E69A6013508A}" destId="{6D1E98EF-7D6E-4899-9FF9-CF2A4D7C9EA5}" srcOrd="4" destOrd="0" parTransId="{683AEE2E-C1AD-42C7-8F02-49C94A9A2843}" sibTransId="{D2A3EE41-3D4B-4FA0-9B6B-EDCE1B75F79C}"/>
    <dgm:cxn modelId="{3018C7DB-D69A-4CBA-9FE0-9EF26EFBEE8A}" type="presOf" srcId="{1A4E1F14-E27B-404B-91E4-35D12202A51B}" destId="{F4B470ED-5FA5-4309-8154-141859A2E049}" srcOrd="0" destOrd="0" presId="urn:microsoft.com/office/officeart/2008/layout/VerticalCurvedList"/>
    <dgm:cxn modelId="{9434E8CF-1509-4928-89BC-DF242A44472E}" srcId="{400341AD-9DDB-4306-B075-E69A6013508A}" destId="{1A4E1F14-E27B-404B-91E4-35D12202A51B}" srcOrd="0" destOrd="0" parTransId="{4D489EBB-E70D-40A3-9678-52F93034F0B5}" sibTransId="{D54C1CA2-069C-476A-9B24-EDEC48373C2F}"/>
    <dgm:cxn modelId="{762FBC47-D0D9-4DA5-A653-A034FD938340}" type="presOf" srcId="{DA21DEBF-953D-4400-8E05-8A9E81638C36}" destId="{03AE81D8-981C-4236-9A84-A438DDF80ECC}" srcOrd="0" destOrd="0" presId="urn:microsoft.com/office/officeart/2008/layout/VerticalCurvedList"/>
    <dgm:cxn modelId="{27D5657F-2B23-49D3-8361-F3A9D9B063D7}" srcId="{400341AD-9DDB-4306-B075-E69A6013508A}" destId="{5C8E0A00-6C46-4B32-8692-1C4C10FA8B41}" srcOrd="5" destOrd="0" parTransId="{4E126771-7C66-4666-8E51-33FFF8B13BB3}" sibTransId="{067F7C8C-2FED-4831-98F2-C7046D159C5E}"/>
    <dgm:cxn modelId="{8D9FA455-6896-46FB-98B3-E36ACFBEF22A}" type="presOf" srcId="{A6EE9D7C-8B30-4183-8794-BAB1F4A01B6E}" destId="{388C0207-92F6-4FA8-9D5E-81E050BF3A28}" srcOrd="0" destOrd="0" presId="urn:microsoft.com/office/officeart/2008/layout/VerticalCurvedList"/>
    <dgm:cxn modelId="{C5FF66C9-6CD5-4446-B955-82A37A655E7A}" type="presOf" srcId="{400341AD-9DDB-4306-B075-E69A6013508A}" destId="{C5173482-4D9E-4AD1-9A7F-BE9A65A74C9A}" srcOrd="0" destOrd="0" presId="urn:microsoft.com/office/officeart/2008/layout/VerticalCurvedList"/>
    <dgm:cxn modelId="{22799051-0E94-4F0D-AFDD-9D7F5AAB0722}" srcId="{400341AD-9DDB-4306-B075-E69A6013508A}" destId="{DA21DEBF-953D-4400-8E05-8A9E81638C36}" srcOrd="3" destOrd="0" parTransId="{13FE9078-DE1F-4D04-ABE3-D3AD7CF9D84C}" sibTransId="{01DEF268-B3D5-4EB8-91AB-2F9477AC47B0}"/>
    <dgm:cxn modelId="{20C39E08-7666-40CF-A47A-3DBC4510DE6D}" type="presOf" srcId="{36EDBE4D-5AFF-43CE-8B16-4183362D08C4}" destId="{4166DEE8-9854-41B0-B758-437CD1E68646}" srcOrd="0" destOrd="0" presId="urn:microsoft.com/office/officeart/2008/layout/VerticalCurvedList"/>
    <dgm:cxn modelId="{965AD219-5093-4119-AF5C-154AFB66D023}" type="presOf" srcId="{D54C1CA2-069C-476A-9B24-EDEC48373C2F}" destId="{A3D8D415-FC67-4B55-9F17-AD9CB459D5DB}" srcOrd="0" destOrd="0" presId="urn:microsoft.com/office/officeart/2008/layout/VerticalCurvedList"/>
    <dgm:cxn modelId="{9E640DDA-709F-40CF-8934-69211490B5C3}" srcId="{400341AD-9DDB-4306-B075-E69A6013508A}" destId="{AC41ADCB-705E-42EE-886A-6CFA8F862FCA}" srcOrd="2" destOrd="0" parTransId="{CED9D427-73BA-4CF6-84DD-2AECAA0F9786}" sibTransId="{861F1E65-D849-452B-9FA3-5BBE2E3DD578}"/>
    <dgm:cxn modelId="{26944CC1-5DC9-428A-A6E0-B45848BBFF44}" type="presOf" srcId="{6D1E98EF-7D6E-4899-9FF9-CF2A4D7C9EA5}" destId="{55E58CC4-6B4C-4B6C-8032-2778E274ADD4}" srcOrd="0" destOrd="0" presId="urn:microsoft.com/office/officeart/2008/layout/VerticalCurvedList"/>
    <dgm:cxn modelId="{D2AEA821-33A3-4F06-ACA7-D57DCF9A8E80}" type="presParOf" srcId="{C5173482-4D9E-4AD1-9A7F-BE9A65A74C9A}" destId="{E4777846-B574-4F0A-BA84-75C0CA6480A9}" srcOrd="0" destOrd="0" presId="urn:microsoft.com/office/officeart/2008/layout/VerticalCurvedList"/>
    <dgm:cxn modelId="{3DEAE87E-32EF-45A2-8AA2-4A52CC28EF64}" type="presParOf" srcId="{E4777846-B574-4F0A-BA84-75C0CA6480A9}" destId="{4C953567-3FD3-45C7-A18C-D4CFB8679512}" srcOrd="0" destOrd="0" presId="urn:microsoft.com/office/officeart/2008/layout/VerticalCurvedList"/>
    <dgm:cxn modelId="{8EDC5ADC-94A7-4A66-A82F-55BA8E990926}" type="presParOf" srcId="{4C953567-3FD3-45C7-A18C-D4CFB8679512}" destId="{A8E77F73-CB13-4C0A-B692-3BF312FFBD60}" srcOrd="0" destOrd="0" presId="urn:microsoft.com/office/officeart/2008/layout/VerticalCurvedList"/>
    <dgm:cxn modelId="{69D52605-13B5-4025-ADB2-589E55ABE52E}" type="presParOf" srcId="{4C953567-3FD3-45C7-A18C-D4CFB8679512}" destId="{A3D8D415-FC67-4B55-9F17-AD9CB459D5DB}" srcOrd="1" destOrd="0" presId="urn:microsoft.com/office/officeart/2008/layout/VerticalCurvedList"/>
    <dgm:cxn modelId="{66AFC477-3764-40EE-8E6D-F5D810B994B7}" type="presParOf" srcId="{4C953567-3FD3-45C7-A18C-D4CFB8679512}" destId="{A9157D8C-5C2F-490A-9711-884D3A1787CD}" srcOrd="2" destOrd="0" presId="urn:microsoft.com/office/officeart/2008/layout/VerticalCurvedList"/>
    <dgm:cxn modelId="{7D4E9B29-2280-48E9-AA53-FF8FAD7F5BE9}" type="presParOf" srcId="{4C953567-3FD3-45C7-A18C-D4CFB8679512}" destId="{74B5CA6F-0E75-4E38-85B1-DACFDEC22D24}" srcOrd="3" destOrd="0" presId="urn:microsoft.com/office/officeart/2008/layout/VerticalCurvedList"/>
    <dgm:cxn modelId="{FF481930-27EB-495E-95D4-D355FE994F26}" type="presParOf" srcId="{E4777846-B574-4F0A-BA84-75C0CA6480A9}" destId="{F4B470ED-5FA5-4309-8154-141859A2E049}" srcOrd="1" destOrd="0" presId="urn:microsoft.com/office/officeart/2008/layout/VerticalCurvedList"/>
    <dgm:cxn modelId="{6E763EFF-A4D3-4C29-AC48-9532106D6E0D}" type="presParOf" srcId="{E4777846-B574-4F0A-BA84-75C0CA6480A9}" destId="{69C8280F-C33F-4D7E-BF96-E084797B1BCA}" srcOrd="2" destOrd="0" presId="urn:microsoft.com/office/officeart/2008/layout/VerticalCurvedList"/>
    <dgm:cxn modelId="{DCBE01BC-45C6-4E4C-B0FA-83B68ADF29E0}" type="presParOf" srcId="{69C8280F-C33F-4D7E-BF96-E084797B1BCA}" destId="{F9FD7541-47F3-4785-A512-3A52E101A611}" srcOrd="0" destOrd="0" presId="urn:microsoft.com/office/officeart/2008/layout/VerticalCurvedList"/>
    <dgm:cxn modelId="{7F6CC4F5-88DF-46A2-98FC-EF9917F839E0}" type="presParOf" srcId="{E4777846-B574-4F0A-BA84-75C0CA6480A9}" destId="{388C0207-92F6-4FA8-9D5E-81E050BF3A28}" srcOrd="3" destOrd="0" presId="urn:microsoft.com/office/officeart/2008/layout/VerticalCurvedList"/>
    <dgm:cxn modelId="{D91FC81F-52EB-43BD-B879-A7C252DDB7A9}" type="presParOf" srcId="{E4777846-B574-4F0A-BA84-75C0CA6480A9}" destId="{B9183A47-47BE-4FC2-83B2-2556BF4C11E3}" srcOrd="4" destOrd="0" presId="urn:microsoft.com/office/officeart/2008/layout/VerticalCurvedList"/>
    <dgm:cxn modelId="{F5EA31F8-B315-4DF1-BA1F-13847D70E3E8}" type="presParOf" srcId="{B9183A47-47BE-4FC2-83B2-2556BF4C11E3}" destId="{02CC2505-C733-4DE9-851F-4112E29C4D0E}" srcOrd="0" destOrd="0" presId="urn:microsoft.com/office/officeart/2008/layout/VerticalCurvedList"/>
    <dgm:cxn modelId="{0E2E364C-7255-4865-B546-9AB04C028CF3}" type="presParOf" srcId="{E4777846-B574-4F0A-BA84-75C0CA6480A9}" destId="{A48952B5-2FFC-472D-A265-9B12B57E06CC}" srcOrd="5" destOrd="0" presId="urn:microsoft.com/office/officeart/2008/layout/VerticalCurvedList"/>
    <dgm:cxn modelId="{BD2B98C7-BAFA-4B29-B37A-57F4388E8CB0}" type="presParOf" srcId="{E4777846-B574-4F0A-BA84-75C0CA6480A9}" destId="{9EB9BF8C-1E34-4CBF-92CB-72C5DB51967D}" srcOrd="6" destOrd="0" presId="urn:microsoft.com/office/officeart/2008/layout/VerticalCurvedList"/>
    <dgm:cxn modelId="{DD921B9C-C4CC-4C25-8BB9-71B3BB9E03C7}" type="presParOf" srcId="{9EB9BF8C-1E34-4CBF-92CB-72C5DB51967D}" destId="{FE3ABA1C-16B1-430B-956C-B7BFD9720345}" srcOrd="0" destOrd="0" presId="urn:microsoft.com/office/officeart/2008/layout/VerticalCurvedList"/>
    <dgm:cxn modelId="{A64D98F8-3801-4BFA-A69E-143EB09BA6EC}" type="presParOf" srcId="{E4777846-B574-4F0A-BA84-75C0CA6480A9}" destId="{03AE81D8-981C-4236-9A84-A438DDF80ECC}" srcOrd="7" destOrd="0" presId="urn:microsoft.com/office/officeart/2008/layout/VerticalCurvedList"/>
    <dgm:cxn modelId="{2577436F-D47C-48D5-86C8-99538E6A68FD}" type="presParOf" srcId="{E4777846-B574-4F0A-BA84-75C0CA6480A9}" destId="{7841C40C-385E-431D-91F8-A856E963E57E}" srcOrd="8" destOrd="0" presId="urn:microsoft.com/office/officeart/2008/layout/VerticalCurvedList"/>
    <dgm:cxn modelId="{70B32F6C-71E1-4B85-B0E9-E0B1FB127C77}" type="presParOf" srcId="{7841C40C-385E-431D-91F8-A856E963E57E}" destId="{3E0CE0AD-B136-4ED7-B5B1-1EFDF3821272}" srcOrd="0" destOrd="0" presId="urn:microsoft.com/office/officeart/2008/layout/VerticalCurvedList"/>
    <dgm:cxn modelId="{015FE4BA-00A0-429B-AD17-06D3301274EF}" type="presParOf" srcId="{E4777846-B574-4F0A-BA84-75C0CA6480A9}" destId="{55E58CC4-6B4C-4B6C-8032-2778E274ADD4}" srcOrd="9" destOrd="0" presId="urn:microsoft.com/office/officeart/2008/layout/VerticalCurvedList"/>
    <dgm:cxn modelId="{69916FF4-B6F2-4D48-A074-87B30A829E28}" type="presParOf" srcId="{E4777846-B574-4F0A-BA84-75C0CA6480A9}" destId="{B6403EC0-DE4E-46D5-B8BC-6698CD513C1C}" srcOrd="10" destOrd="0" presId="urn:microsoft.com/office/officeart/2008/layout/VerticalCurvedList"/>
    <dgm:cxn modelId="{CCB8D01A-604E-4B95-B414-934DCF87D218}" type="presParOf" srcId="{B6403EC0-DE4E-46D5-B8BC-6698CD513C1C}" destId="{6B93E8E3-E493-4EF6-94B6-C77E46735741}" srcOrd="0" destOrd="0" presId="urn:microsoft.com/office/officeart/2008/layout/VerticalCurvedList"/>
    <dgm:cxn modelId="{2F0171D8-EAF0-4268-B043-DF4859960EE4}" type="presParOf" srcId="{E4777846-B574-4F0A-BA84-75C0CA6480A9}" destId="{B70C7B2C-2654-44B7-ADF5-2200174DEA39}" srcOrd="11" destOrd="0" presId="urn:microsoft.com/office/officeart/2008/layout/VerticalCurvedList"/>
    <dgm:cxn modelId="{30B5219F-A67C-4573-B83F-6D6348AD243D}" type="presParOf" srcId="{E4777846-B574-4F0A-BA84-75C0CA6480A9}" destId="{84C8CF3D-FBD9-492A-A20B-AE1D60A2E3DE}" srcOrd="12" destOrd="0" presId="urn:microsoft.com/office/officeart/2008/layout/VerticalCurvedList"/>
    <dgm:cxn modelId="{FF4E42C0-2562-4108-B97E-06966C9AF96A}" type="presParOf" srcId="{84C8CF3D-FBD9-492A-A20B-AE1D60A2E3DE}" destId="{23EC4BB3-E4F0-4ED0-A235-2CBF69B64F9A}" srcOrd="0" destOrd="0" presId="urn:microsoft.com/office/officeart/2008/layout/VerticalCurvedList"/>
    <dgm:cxn modelId="{1FF115F9-6443-4499-A803-A9D569E53CD6}" type="presParOf" srcId="{E4777846-B574-4F0A-BA84-75C0CA6480A9}" destId="{4166DEE8-9854-41B0-B758-437CD1E68646}" srcOrd="13" destOrd="0" presId="urn:microsoft.com/office/officeart/2008/layout/VerticalCurvedList"/>
    <dgm:cxn modelId="{21F92104-4264-460C-BC19-B19ED008482C}" type="presParOf" srcId="{E4777846-B574-4F0A-BA84-75C0CA6480A9}" destId="{4BAE87F5-A760-4455-8D14-862923B3D2E4}" srcOrd="14" destOrd="0" presId="urn:microsoft.com/office/officeart/2008/layout/VerticalCurvedList"/>
    <dgm:cxn modelId="{DD7153EB-6745-40C6-B42E-801F26A84FE2}" type="presParOf" srcId="{4BAE87F5-A760-4455-8D14-862923B3D2E4}" destId="{34215D39-56E8-43D3-AE6A-70D89BCFDC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D8D415-FC67-4B55-9F17-AD9CB459D5DB}">
      <dsp:nvSpPr>
        <dsp:cNvPr id="0" name=""/>
        <dsp:cNvSpPr/>
      </dsp:nvSpPr>
      <dsp:spPr>
        <a:xfrm>
          <a:off x="-6973430" y="-1067018"/>
          <a:ext cx="8306236" cy="8306236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470ED-5FA5-4309-8154-141859A2E049}">
      <dsp:nvSpPr>
        <dsp:cNvPr id="0" name=""/>
        <dsp:cNvSpPr/>
      </dsp:nvSpPr>
      <dsp:spPr>
        <a:xfrm>
          <a:off x="432979" y="280588"/>
          <a:ext cx="8171421" cy="56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Кока-кола является искусственным продуктом, содержит много красителей</a:t>
          </a:r>
          <a:endParaRPr lang="ru-RU" sz="1800" kern="1200" dirty="0">
            <a:latin typeface="+mn-lt"/>
          </a:endParaRPr>
        </a:p>
      </dsp:txBody>
      <dsp:txXfrm>
        <a:off x="432979" y="280588"/>
        <a:ext cx="8171421" cy="560929"/>
      </dsp:txXfrm>
    </dsp:sp>
    <dsp:sp modelId="{F9FD7541-47F3-4785-A512-3A52E101A611}">
      <dsp:nvSpPr>
        <dsp:cNvPr id="0" name=""/>
        <dsp:cNvSpPr/>
      </dsp:nvSpPr>
      <dsp:spPr>
        <a:xfrm>
          <a:off x="82398" y="210472"/>
          <a:ext cx="701161" cy="701161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8C0207-92F6-4FA8-9D5E-81E050BF3A28}">
      <dsp:nvSpPr>
        <dsp:cNvPr id="0" name=""/>
        <dsp:cNvSpPr/>
      </dsp:nvSpPr>
      <dsp:spPr>
        <a:xfrm>
          <a:off x="940951" y="1122476"/>
          <a:ext cx="7663449" cy="56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Употребление в больших количествах приводит к разрушению зубной эмали</a:t>
          </a:r>
        </a:p>
      </dsp:txBody>
      <dsp:txXfrm>
        <a:off x="940951" y="1122476"/>
        <a:ext cx="7663449" cy="560929"/>
      </dsp:txXfrm>
    </dsp:sp>
    <dsp:sp modelId="{02CC2505-C733-4DE9-851F-4112E29C4D0E}">
      <dsp:nvSpPr>
        <dsp:cNvPr id="0" name=""/>
        <dsp:cNvSpPr/>
      </dsp:nvSpPr>
      <dsp:spPr>
        <a:xfrm>
          <a:off x="590370" y="1052360"/>
          <a:ext cx="701161" cy="701161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952B5-2FFC-472D-A265-9B12B57E06CC}">
      <dsp:nvSpPr>
        <dsp:cNvPr id="0" name=""/>
        <dsp:cNvSpPr/>
      </dsp:nvSpPr>
      <dsp:spPr>
        <a:xfrm>
          <a:off x="1219318" y="1963747"/>
          <a:ext cx="7385083" cy="56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Кофеин, содержащийся в напитке , вызывает возбуждение нервной системы и приводит к привычке частого употребления</a:t>
          </a:r>
          <a:endParaRPr lang="ru-RU" sz="1800" kern="1200" dirty="0">
            <a:latin typeface="+mn-lt"/>
          </a:endParaRPr>
        </a:p>
      </dsp:txBody>
      <dsp:txXfrm>
        <a:off x="1219318" y="1963747"/>
        <a:ext cx="7385083" cy="560929"/>
      </dsp:txXfrm>
    </dsp:sp>
    <dsp:sp modelId="{FE3ABA1C-16B1-430B-956C-B7BFD9720345}">
      <dsp:nvSpPr>
        <dsp:cNvPr id="0" name=""/>
        <dsp:cNvSpPr/>
      </dsp:nvSpPr>
      <dsp:spPr>
        <a:xfrm>
          <a:off x="868737" y="1893630"/>
          <a:ext cx="701161" cy="701161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E81D8-981C-4236-9A84-A438DDF80ECC}">
      <dsp:nvSpPr>
        <dsp:cNvPr id="0" name=""/>
        <dsp:cNvSpPr/>
      </dsp:nvSpPr>
      <dsp:spPr>
        <a:xfrm>
          <a:off x="1308197" y="2805635"/>
          <a:ext cx="7296203" cy="56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</a:rPr>
            <a:t>Содержит большое количество сахара</a:t>
          </a:r>
          <a:endParaRPr lang="ru-RU" sz="1800" b="0" kern="1200" dirty="0">
            <a:latin typeface="+mn-lt"/>
          </a:endParaRPr>
        </a:p>
      </dsp:txBody>
      <dsp:txXfrm>
        <a:off x="1308197" y="2805635"/>
        <a:ext cx="7296203" cy="560929"/>
      </dsp:txXfrm>
    </dsp:sp>
    <dsp:sp modelId="{3E0CE0AD-B136-4ED7-B5B1-1EFDF3821272}">
      <dsp:nvSpPr>
        <dsp:cNvPr id="0" name=""/>
        <dsp:cNvSpPr/>
      </dsp:nvSpPr>
      <dsp:spPr>
        <a:xfrm>
          <a:off x="957616" y="2735519"/>
          <a:ext cx="701161" cy="701161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E58CC4-6B4C-4B6C-8032-2778E274ADD4}">
      <dsp:nvSpPr>
        <dsp:cNvPr id="0" name=""/>
        <dsp:cNvSpPr/>
      </dsp:nvSpPr>
      <dsp:spPr>
        <a:xfrm>
          <a:off x="1219318" y="3647523"/>
          <a:ext cx="7385083" cy="56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Содержит кислоты (ортофосфорная кислота) и различные пищевые добавки</a:t>
          </a:r>
          <a:endParaRPr lang="ru-RU" sz="1800" kern="1200" dirty="0">
            <a:latin typeface="+mn-lt"/>
          </a:endParaRPr>
        </a:p>
      </dsp:txBody>
      <dsp:txXfrm>
        <a:off x="1219318" y="3647523"/>
        <a:ext cx="7385083" cy="560929"/>
      </dsp:txXfrm>
    </dsp:sp>
    <dsp:sp modelId="{6B93E8E3-E493-4EF6-94B6-C77E46735741}">
      <dsp:nvSpPr>
        <dsp:cNvPr id="0" name=""/>
        <dsp:cNvSpPr/>
      </dsp:nvSpPr>
      <dsp:spPr>
        <a:xfrm>
          <a:off x="868737" y="3577407"/>
          <a:ext cx="701161" cy="701161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0C7B2C-2654-44B7-ADF5-2200174DEA39}">
      <dsp:nvSpPr>
        <dsp:cNvPr id="0" name=""/>
        <dsp:cNvSpPr/>
      </dsp:nvSpPr>
      <dsp:spPr>
        <a:xfrm>
          <a:off x="940951" y="4488794"/>
          <a:ext cx="7663449" cy="56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Агрессивно воздействует на слизистую оболочку желудка</a:t>
          </a:r>
          <a:endParaRPr lang="ru-RU" sz="1800" kern="1200" dirty="0">
            <a:latin typeface="+mn-lt"/>
          </a:endParaRPr>
        </a:p>
      </dsp:txBody>
      <dsp:txXfrm>
        <a:off x="940951" y="4488794"/>
        <a:ext cx="7663449" cy="560929"/>
      </dsp:txXfrm>
    </dsp:sp>
    <dsp:sp modelId="{23EC4BB3-E4F0-4ED0-A235-2CBF69B64F9A}">
      <dsp:nvSpPr>
        <dsp:cNvPr id="0" name=""/>
        <dsp:cNvSpPr/>
      </dsp:nvSpPr>
      <dsp:spPr>
        <a:xfrm>
          <a:off x="590370" y="4418677"/>
          <a:ext cx="701161" cy="701161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66DEE8-9854-41B0-B758-437CD1E68646}">
      <dsp:nvSpPr>
        <dsp:cNvPr id="0" name=""/>
        <dsp:cNvSpPr/>
      </dsp:nvSpPr>
      <dsp:spPr>
        <a:xfrm>
          <a:off x="432979" y="5330682"/>
          <a:ext cx="8171421" cy="560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2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bat-Bold" pitchFamily="2" charset="0"/>
            </a:rPr>
            <a:t>Способствует лучшей всасываемости жиров, приводит к ожирению</a:t>
          </a:r>
          <a:endParaRPr lang="ru-RU" sz="1800" kern="1200" dirty="0">
            <a:latin typeface="Arbat-Bold" pitchFamily="2" charset="0"/>
          </a:endParaRPr>
        </a:p>
      </dsp:txBody>
      <dsp:txXfrm>
        <a:off x="432979" y="5330682"/>
        <a:ext cx="8171421" cy="560929"/>
      </dsp:txXfrm>
    </dsp:sp>
    <dsp:sp modelId="{34215D39-56E8-43D3-AE6A-70D89BCFDC8D}">
      <dsp:nvSpPr>
        <dsp:cNvPr id="0" name=""/>
        <dsp:cNvSpPr/>
      </dsp:nvSpPr>
      <dsp:spPr>
        <a:xfrm>
          <a:off x="82398" y="5260566"/>
          <a:ext cx="701161" cy="701161"/>
        </a:xfrm>
        <a:prstGeom prst="ellipse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E9F0-D964-4A1C-BF0F-442E4C796672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A62C-EF32-4C03-B8EB-062D1440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3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28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28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28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28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2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3F1C-B050-4C17-A48E-DDBEEF1D3448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871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7D2F-D05A-4633-A41C-80F4A4A947F6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591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CF2F-9591-45C9-874D-DEE23E2AA129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3742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22D1-D5B4-432F-A147-9B9DC670FB62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4690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8574-2671-4D69-ACC7-0967D5F67A8D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131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0EA5-DED0-4348-87A9-4A7848B816E9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5105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A926-27FB-420F-ADDE-A957B361531E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934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6FBE-1F93-4D2E-95F7-090941648BDC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799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142B-BBF9-4AF5-90FA-39EE1D56D750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651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DCAD-1D0B-4447-8326-EEAFA33AA8D9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051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1A60-0E81-4D01-8EF7-15E1CA4B8FA7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781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CE84-866C-4ABC-A61C-6CCA8EEF4C95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94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86;&#1077;&#1082;&#1090;%20&#1082;&#1086;&#1083;&#1072;\Coca-Cola%20Sms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2"/>
          <p:cNvSpPr>
            <a:spLocks noChangeAspect="1"/>
          </p:cNvSpPr>
          <p:nvPr/>
        </p:nvSpPr>
        <p:spPr>
          <a:xfrm>
            <a:off x="304800" y="3048000"/>
            <a:ext cx="4713302" cy="3487596"/>
          </a:xfrm>
          <a:prstGeom prst="donut">
            <a:avLst>
              <a:gd name="adj" fmla="val 7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228600" y="3048000"/>
            <a:ext cx="4802029" cy="35052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1" name="Picture 7" descr="C:\Users\Anna\Desktop\Соса-сола\800px-Coca-Cola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3505200" cy="1147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71600" y="304800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Исследовательский проект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на тему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«Влияние «Кока -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олы» на организм человека»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521036" y="3504335"/>
            <a:ext cx="3657600" cy="25749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Выполнила: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Савина </a:t>
            </a:r>
            <a:r>
              <a:rPr lang="ru-RU" sz="2400" b="1" dirty="0" smtClean="0"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арья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Дмитриевна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ученица 2 «А» класса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МОУ «</a:t>
            </a:r>
            <a:r>
              <a:rPr lang="ru-RU" sz="2400" b="1" dirty="0" err="1" smtClean="0"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Захаровская</a:t>
            </a:r>
            <a:r>
              <a:rPr lang="ru-RU" sz="2400" b="1" dirty="0" smtClean="0"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СОШ № 1»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C9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Руководитель: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Савина Людмила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C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Юрьевна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C9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0400" y="6324600"/>
            <a:ext cx="1699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2016-2017 уч. год</a:t>
            </a:r>
            <a:endParaRPr lang="ru-RU" sz="1600" dirty="0"/>
          </a:p>
        </p:txBody>
      </p:sp>
      <p:pic>
        <p:nvPicPr>
          <p:cNvPr id="8" name="Coca-Cola 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0108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01505" y="1036230"/>
            <a:ext cx="8229600" cy="30781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3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Я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провела анкетирование среди учащихся 2-х,</a:t>
            </a:r>
            <a:r>
              <a:rPr kumimoji="0" lang="ru-RU" sz="33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5-х, 8-х кл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ассов  нашей школы. В нем принимали участие </a:t>
            </a:r>
            <a:r>
              <a:rPr lang="ru-RU" sz="33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92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человека. Учащимся было предложено ответить на следующие вопросы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657600"/>
            <a:ext cx="1745396" cy="1763026"/>
          </a:xfrm>
          <a:prstGeom prst="rect">
            <a:avLst/>
          </a:prstGeom>
          <a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905" b="98571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90000"/>
              <a:hueOff val="-41001"/>
              <a:satOff val="-6944"/>
              <a:lumOff val="32113"/>
              <a:alphaOff val="-5000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7010400" y="3581400"/>
            <a:ext cx="1745396" cy="1763026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724051" y="221671"/>
            <a:ext cx="38208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FFFF00"/>
                </a:solidFill>
              </a:rPr>
              <a:t>Опрос учащихся</a:t>
            </a:r>
            <a:endParaRPr lang="ru-RU" altLang="ru-RU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Л.Ю.Савина\Desktop\проект кола\фото  с опытов\20170404_1051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80" r="5065"/>
          <a:stretch>
            <a:fillRect/>
          </a:stretch>
        </p:blipFill>
        <p:spPr bwMode="auto">
          <a:xfrm>
            <a:off x="2286000" y="3810000"/>
            <a:ext cx="4419600" cy="2636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8434" name="Picture 2" descr="https://s3.pixers.pics/pixers/700/FO/59/78/79/30/700_FO59787930_2ba3ae7ac4aa9462858cbccec6a1710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114800"/>
            <a:ext cx="1003717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s3.pixers.pics/pixers/700/FO/59/78/79/30/700_FO59787930_2ba3ae7ac4aa9462858cbccec6a1710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810000"/>
            <a:ext cx="1003717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96969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Вопрос 1: Какие напитки вы предпочитаете?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320378661"/>
              </p:ext>
            </p:extLst>
          </p:nvPr>
        </p:nvGraphicFramePr>
        <p:xfrm>
          <a:off x="0" y="10668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0"/>
            <a:ext cx="8572528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Вопрос 2:   Как часто вы пьете кока-колу?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85717630"/>
              </p:ext>
            </p:extLst>
          </p:nvPr>
        </p:nvGraphicFramePr>
        <p:xfrm>
          <a:off x="0" y="838200"/>
          <a:ext cx="8991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2400" y="0"/>
            <a:ext cx="8610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Вопрос 3:</a:t>
            </a:r>
            <a:r>
              <a:rPr lang="ru-RU" sz="3600" dirty="0" smtClean="0">
                <a:solidFill>
                  <a:schemeClr val="bg1"/>
                </a:solidFill>
                <a:ea typeface="+mj-ea"/>
                <a:cs typeface="+mj-cs"/>
              </a:rPr>
              <a:t> Считаете ли вы кока-колу вредной? Если «да», то чем?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042720919"/>
              </p:ext>
            </p:extLst>
          </p:nvPr>
        </p:nvGraphicFramePr>
        <p:xfrm>
          <a:off x="0" y="1371600"/>
          <a:ext cx="8915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532684694"/>
              </p:ext>
            </p:extLst>
          </p:nvPr>
        </p:nvGraphicFramePr>
        <p:xfrm>
          <a:off x="0" y="914400"/>
          <a:ext cx="89916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5000" y="0"/>
            <a:ext cx="5194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</a:rPr>
              <a:t>В чём вред от кока-колы?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1000" y="0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Опыт №</a:t>
            </a: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x-none" sz="36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600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Возд</a:t>
            </a: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ействие </a:t>
            </a:r>
            <a:r>
              <a:rPr lang="ru-RU" sz="3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</a:t>
            </a: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ока-</a:t>
            </a: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олы на зубы» 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-20782" y="1447800"/>
            <a:ext cx="5627688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Blip>
                <a:blip r:embed="rId3"/>
              </a:buBlip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Взяла два кусочка яичной скорлупы.  Один кусочек скорлупы поместила в воду, а другой в </a:t>
            </a:r>
            <a:r>
              <a:rPr lang="ru-RU" sz="3200" b="1" dirty="0" smtClean="0">
                <a:solidFill>
                  <a:schemeClr val="bg1"/>
                </a:solidFill>
              </a:rPr>
              <a:t>к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ока-колу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" y="5334000"/>
            <a:ext cx="3376612" cy="1106488"/>
          </a:xfrm>
          <a:prstGeom prst="rect">
            <a:avLst/>
          </a:prstGeom>
        </p:spPr>
      </p:pic>
      <p:pic>
        <p:nvPicPr>
          <p:cNvPr id="2050" name="Picture 2" descr="C:\Users\Л.Ю.Савина\Desktop\проект кола\фото  с опытов\20170404_1706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707" b="10973"/>
          <a:stretch/>
        </p:blipFill>
        <p:spPr bwMode="auto">
          <a:xfrm>
            <a:off x="5759709" y="2590800"/>
            <a:ext cx="3384291" cy="3087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-228600" y="0"/>
            <a:ext cx="9372600" cy="32527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Результаты эксперимента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: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altLang="ru-RU" sz="2800" dirty="0" smtClean="0">
                <a:solidFill>
                  <a:schemeClr val="bg1"/>
                </a:solidFill>
              </a:rPr>
              <a:t>в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течение 10 мин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скорлупа, находящаяся в </a:t>
            </a:r>
            <a:r>
              <a:rPr lang="ru-RU" altLang="ru-RU" sz="2800" dirty="0" smtClean="0">
                <a:solidFill>
                  <a:schemeClr val="bg1"/>
                </a:solidFill>
              </a:rPr>
              <a:t>к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ока-коле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окрасилась в коричневый цвет, скорлупа в воде цвет не изменила.                 В следующие  9 часов скорлупа в </a:t>
            </a:r>
            <a:r>
              <a:rPr lang="ru-RU" altLang="ru-RU" sz="2800" dirty="0" smtClean="0">
                <a:solidFill>
                  <a:schemeClr val="bg1"/>
                </a:solidFill>
              </a:rPr>
              <a:t>к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ока-коле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потемнела еще сильнее, </a:t>
            </a:r>
            <a:r>
              <a:rPr lang="ru-RU" altLang="ru-RU" sz="2800" dirty="0" smtClean="0">
                <a:solidFill>
                  <a:schemeClr val="bg1"/>
                </a:solidFill>
              </a:rPr>
              <a:t>появились неровности и шероховатости,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скорлупа в воде оставалась без изменений.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72736" y="4495800"/>
            <a:ext cx="4495800" cy="3200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53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Вывод:</a:t>
            </a:r>
            <a:r>
              <a:rPr kumimoji="0" lang="ru-RU" sz="44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7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напитке содержится много</a:t>
            </a:r>
            <a:r>
              <a:rPr kumimoji="0" lang="ru-RU" sz="4700" b="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красителей.</a:t>
            </a:r>
            <a:r>
              <a:rPr kumimoji="0" lang="ru-RU" sz="47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7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Употребление в больших количествах кока-колы может привести к разрушению зубов.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Л.Ю.Савина\Desktop\проект кола\фото  с опытов\20170404_1720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18" t="12222" r="15737"/>
          <a:stretch/>
        </p:blipFill>
        <p:spPr bwMode="auto">
          <a:xfrm>
            <a:off x="3581400" y="2547522"/>
            <a:ext cx="3631507" cy="2434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.Ю.Савина\Desktop\проект кола\фото  с опытов\20170404_194438ек5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30" y="4495800"/>
            <a:ext cx="3501970" cy="2376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Опыт №</a:t>
            </a: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x-none" sz="36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600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Возд</a:t>
            </a: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ействие </a:t>
            </a:r>
            <a:r>
              <a:rPr lang="ru-RU" sz="3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</a:t>
            </a: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ока-</a:t>
            </a: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олы  на желудок». </a:t>
            </a:r>
            <a:r>
              <a:rPr kumimoji="0" lang="ru-RU" sz="36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20783" y="1413164"/>
            <a:ext cx="523701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    Взяла </a:t>
            </a:r>
            <a:r>
              <a:rPr lang="ru-RU" altLang="ru-RU" sz="2800" b="1" dirty="0">
                <a:solidFill>
                  <a:schemeClr val="bg1"/>
                </a:solidFill>
              </a:rPr>
              <a:t>2 кусочка мяса. Положила их в стеклянные чашки. В один из образцов налила воду  (для сравнения), а в  другой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добавила кока-колы</a:t>
            </a:r>
            <a:r>
              <a:rPr lang="ru-RU" altLang="ru-RU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8" name="Picture 2" descr="C:\Users\Л.Ю.Савина\Desktop\проект кола\фото  с опытов\20170404_1724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514" b="13085"/>
          <a:stretch/>
        </p:blipFill>
        <p:spPr bwMode="auto">
          <a:xfrm>
            <a:off x="5597945" y="2057400"/>
            <a:ext cx="3546055" cy="2735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.Ю.Савина\Desktop\проект кола\фото  с опытов\20170404_1725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32"/>
          <a:stretch/>
        </p:blipFill>
        <p:spPr bwMode="auto">
          <a:xfrm>
            <a:off x="391392" y="3941454"/>
            <a:ext cx="4665517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1182"/>
            <a:ext cx="8991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 eaLnBrk="0" hangingPunct="0"/>
            <a:r>
              <a:rPr lang="ru-RU" altLang="ru-RU" sz="3200" b="1" dirty="0">
                <a:solidFill>
                  <a:srgbClr val="FFFF00"/>
                </a:solidFill>
                <a:cs typeface="Times New Roman" pitchFamily="18" charset="0"/>
              </a:rPr>
              <a:t>Результат эксперимента. </a:t>
            </a:r>
            <a:r>
              <a:rPr lang="ru-RU" altLang="ru-RU" sz="2800" dirty="0">
                <a:solidFill>
                  <a:schemeClr val="bg1"/>
                </a:solidFill>
                <a:cs typeface="Times New Roman" pitchFamily="18" charset="0"/>
              </a:rPr>
              <a:t>Через 6 мин мясо в чашке с </a:t>
            </a: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кока-колой </a:t>
            </a:r>
            <a:r>
              <a:rPr lang="ru-RU" altLang="ru-RU" sz="2800" dirty="0">
                <a:solidFill>
                  <a:schemeClr val="bg1"/>
                </a:solidFill>
                <a:cs typeface="Times New Roman" pitchFamily="18" charset="0"/>
              </a:rPr>
              <a:t>начало менять свой цвет  и появился рыхлый, хлопьевидный осадок. </a:t>
            </a: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Мясо </a:t>
            </a:r>
            <a:r>
              <a:rPr lang="ru-RU" altLang="ru-RU" sz="2800" dirty="0">
                <a:solidFill>
                  <a:schemeClr val="bg1"/>
                </a:solidFill>
                <a:cs typeface="Times New Roman" pitchFamily="18" charset="0"/>
              </a:rPr>
              <a:t>в воде оставалось розовым.  </a:t>
            </a: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Через </a:t>
            </a:r>
            <a:r>
              <a:rPr lang="ru-RU" altLang="ru-RU" sz="2800" dirty="0">
                <a:solidFill>
                  <a:schemeClr val="bg1"/>
                </a:solidFill>
                <a:cs typeface="Times New Roman" pitchFamily="18" charset="0"/>
              </a:rPr>
              <a:t>6</a:t>
            </a: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0 </a:t>
            </a:r>
            <a:r>
              <a:rPr lang="ru-RU" altLang="ru-RU" sz="2800" dirty="0">
                <a:solidFill>
                  <a:schemeClr val="bg1"/>
                </a:solidFill>
                <a:cs typeface="Times New Roman" pitchFamily="18" charset="0"/>
              </a:rPr>
              <a:t>мин раствор </a:t>
            </a: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кока-колы  </a:t>
            </a:r>
            <a:r>
              <a:rPr lang="ru-RU" altLang="ru-RU" sz="2800" dirty="0">
                <a:solidFill>
                  <a:schemeClr val="bg1"/>
                </a:solidFill>
                <a:cs typeface="Times New Roman" pitchFamily="18" charset="0"/>
              </a:rPr>
              <a:t>стал светлее,  коричневого осадка стало больше, а мясо стало </a:t>
            </a: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коричневым. Мясо</a:t>
            </a:r>
            <a:r>
              <a:rPr lang="ru-RU" altLang="ru-RU" sz="2800" dirty="0">
                <a:solidFill>
                  <a:schemeClr val="bg1"/>
                </a:solidFill>
                <a:cs typeface="Times New Roman" pitchFamily="18" charset="0"/>
              </a:rPr>
              <a:t>, которое было в воде оставалось розовым.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81600" y="2971800"/>
            <a:ext cx="4114800" cy="41148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4508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Times New Roman" pitchFamily="18" charset="0"/>
                <a:cs typeface="Arial" pitchFamily="34" charset="0"/>
              </a:rPr>
              <a:t>Вывод:</a:t>
            </a:r>
            <a:r>
              <a:rPr kumimoji="0" lang="ru-RU" sz="40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41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Times New Roman" pitchFamily="18" charset="0"/>
                <a:cs typeface="Arial" pitchFamily="34" charset="0"/>
              </a:rPr>
              <a:t>ока-кола</a:t>
            </a:r>
            <a:r>
              <a:rPr kumimoji="0" lang="ru-RU" sz="4100" b="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1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Times New Roman" pitchFamily="18" charset="0"/>
                <a:cs typeface="Arial" pitchFamily="34" charset="0"/>
              </a:rPr>
              <a:t>агрессивно действует на  слизистую оболочку желудка</a:t>
            </a:r>
            <a:r>
              <a:rPr kumimoji="0" lang="ru-RU" sz="4100" b="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41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Times New Roman" pitchFamily="18" charset="0"/>
                <a:cs typeface="Arial" pitchFamily="34" charset="0"/>
              </a:rPr>
              <a:t>может привести к развитию гастрита или язвы желудка.</a:t>
            </a:r>
            <a:r>
              <a:rPr kumimoji="0" lang="ru-RU" sz="41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/>
            </a:r>
            <a:br>
              <a:rPr kumimoji="0" lang="ru-RU" sz="41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Л.Ю.Савина\Desktop\проект кола\фото  с опытов\20170404_194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355289" cy="307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747488"/>
            <a:ext cx="38862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зята белая чашка со следами от чая. Обычной водой следы не отмываются. Налила в чашку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ока-колу и оставила на 1 день, а после прополоскала. Следы от чая пропали.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Опыт №</a:t>
            </a:r>
            <a:r>
              <a:rPr lang="ru-RU" sz="36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x-none" sz="36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Действительно ли кока-кола отмывает посуду?</a:t>
            </a: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855" y="5898407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кока-кола </a:t>
            </a:r>
            <a:r>
              <a:rPr lang="ru-RU" sz="28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содержит вещества, разрушающие стойкие пятна.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Л.Ю.Савина\Desktop\проект кола\фото  с опытов\20170404_170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16" r="20773"/>
          <a:stretch/>
        </p:blipFill>
        <p:spPr bwMode="auto">
          <a:xfrm>
            <a:off x="4712134" y="1730225"/>
            <a:ext cx="4431866" cy="4312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.Ю.Савина\Desktop\проект кола\фото  с опытов\20170404_1709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22" r="21343"/>
          <a:stretch/>
        </p:blipFill>
        <p:spPr bwMode="auto">
          <a:xfrm>
            <a:off x="4712134" y="1820413"/>
            <a:ext cx="4497127" cy="4220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проект кола\фото  с опытов\20170405_193930.jpg"/>
          <p:cNvPicPr>
            <a:picLocks noChangeAspect="1" noChangeArrowheads="1"/>
          </p:cNvPicPr>
          <p:nvPr/>
        </p:nvPicPr>
        <p:blipFill>
          <a:blip r:embed="rId5" cstate="print"/>
          <a:srcRect l="20968" r="14617"/>
          <a:stretch>
            <a:fillRect/>
          </a:stretch>
        </p:blipFill>
        <p:spPr bwMode="auto">
          <a:xfrm rot="5400000">
            <a:off x="4670936" y="1729864"/>
            <a:ext cx="4450327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5156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Содержание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Введение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История происхождения названия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Анкетирование учащихся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Эксперименты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Обобщение информации и выводы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Заключение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1321355"/>
            <a:ext cx="510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В половник налила кока-колу и на огне выпарила воду. Когда вода испарилась, в половнике остался тягучий сироп.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8435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865"/>
            <a:ext cx="2077058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76600"/>
            <a:ext cx="572192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Вывод</a:t>
            </a:r>
            <a:r>
              <a:rPr lang="ru-RU" sz="3200" b="1" i="1" dirty="0" smtClean="0">
                <a:solidFill>
                  <a:schemeClr val="bg1"/>
                </a:solidFill>
              </a:rPr>
              <a:t>: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 этом напитке очень много сахара. </a:t>
            </a:r>
            <a:r>
              <a:rPr lang="ru-RU" altLang="ru-RU" sz="2800" dirty="0" smtClean="0">
                <a:solidFill>
                  <a:schemeClr val="bg1"/>
                </a:solidFill>
              </a:rPr>
              <a:t>Избыточное употребление сахара приводит к ожирению. Полнота увеличивает риск развития сахарного диабета и сердечно-сосудистых заболеваний</a:t>
            </a:r>
            <a:r>
              <a:rPr lang="ru-RU" altLang="ru-RU" sz="2800" dirty="0">
                <a:solidFill>
                  <a:schemeClr val="bg1"/>
                </a:solidFill>
              </a:rPr>
              <a:t>.</a:t>
            </a:r>
            <a:endParaRPr lang="ru-RU" altLang="ru-RU" sz="2800" dirty="0" smtClean="0">
              <a:solidFill>
                <a:schemeClr val="bg1"/>
              </a:solidFill>
            </a:endParaRPr>
          </a:p>
          <a:p>
            <a:pPr algn="just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59528" y="-96283"/>
            <a:ext cx="7467599" cy="1417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x-none" sz="36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пыт №</a:t>
            </a:r>
            <a:r>
              <a:rPr lang="ru-RU" sz="3600" b="1" u="sng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x-none" sz="36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Много ли в кока-коле сахара?</a:t>
            </a: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36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Л.Ю.Савина\Desktop\проект кола\фото  с опытов\20170404_224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7" y="940522"/>
            <a:ext cx="3332018" cy="592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.Ю.Савина\Desktop\проект кола\фото  с опытов\20170404_2255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08" y="1051324"/>
            <a:ext cx="3266255" cy="580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.Ю.Савина\Desktop\проект кола\фото  с опытов\20170404_2258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27"/>
          <a:stretch/>
        </p:blipFill>
        <p:spPr bwMode="auto">
          <a:xfrm>
            <a:off x="5727665" y="1051324"/>
            <a:ext cx="3360916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8600" y="-13855"/>
            <a:ext cx="8686800" cy="1417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x-none" sz="36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пыт №</a:t>
            </a:r>
            <a:r>
              <a:rPr lang="ru-RU" sz="3600" b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x-none" sz="36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«Можно ли запивать </a:t>
            </a:r>
            <a:r>
              <a:rPr lang="ru-RU" sz="3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</a:t>
            </a: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ока-</a:t>
            </a: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x-none" sz="3600" b="1" i="0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олой еду?»</a:t>
            </a:r>
            <a:r>
              <a:rPr kumimoji="0" lang="ru-RU" sz="36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2401" y="1524001"/>
            <a:ext cx="6172199" cy="27431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Взяла  сухарики, картофельные чипсы, печенье. Положила их в стеклянные чашки. В один стакан  налила воду  (для сравнения),  а в  другой стакан с теми же продуктами налила кока-колы.</a:t>
            </a:r>
          </a:p>
        </p:txBody>
      </p:sp>
      <p:pic>
        <p:nvPicPr>
          <p:cNvPr id="8194" name="Picture 2" descr="C:\Users\Л.Ю.Савина\Desktop\проект кола\фото  с опытов\20170404_171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147"/>
          <a:stretch>
            <a:fillRect/>
          </a:stretch>
        </p:blipFill>
        <p:spPr bwMode="auto">
          <a:xfrm>
            <a:off x="6220691" y="2057400"/>
            <a:ext cx="2923309" cy="3051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.Ю.Савина\Desktop\проект кола\фото  с опытов\20170404_171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78" y="4267200"/>
            <a:ext cx="4605866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473" y="343204"/>
            <a:ext cx="5943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 eaLnBrk="0" hangingPunct="0"/>
            <a:r>
              <a:rPr lang="ru-RU" alt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Результаты:</a:t>
            </a: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cs typeface="Times New Roman" pitchFamily="18" charset="0"/>
              </a:rPr>
              <a:t>Ч</a:t>
            </a:r>
            <a:r>
              <a:rPr lang="ru-RU" altLang="ru-RU" sz="2400" dirty="0" smtClean="0">
                <a:solidFill>
                  <a:schemeClr val="bg1"/>
                </a:solidFill>
                <a:cs typeface="Times New Roman" pitchFamily="18" charset="0"/>
              </a:rPr>
              <a:t>ерез </a:t>
            </a:r>
            <a:r>
              <a:rPr lang="ru-RU" altLang="ru-RU" sz="2400" dirty="0">
                <a:solidFill>
                  <a:schemeClr val="bg1"/>
                </a:solidFill>
                <a:cs typeface="Times New Roman" pitchFamily="18" charset="0"/>
              </a:rPr>
              <a:t>10-15 мин на поверхности стакана с водой, где были картофельные </a:t>
            </a:r>
            <a:r>
              <a:rPr lang="ru-RU" altLang="ru-RU" sz="2400" dirty="0" smtClean="0">
                <a:solidFill>
                  <a:schemeClr val="bg1"/>
                </a:solidFill>
                <a:cs typeface="Times New Roman" pitchFamily="18" charset="0"/>
              </a:rPr>
              <a:t>чипсы и сухарики </a:t>
            </a:r>
            <a:r>
              <a:rPr lang="ru-RU" altLang="ru-RU" sz="2400" dirty="0">
                <a:solidFill>
                  <a:schemeClr val="bg1"/>
                </a:solidFill>
                <a:cs typeface="Times New Roman" pitchFamily="18" charset="0"/>
              </a:rPr>
              <a:t>появилась выраженная жирная пленка, а в стакане с </a:t>
            </a:r>
            <a:r>
              <a:rPr lang="ru-RU" altLang="ru-RU" sz="2400" dirty="0" smtClean="0">
                <a:solidFill>
                  <a:schemeClr val="bg1"/>
                </a:solidFill>
                <a:cs typeface="Times New Roman" pitchFamily="18" charset="0"/>
              </a:rPr>
              <a:t>кока-колой жирная </a:t>
            </a:r>
            <a:r>
              <a:rPr lang="ru-RU" altLang="ru-RU" sz="2400" dirty="0">
                <a:solidFill>
                  <a:schemeClr val="bg1"/>
                </a:solidFill>
                <a:cs typeface="Times New Roman" pitchFamily="18" charset="0"/>
              </a:rPr>
              <a:t>пленка на поверхности была еле заметна. 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Л.Ю.Савина\Desktop\проект кола\фото  с опытов\20170404_171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270"/>
          <a:stretch>
            <a:fillRect/>
          </a:stretch>
        </p:blipFill>
        <p:spPr bwMode="auto">
          <a:xfrm>
            <a:off x="6587574" y="1295400"/>
            <a:ext cx="2556426" cy="248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.Ю.Савина\Desktop\проект кола\фото  с опытов\20170404_173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47" y="4544757"/>
            <a:ext cx="3810398" cy="2143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895600"/>
            <a:ext cx="563880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Вывод:</a:t>
            </a:r>
            <a:r>
              <a:rPr lang="ru-RU" sz="240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нельзя запивать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ока-колой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картофельные чипсы. Кока-кола  сама по себе кислая, а углекислый газ, который содержится в ней, способствует  выработке желудочного сока. Кока-кола способствует лучшей всасываемости жиров, дает большую нагрузку на печень,  и вызывает расстройства пищеварения и ожирение.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bat-Bold" pitchFamily="2" charset="0"/>
              </a:rPr>
              <a:t>Выводы по результатам эксперимента:</a:t>
            </a:r>
            <a:endParaRPr lang="ru-RU" sz="3200" b="1" dirty="0">
              <a:solidFill>
                <a:srgbClr val="FFFF00"/>
              </a:solidFill>
              <a:latin typeface="Arbat-Bold" pitchFamily="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96512245"/>
              </p:ext>
            </p:extLst>
          </p:nvPr>
        </p:nvGraphicFramePr>
        <p:xfrm>
          <a:off x="131928" y="66874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398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nna\Desktop\Соса-сола\800px-Coca-Cola_logo.svg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91200"/>
            <a:ext cx="2951679" cy="86418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5600" y="228599"/>
            <a:ext cx="3695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b="1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</a:rPr>
              <a:t>Заключение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1114485"/>
            <a:ext cx="5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Обобщив выше изложенное, можно сделать вывод, что </a:t>
            </a:r>
            <a:r>
              <a:rPr lang="ru-RU" sz="3600" dirty="0" smtClean="0">
                <a:solidFill>
                  <a:srgbClr val="FFFF00"/>
                </a:solidFill>
              </a:rPr>
              <a:t>кока-кола </a:t>
            </a:r>
            <a:r>
              <a:rPr lang="ru-RU" sz="3600" dirty="0">
                <a:solidFill>
                  <a:srgbClr val="FFFF00"/>
                </a:solidFill>
              </a:rPr>
              <a:t>-  нежелательный продукт для рациона и </a:t>
            </a:r>
            <a:r>
              <a:rPr lang="ru-RU" sz="3600" dirty="0" smtClean="0">
                <a:solidFill>
                  <a:srgbClr val="FFFF00"/>
                </a:solidFill>
              </a:rPr>
              <a:t>не </a:t>
            </a:r>
            <a:r>
              <a:rPr lang="ru-RU" sz="3600" dirty="0">
                <a:solidFill>
                  <a:srgbClr val="FFFF00"/>
                </a:solidFill>
              </a:rPr>
              <a:t>рекомендуется детскому  организму.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397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64525" y="-125343"/>
            <a:ext cx="31935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Актуальность</a:t>
            </a:r>
            <a:endParaRPr lang="ru-RU" sz="4000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1563" y="990275"/>
            <a:ext cx="601646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У напитка кока-кола всемирная слава и известность!</a:t>
            </a:r>
          </a:p>
          <a:p>
            <a:pPr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Реклама соблазняет нас на каждом шагу.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5" name="Объект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6465" y="4038600"/>
            <a:ext cx="2992969" cy="261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59312"/>
            <a:ext cx="3886200" cy="209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2610" y="287376"/>
            <a:ext cx="3092899" cy="260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1000" y="3166876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…Праздник к нам приходит… всегда с кока-колой…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911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655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Цель проекта:</a:t>
            </a:r>
            <a:endParaRPr lang="ru-RU" sz="44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944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Исследовать влияние напитка </a:t>
            </a:r>
            <a:r>
              <a:rPr lang="ru-RU" altLang="ru-RU" sz="2400" dirty="0">
                <a:solidFill>
                  <a:schemeClr val="bg1"/>
                </a:solidFill>
              </a:rPr>
              <a:t>к</a:t>
            </a:r>
            <a:r>
              <a:rPr lang="ru-RU" altLang="ru-RU" sz="2400" dirty="0" smtClean="0">
                <a:solidFill>
                  <a:schemeClr val="bg1"/>
                </a:solidFill>
              </a:rPr>
              <a:t>ока - </a:t>
            </a:r>
            <a:r>
              <a:rPr lang="ru-RU" altLang="ru-RU" sz="2400" dirty="0">
                <a:solidFill>
                  <a:schemeClr val="bg1"/>
                </a:solidFill>
              </a:rPr>
              <a:t>к</a:t>
            </a:r>
            <a:r>
              <a:rPr lang="ru-RU" altLang="ru-RU" sz="2400" dirty="0" smtClean="0">
                <a:solidFill>
                  <a:schemeClr val="bg1"/>
                </a:solidFill>
              </a:rPr>
              <a:t>ола </a:t>
            </a: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на организм человека.</a:t>
            </a:r>
          </a:p>
        </p:txBody>
      </p:sp>
      <p:pic>
        <p:nvPicPr>
          <p:cNvPr id="5" name="Picture 2" descr="http://s3images.coroflot.com/user_files/individual_files/original_132181_potLpz0LTC7pMtOICqIV4zw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312" b="100000" l="0" r="99874">
                        <a14:foregroundMark x1="24526" y1="50239" x2="24526" y2="50239"/>
                        <a14:foregroundMark x1="31437" y1="51789" x2="31437" y2="51789"/>
                        <a14:foregroundMark x1="50442" y1="55695" x2="50442" y2="55695"/>
                        <a14:foregroundMark x1="66435" y1="54114" x2="66435" y2="54114"/>
                        <a14:foregroundMark x1="66435" y1="54114" x2="66435" y2="54114"/>
                        <a14:foregroundMark x1="57901" y1="43590" x2="57901" y2="43590"/>
                        <a14:foregroundMark x1="66983" y1="43977" x2="66983" y2="43977"/>
                        <a14:foregroundMark x1="43279" y1="54502" x2="43279" y2="54502"/>
                        <a14:foregroundMark x1="21787" y1="60763" x2="21787" y2="60763"/>
                        <a14:foregroundMark x1="33902" y1="57245" x2="33902" y2="57245"/>
                        <a14:foregroundMark x1="69195" y1="62701" x2="69195" y2="62701"/>
                        <a14:foregroundMark x1="69195" y1="62701" x2="69469" y2="61538"/>
                        <a14:foregroundMark x1="68647" y1="63089" x2="68647" y2="63089"/>
                        <a14:foregroundMark x1="42731" y1="56470" x2="42731" y2="56470"/>
                        <a14:foregroundMark x1="37484" y1="58408" x2="37484" y2="58408"/>
                        <a14:foregroundMark x1="40518" y1="64669" x2="40518" y2="64669"/>
                        <a14:foregroundMark x1="57901" y1="63089" x2="57901" y2="63089"/>
                        <a14:foregroundMark x1="52929" y1="57245" x2="52929" y2="57245"/>
                        <a14:foregroundMark x1="31985" y1="34615" x2="31985" y2="34615"/>
                        <a14:foregroundMark x1="74989" y1="80262" x2="74989" y2="80262"/>
                        <a14:foregroundMark x1="6068" y1="46333" x2="6068" y2="46333"/>
                        <a14:foregroundMark x1="27521" y1="58557" x2="27521" y2="58557"/>
                        <a14:foregroundMark x1="49110" y1="63926" x2="49110" y2="63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0786">
            <a:off x="5781982" y="399209"/>
            <a:ext cx="3464649" cy="2116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220" y="1039091"/>
            <a:ext cx="1391959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676400"/>
            <a:ext cx="2743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28600" y="2514600"/>
            <a:ext cx="8610600" cy="47085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изучить и проанализировать </a:t>
            </a:r>
            <a:r>
              <a:rPr lang="ru-RU" altLang="ru-RU" sz="2400" dirty="0" smtClean="0">
                <a:solidFill>
                  <a:schemeClr val="bg1"/>
                </a:solidFill>
              </a:rPr>
              <a:t>информацию о кока-коле, узнать состав напитка;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chemeClr val="bg1"/>
                </a:solidFill>
              </a:rPr>
              <a:t>Провести опрос среди учащихся школы, который поможет определить, насколько популярен данный напиток  у учеников разного возраста;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chemeClr val="bg1"/>
                </a:solidFill>
              </a:rPr>
              <a:t>Провести эксперименты, которые помогут определить  процесс взаимодействия напитка с различными веществами и предметами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Сделать выводы о влиянии  напитка кока - </a:t>
            </a:r>
            <a:r>
              <a:rPr lang="ru-RU" altLang="ru-RU" sz="2400" dirty="0" smtClean="0">
                <a:solidFill>
                  <a:schemeClr val="bg1"/>
                </a:solidFill>
              </a:rPr>
              <a:t>к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ола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организм человека.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962400"/>
            <a:ext cx="3352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686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Объект исследования:</a:t>
            </a:r>
            <a:endParaRPr lang="ru-RU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152400"/>
            <a:ext cx="2842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Свойства 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кока-колы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66800"/>
            <a:ext cx="5004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Предмет исследования:</a:t>
            </a:r>
            <a:endParaRPr lang="ru-RU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3000" y="121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Влияние 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кока-колы на организм человека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67000"/>
            <a:ext cx="487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Методы исследования:</a:t>
            </a:r>
            <a:endParaRPr lang="ru-RU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395760" y="3200400"/>
            <a:ext cx="57482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 работа с информационным источником;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опрос учащихся;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эксперименты, фото-фиксация;</a:t>
            </a:r>
            <a:endParaRPr lang="ru-RU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анализ и обобщение информации.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4" name="Arc 13"/>
          <p:cNvSpPr/>
          <p:nvPr/>
        </p:nvSpPr>
        <p:spPr>
          <a:xfrm>
            <a:off x="-3733800" y="0"/>
            <a:ext cx="6858002" cy="6858000"/>
          </a:xfrm>
          <a:prstGeom prst="arc">
            <a:avLst>
              <a:gd name="adj1" fmla="val 16200000"/>
              <a:gd name="adj2" fmla="val 5414403"/>
            </a:avLst>
          </a:prstGeom>
          <a:solidFill>
            <a:schemeClr val="bg1">
              <a:lumMod val="85000"/>
              <a:alpha val="28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311234" y="1043763"/>
            <a:ext cx="518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информации 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напитке кока – кола</a:t>
            </a:r>
            <a:endParaRPr lang="ru-RU" sz="2400" b="0" i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27913" y="1981200"/>
            <a:ext cx="551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Опрос учащихся на темы «Мой любимый напиток», «Считаете ли вы  кока-колу вредной?»</a:t>
            </a:r>
            <a:endParaRPr lang="ru-RU" sz="2400" dirty="0" smtClean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721924" y="3352800"/>
            <a:ext cx="5422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Проведение экспериментов;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Наблюдение за взаимодействием кока-колы с веществами и предметами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232064" y="5410200"/>
            <a:ext cx="591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Обобщение</a:t>
            </a:r>
            <a:r>
              <a:rPr lang="ru-RU" sz="2400" dirty="0"/>
              <a:t> </a:t>
            </a:r>
            <a:r>
              <a:rPr lang="ru-RU" sz="2400" dirty="0" smtClean="0"/>
              <a:t>информации и </a:t>
            </a:r>
            <a:r>
              <a:rPr lang="ru-RU" sz="2400" b="0" i="0" dirty="0" smtClean="0"/>
              <a:t>выводы</a:t>
            </a:r>
            <a:endParaRPr lang="ru-RU" sz="2400" b="0" i="0" dirty="0"/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87476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pattFill prst="plaid">
              <a:fgClr>
                <a:srgbClr val="FF0000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91813" y="0"/>
            <a:ext cx="52605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rgbClr val="FFFF00"/>
                </a:solidFill>
                <a:effectLst/>
                <a:latin typeface="+mj-lt"/>
              </a:rPr>
              <a:t>Этапы исследования</a:t>
            </a:r>
            <a:endParaRPr lang="ru-RU" sz="4400" b="1" cap="none" spc="0" dirty="0">
              <a:ln w="50800"/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9679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thumb/9/98/John_Pemberton.jpg/200px-John_Pember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8536"/>
            <a:ext cx="1905000" cy="23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farm4.static.flickr.com/3455/3393421902_a0eebe2a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54927"/>
            <a:ext cx="2435962" cy="3657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762000"/>
            <a:ext cx="255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  <a:latin typeface="Andantino script" pitchFamily="2" charset="0"/>
              </a:rPr>
              <a:t>1886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год. 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295400"/>
            <a:ext cx="7086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Город Атланта(штат Джорджия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). Джон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</a:rPr>
              <a:t>Стит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</a:rPr>
              <a:t>Пембертон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, офицер в отставке, работавший фармацевтом, изобрел мощное тонизирующее средство, густой, сладкий сироп бурого цвета, под названием 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ока-кола!</a:t>
            </a:r>
          </a:p>
          <a:p>
            <a:endParaRPr lang="ru-RU" sz="2600" dirty="0" smtClean="0">
              <a:solidFill>
                <a:schemeClr val="bg1">
                  <a:lumMod val="85000"/>
                </a:schemeClr>
              </a:solidFill>
              <a:latin typeface="Arbat-Bold" pitchFamily="2" charset="0"/>
            </a:endParaRPr>
          </a:p>
          <a:p>
            <a:endParaRPr lang="ru-RU" sz="2600" dirty="0">
              <a:solidFill>
                <a:schemeClr val="bg1">
                  <a:lumMod val="85000"/>
                </a:schemeClr>
              </a:solidFill>
              <a:latin typeface="Arbat-B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0057" y="1717356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dirty="0">
              <a:solidFill>
                <a:schemeClr val="bg1">
                  <a:lumMod val="85000"/>
                </a:schemeClr>
              </a:solidFill>
              <a:latin typeface="Arbat-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3581400"/>
            <a:ext cx="59000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dirty="0">
              <a:solidFill>
                <a:schemeClr val="bg1">
                  <a:lumMod val="85000"/>
                </a:schemeClr>
              </a:solidFill>
              <a:latin typeface="Arbat-B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4622609"/>
            <a:ext cx="5747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dirty="0">
              <a:solidFill>
                <a:schemeClr val="bg1">
                  <a:lumMod val="85000"/>
                </a:schemeClr>
              </a:solidFill>
              <a:latin typeface="Arbat-B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057" y="5646057"/>
            <a:ext cx="548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dirty="0">
              <a:solidFill>
                <a:schemeClr val="bg1">
                  <a:lumMod val="85000"/>
                </a:schemeClr>
              </a:solidFill>
              <a:latin typeface="Arbat-Bold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30616" y="76200"/>
            <a:ext cx="7772401" cy="8683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создания «Кока - </a:t>
            </a:r>
            <a:r>
              <a:rPr lang="ru-RU" sz="4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олы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46482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Название для нового напитка придумал бухгалтер </a:t>
            </a:r>
            <a:r>
              <a:rPr lang="ru-RU" sz="2400" dirty="0" err="1" smtClean="0">
                <a:solidFill>
                  <a:schemeClr val="bg1"/>
                </a:solidFill>
              </a:rPr>
              <a:t>Пембертона</a:t>
            </a:r>
            <a:r>
              <a:rPr lang="ru-RU" sz="2400" dirty="0" smtClean="0">
                <a:solidFill>
                  <a:schemeClr val="bg1"/>
                </a:solidFill>
              </a:rPr>
              <a:t> Фрэнк Робинсон, который написал слова «</a:t>
            </a:r>
            <a:r>
              <a:rPr lang="en-US" sz="2400" dirty="0" smtClean="0">
                <a:solidFill>
                  <a:schemeClr val="bg1"/>
                </a:solidFill>
              </a:rPr>
              <a:t>Coca-Cola</a:t>
            </a:r>
            <a:r>
              <a:rPr lang="ru-RU" sz="2400" dirty="0" smtClean="0">
                <a:solidFill>
                  <a:schemeClr val="bg1"/>
                </a:solidFill>
              </a:rPr>
              <a:t>» красивыми фигурными буквами, до сих пор являющимися логотипом напитка.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71599" y="3352800"/>
            <a:ext cx="3802743" cy="1106488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725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кока-кола\Рисунок2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53" name="Picture 5" descr="http://www.heavenly-products.com/cart/images/kola%20nu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76600"/>
            <a:ext cx="4749800" cy="3166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00" y="6396335"/>
            <a:ext cx="2732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Семена ореха кола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"/>
            <a:ext cx="4651776" cy="3101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96000" y="3066777"/>
            <a:ext cx="1828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2700">
                  <a:solidFill>
                    <a:schemeClr val="bg1"/>
                  </a:solidFill>
                </a:ln>
                <a:solidFill>
                  <a:prstClr val="white">
                    <a:lumMod val="85000"/>
                  </a:prstClr>
                </a:solidFill>
              </a:rPr>
              <a:t>Дерево кола</a:t>
            </a:r>
            <a:endParaRPr lang="ru-RU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48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Изначально в  напиток добавляли листья колы – растения, содержащего наркотические вещества. Поэтому напиток был запатентован как лекарство от любых нервных расстройств и продавался только строго в аптеках. Орехи же колы содержали в 3 раза больше кофеина, чем кофейные зерна. 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3657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конце 1890-х годов появился запрет на кокаин. И в кока-колу стали добавлять не свежие листья колы, а “выжатые”, кокаина в них уже не было. С тех пор кока-кола начала быстро приобретать известность и стала одним из самых популярных напитков.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300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Состав кока-колы сегодня: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1857375" cy="400050"/>
          </a:xfrm>
          <a:solidFill>
            <a:srgbClr val="E5E250"/>
          </a:solidFill>
          <a:ln algn="ctr">
            <a:solidFill>
              <a:srgbClr val="000000"/>
            </a:solidFill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000" b="1" dirty="0"/>
              <a:t>САХАР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09600" y="2286000"/>
            <a:ext cx="3276600" cy="457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ДИОКСИД УГЛЕРОДА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09600" y="3124200"/>
            <a:ext cx="4191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КРАСИТЕЛЬ</a:t>
            </a:r>
            <a:r>
              <a:rPr lang="ru-RU" b="1" dirty="0">
                <a:latin typeface="+mn-lt"/>
                <a:cs typeface="+mn-cs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09600" y="3886200"/>
            <a:ext cx="5029200" cy="457200"/>
          </a:xfrm>
          <a:prstGeom prst="rect">
            <a:avLst/>
          </a:prstGeom>
          <a:solidFill>
            <a:srgbClr val="CC66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 КОФЕИН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85800" y="4648200"/>
            <a:ext cx="6172200" cy="457200"/>
          </a:xfrm>
          <a:prstGeom prst="rect">
            <a:avLst/>
          </a:prstGeom>
          <a:solidFill>
            <a:srgbClr val="CC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ОРТОФОСФОРНАЯ КИСЛОТА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9600" y="5486400"/>
            <a:ext cx="7620000" cy="457200"/>
          </a:xfrm>
          <a:prstGeom prst="rect">
            <a:avLst/>
          </a:prstGeom>
          <a:solidFill>
            <a:srgbClr val="98170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АРОМАТИЗАТОРЫ: </a:t>
            </a:r>
            <a:r>
              <a:rPr lang="ru-RU" sz="1600" b="1" dirty="0">
                <a:latin typeface="+mn-lt"/>
                <a:cs typeface="+mn-cs"/>
              </a:rPr>
              <a:t>(ванилин, коричное масло, масло гвоздики и лимона)</a:t>
            </a:r>
          </a:p>
        </p:txBody>
      </p:sp>
      <p:pic>
        <p:nvPicPr>
          <p:cNvPr id="6153" name="Picture 17" descr="р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62000"/>
            <a:ext cx="2590800" cy="370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timer_on_textured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48A4BB-62C6-4A92-8FFF-1C90641426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Animated_timer_on_textured_background</Template>
  <TotalTime>0</TotalTime>
  <Words>1065</Words>
  <Application>Microsoft Office PowerPoint</Application>
  <PresentationFormat>Экран (4:3)</PresentationFormat>
  <Paragraphs>136</Paragraphs>
  <Slides>24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Animated_timer_on_textured_background</vt:lpstr>
      <vt:lpstr>Слайд 1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Состав кока-колы сегодня: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2018-03-19T17:33:57Z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TC024245009991</vt:lpwstr>
  </property>
</Properties>
</file>