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5" r:id="rId2"/>
    <p:sldId id="309" r:id="rId3"/>
    <p:sldId id="314" r:id="rId4"/>
    <p:sldId id="315" r:id="rId5"/>
    <p:sldId id="316" r:id="rId6"/>
    <p:sldId id="317" r:id="rId7"/>
    <p:sldId id="313" r:id="rId8"/>
    <p:sldId id="312" r:id="rId9"/>
    <p:sldId id="318" r:id="rId10"/>
    <p:sldId id="319" r:id="rId11"/>
    <p:sldId id="320" r:id="rId12"/>
    <p:sldId id="321" r:id="rId13"/>
    <p:sldId id="322" r:id="rId14"/>
    <p:sldId id="279" r:id="rId15"/>
    <p:sldId id="278" r:id="rId16"/>
    <p:sldId id="311" r:id="rId17"/>
    <p:sldId id="301" r:id="rId18"/>
    <p:sldId id="323" r:id="rId19"/>
    <p:sldId id="324" r:id="rId20"/>
    <p:sldId id="326" r:id="rId21"/>
    <p:sldId id="327" r:id="rId22"/>
    <p:sldId id="328" r:id="rId23"/>
    <p:sldId id="329" r:id="rId24"/>
    <p:sldId id="306" r:id="rId25"/>
    <p:sldId id="32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42" d="100"/>
          <a:sy n="42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4B9F7-5E6F-4605-8421-DD624F6B8E48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F4CF-3BB1-4FB4-B4C0-10D026882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BC22B8C-7165-4944-A44E-12C205281F4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0B1103-0C3C-4118-A72B-73CB676EB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BC22B8C-7165-4944-A44E-12C205281F4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40B1103-0C3C-4118-A72B-73CB676EB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2B8C-7165-4944-A44E-12C205281F4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1103-0C3C-4118-A72B-73CB676EB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2B8C-7165-4944-A44E-12C205281F4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1103-0C3C-4118-A72B-73CB676EB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BC22B8C-7165-4944-A44E-12C205281F4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1103-0C3C-4118-A72B-73CB676EB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BC22B8C-7165-4944-A44E-12C205281F4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40B1103-0C3C-4118-A72B-73CB676EB2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2B8C-7165-4944-A44E-12C205281F4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1103-0C3C-4118-A72B-73CB676EB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BC22B8C-7165-4944-A44E-12C205281F4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0B1103-0C3C-4118-A72B-73CB676EB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BC22B8C-7165-4944-A44E-12C205281F4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40B1103-0C3C-4118-A72B-73CB676EB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2B8C-7165-4944-A44E-12C205281F4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1103-0C3C-4118-A72B-73CB676EB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BC22B8C-7165-4944-A44E-12C205281F4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0B1103-0C3C-4118-A72B-73CB676EB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BC22B8C-7165-4944-A44E-12C205281F4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40B1103-0C3C-4118-A72B-73CB676EB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BC22B8C-7165-4944-A44E-12C205281F4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40B1103-0C3C-4118-A72B-73CB676EB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wipe dir="r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21457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/>
            </a:r>
            <a:br>
              <a:rPr lang="ru-RU" sz="2400" dirty="0" smtClean="0">
                <a:solidFill>
                  <a:srgbClr val="00B0F0"/>
                </a:solidFill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7562" y="1071546"/>
            <a:ext cx="71288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Урок-путешествие 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теме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335" y="2967335"/>
            <a:ext cx="822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«Имя прилагательное»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4071942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NewRomanPS-BoldMT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NewRomanPS-BoldMT"/>
              </a:rPr>
              <a:t>Нет ничего такого в жизни и в нашем сознании,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NewRomanPS-BoldMT"/>
              </a:rPr>
              <a:t>чего нельзя было бы передать русским словом».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К. Г.Паустовский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429264"/>
          </a:xfrm>
        </p:spPr>
        <p:txBody>
          <a:bodyPr>
            <a:normAutofit lnSpcReduction="10000"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5) без мягкого знака все слова в строке:</a:t>
            </a:r>
            <a:endParaRPr lang="ru-RU" sz="3600" u="sng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/>
              <a:t>а. хорош…, </a:t>
            </a:r>
            <a:r>
              <a:rPr lang="ru-RU" sz="2400" b="1" dirty="0" err="1" smtClean="0"/>
              <a:t>ноч</a:t>
            </a:r>
            <a:r>
              <a:rPr lang="ru-RU" sz="2400" b="1" dirty="0" smtClean="0"/>
              <a:t>…, </a:t>
            </a:r>
            <a:r>
              <a:rPr lang="ru-RU" sz="2400" b="1" dirty="0" err="1" smtClean="0"/>
              <a:t>нарисуеш</a:t>
            </a:r>
            <a:r>
              <a:rPr lang="ru-RU" sz="2400" b="1" dirty="0" smtClean="0"/>
              <a:t>…;</a:t>
            </a:r>
          </a:p>
          <a:p>
            <a:r>
              <a:rPr lang="ru-RU" sz="2400" b="1" dirty="0" smtClean="0"/>
              <a:t>б. дремуч…, </a:t>
            </a:r>
            <a:r>
              <a:rPr lang="ru-RU" sz="2400" b="1" dirty="0" err="1" smtClean="0"/>
              <a:t>отреж</a:t>
            </a:r>
            <a:r>
              <a:rPr lang="ru-RU" sz="2400" b="1" dirty="0" smtClean="0"/>
              <a:t>…, задач…;</a:t>
            </a:r>
          </a:p>
          <a:p>
            <a:r>
              <a:rPr lang="ru-RU" sz="2400" b="1" dirty="0" smtClean="0"/>
              <a:t>в. камыш…, скрипуч…, дач…</a:t>
            </a:r>
          </a:p>
          <a:p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6) только относительные прилагательные в строке:</a:t>
            </a:r>
            <a:endParaRPr lang="ru-RU" sz="3600" u="sng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/>
              <a:t>а. лисья шапка, перекидной календарь, пришкольный участок;</a:t>
            </a:r>
          </a:p>
          <a:p>
            <a:r>
              <a:rPr lang="ru-RU" sz="2400" b="1" dirty="0" smtClean="0"/>
              <a:t>б. медвежья берлога, гусиные лапки, песчаная отмель;</a:t>
            </a:r>
          </a:p>
          <a:p>
            <a:r>
              <a:rPr lang="ru-RU" sz="2400" b="1" dirty="0" smtClean="0"/>
              <a:t>в. холодная роса, вчерашняя встреча, </a:t>
            </a:r>
          </a:p>
          <a:p>
            <a:r>
              <a:rPr lang="ru-RU" sz="2400" b="1" dirty="0" smtClean="0"/>
              <a:t>серый асфальт.</a:t>
            </a:r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644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«Практическая станция»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92500"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7) только качественные прилагательные в строке:</a:t>
            </a:r>
            <a:endParaRPr lang="ru-RU" sz="3600" u="sng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/>
              <a:t>а. лисья шапка, гусиное перо , пришкольный участок;</a:t>
            </a:r>
          </a:p>
          <a:p>
            <a:r>
              <a:rPr lang="ru-RU" sz="2400" b="1" dirty="0" smtClean="0"/>
              <a:t>б. медвежья берлога, гусиные лапки,  свежий ветер </a:t>
            </a:r>
          </a:p>
          <a:p>
            <a:r>
              <a:rPr lang="ru-RU" sz="2400" b="1" dirty="0" smtClean="0"/>
              <a:t>в. холодная роса, заячья душа , </a:t>
            </a:r>
          </a:p>
          <a:p>
            <a:r>
              <a:rPr lang="ru-RU" sz="2400" b="1" dirty="0" smtClean="0"/>
              <a:t>серый асфальт.</a:t>
            </a:r>
          </a:p>
          <a:p>
            <a:pPr>
              <a:buNone/>
            </a:pPr>
            <a:r>
              <a:rPr lang="ru-RU" sz="3900" b="1" u="sng" dirty="0" smtClean="0">
                <a:solidFill>
                  <a:srgbClr val="0070C0"/>
                </a:solidFill>
                <a:latin typeface="Monotype Corsiva" pitchFamily="66" charset="0"/>
              </a:rPr>
              <a:t>   8) качественные прилагательные</a:t>
            </a:r>
            <a:endParaRPr lang="ru-RU" sz="3900" u="sng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/>
              <a:t>а. имеют степень сравнения, полную и краткую форму, могут быть определением и сказуемым в предложении;</a:t>
            </a:r>
          </a:p>
          <a:p>
            <a:r>
              <a:rPr lang="ru-RU" sz="2400" b="1" dirty="0" smtClean="0"/>
              <a:t>б. имеют степень сравнения, только полную форму, изменяются по родам, числам, падежам;</a:t>
            </a:r>
          </a:p>
          <a:p>
            <a:r>
              <a:rPr lang="ru-RU" sz="2400" b="1" dirty="0" smtClean="0"/>
              <a:t>в. не имеют степени сравнения, краткой формы, в предложении могут быть только определением.</a:t>
            </a:r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644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«Практическая станция»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001056" cy="5429264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9) формы только сравнительной степени в строке</a:t>
            </a:r>
            <a:r>
              <a:rPr lang="ru-RU" sz="2400" b="1" dirty="0" smtClean="0">
                <a:solidFill>
                  <a:srgbClr val="0070C0"/>
                </a:solidFill>
              </a:rPr>
              <a:t>: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b="1" dirty="0" smtClean="0"/>
              <a:t>а. выше, самый громкий, более сильный;</a:t>
            </a:r>
          </a:p>
          <a:p>
            <a:r>
              <a:rPr lang="ru-RU" sz="2400" b="1" dirty="0" smtClean="0"/>
              <a:t>б. строжайший, более веселый, ярче;</a:t>
            </a:r>
          </a:p>
          <a:p>
            <a:r>
              <a:rPr lang="ru-RU" sz="2400" b="1" dirty="0" smtClean="0"/>
              <a:t>в. солонее, более правильный, старше.</a:t>
            </a:r>
          </a:p>
          <a:p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10.) краткие прилагательные изменяются</a:t>
            </a:r>
            <a:endParaRPr lang="ru-RU" sz="3600" u="sng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/>
              <a:t>а. по числам и падежам;</a:t>
            </a:r>
          </a:p>
          <a:p>
            <a:r>
              <a:rPr lang="ru-RU" sz="2400" b="1" dirty="0" smtClean="0"/>
              <a:t>б. по родам и числам;</a:t>
            </a:r>
          </a:p>
          <a:p>
            <a:r>
              <a:rPr lang="ru-RU" sz="2400" b="1" dirty="0" smtClean="0"/>
              <a:t>в. не изменяются.</a:t>
            </a:r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644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«Практическая станция»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001056" cy="5429264"/>
          </a:xfrm>
        </p:spPr>
        <p:txBody>
          <a:bodyPr>
            <a:normAutofit lnSpcReduction="10000"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11) только краткие прилагательные в строке:</a:t>
            </a:r>
            <a:endParaRPr lang="ru-RU" sz="3600" u="sng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/>
              <a:t>а. печален, школьный, напрасен;</a:t>
            </a:r>
          </a:p>
          <a:p>
            <a:r>
              <a:rPr lang="ru-RU" sz="2400" b="1" dirty="0" smtClean="0"/>
              <a:t>б. красив, страшен, велик;</a:t>
            </a:r>
          </a:p>
          <a:p>
            <a:r>
              <a:rPr lang="ru-RU" sz="2400" b="1" dirty="0" smtClean="0"/>
              <a:t>в. веселый, труден, весенний.</a:t>
            </a:r>
          </a:p>
          <a:p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12) только слитно  с «не»</a:t>
            </a:r>
          </a:p>
          <a:p>
            <a:r>
              <a:rPr lang="ru-RU" sz="2400" b="1" dirty="0" smtClean="0"/>
              <a:t>а.(Не) громкий </a:t>
            </a:r>
            <a:r>
              <a:rPr lang="ru-RU" sz="2400" b="1" dirty="0" err="1" smtClean="0"/>
              <a:t>ш</a:t>
            </a:r>
            <a:r>
              <a:rPr lang="ru-RU" sz="2400" b="1" dirty="0" smtClean="0"/>
              <a:t>..пот, (не) продолжительный перерыв, далеко(не)вежливый человек;</a:t>
            </a:r>
          </a:p>
          <a:p>
            <a:r>
              <a:rPr lang="ru-RU" sz="2400" b="1" dirty="0" smtClean="0"/>
              <a:t>Б. (не) нас..</a:t>
            </a:r>
            <a:r>
              <a:rPr lang="ru-RU" sz="2400" b="1" dirty="0" err="1" smtClean="0"/>
              <a:t>ная</a:t>
            </a:r>
            <a:r>
              <a:rPr lang="ru-RU" sz="2400" b="1" dirty="0" smtClean="0"/>
              <a:t> погода; речка (не) глубокая, а мелкая; забор (не) высок, </a:t>
            </a:r>
          </a:p>
          <a:p>
            <a:r>
              <a:rPr lang="ru-RU" sz="2400" b="1" dirty="0" smtClean="0"/>
              <a:t>В.(не) яркое </a:t>
            </a:r>
            <a:r>
              <a:rPr lang="ru-RU" sz="2400" b="1" dirty="0" err="1" smtClean="0"/>
              <a:t>осв</a:t>
            </a:r>
            <a:r>
              <a:rPr lang="ru-RU" sz="2400" b="1" dirty="0" smtClean="0"/>
              <a:t>..</a:t>
            </a:r>
            <a:r>
              <a:rPr lang="ru-RU" sz="2400" b="1" dirty="0" err="1" smtClean="0"/>
              <a:t>щение</a:t>
            </a:r>
            <a:r>
              <a:rPr lang="ru-RU" sz="2400" b="1" dirty="0" smtClean="0"/>
              <a:t>, ,(не) </a:t>
            </a:r>
            <a:r>
              <a:rPr lang="ru-RU" sz="2400" b="1" dirty="0" err="1" smtClean="0"/>
              <a:t>брежный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ученик, неверный ответ</a:t>
            </a:r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644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«Практическая станция»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627313" y="476250"/>
            <a:ext cx="38163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chemeClr val="hlink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atin typeface="Georgia"/>
              </a:rPr>
              <a:t>Буквы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-1385350">
            <a:off x="892474" y="2081663"/>
            <a:ext cx="1316084" cy="16723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Georgia"/>
              </a:rPr>
              <a:t>Н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Georgia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527216">
            <a:off x="6466869" y="2071986"/>
            <a:ext cx="2370375" cy="14508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Georgia"/>
              </a:rPr>
              <a:t>НН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Georgia"/>
            </a:endParaRPr>
          </a:p>
        </p:txBody>
      </p:sp>
      <p:pic>
        <p:nvPicPr>
          <p:cNvPr id="2061" name="Picture 13" descr="school10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557338"/>
            <a:ext cx="3810000" cy="3752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5517232"/>
            <a:ext cx="7999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200" b="1" dirty="0" smtClean="0">
                <a:solidFill>
                  <a:srgbClr val="00B0F0"/>
                </a:solidFill>
                <a:latin typeface="Monotype Corsiva" pitchFamily="66" charset="0"/>
              </a:rPr>
              <a:t>В суффиксах прилагательных</a:t>
            </a:r>
            <a:endParaRPr lang="ru-RU" sz="52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1835150" y="404813"/>
            <a:ext cx="55562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Проблемная ситуация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72518" cy="139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" name="Picture 2" descr="D:\мои картинки\ДЛЯ СЛАЙДОВ\Рисунок7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2428868"/>
            <a:ext cx="3657611" cy="35004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1000108"/>
            <a:ext cx="78581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       НН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85860"/>
            <a:ext cx="8215370" cy="58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1.Оловя…</a:t>
            </a:r>
            <a:r>
              <a:rPr lang="ru-RU" sz="36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ый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,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2.дровя…ой,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3.муравьи…</a:t>
            </a:r>
            <a:r>
              <a:rPr lang="ru-RU" sz="36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ый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,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4.торжестве…</a:t>
            </a:r>
            <a:r>
              <a:rPr lang="ru-RU" sz="36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ый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,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5.даль </a:t>
            </a:r>
            <a:r>
              <a:rPr lang="ru-RU" sz="36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тума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…а,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6.ю…</a:t>
            </a:r>
            <a:r>
              <a:rPr lang="ru-RU" sz="36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ый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,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7.ветре…</a:t>
            </a:r>
            <a:r>
              <a:rPr lang="ru-RU" sz="36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ый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,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8.стари…</a:t>
            </a:r>
            <a:r>
              <a:rPr lang="ru-RU" sz="36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ый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,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9.песч…</a:t>
            </a:r>
            <a:r>
              <a:rPr lang="ru-RU" sz="36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ый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,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10.дивизио…</a:t>
            </a:r>
            <a:r>
              <a:rPr lang="ru-RU" sz="36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ый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0444" y="0"/>
            <a:ext cx="8323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Проблемная ситуация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1928794" y="428604"/>
            <a:ext cx="55562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Диктант –дублет 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1214422"/>
            <a:ext cx="8062912" cy="10318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607612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9" name="Picture 2" descr="D:\мои картинки\ДЛЯ СЛАЙДОВ\Рисунок7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3097213"/>
            <a:ext cx="2085975" cy="21431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85918" y="1071546"/>
            <a:ext cx="5786478" cy="58466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1.пунц…вый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2.могуч…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3. (пяти)этажный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4.свинц…вый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5.расч…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тливый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6.(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западно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)европейский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7.немец…кий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8.вовсе (не)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ответстве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…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ый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9. качестве…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ый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10.оловя….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ый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Monotype Corsiva" pitchFamily="66" charset="0"/>
              </a:rPr>
              <a:t>Конкурс капитанов </a:t>
            </a:r>
            <a:endParaRPr lang="ru-RU" sz="8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147" name="Picture 3" descr="C:\Documents and Settings\саня\Мои документы\Downloads\бе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2714644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Documents and Settings\саня\Мои документы\Downloads\зиму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2862263" cy="2328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0" name="Picture 6" descr="http://www.profan.su/ris/izo/0001/WP-02/CL-07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571612"/>
            <a:ext cx="257173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 rot="10800000" flipV="1">
            <a:off x="1142976" y="3808291"/>
            <a:ext cx="714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Синквейн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Белка ,       зима,   сосны.</a:t>
            </a:r>
          </a:p>
          <a:p>
            <a:pPr algn="ctr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1 существительное </a:t>
            </a:r>
          </a:p>
          <a:p>
            <a:pPr algn="ctr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2 прилагательных</a:t>
            </a:r>
          </a:p>
          <a:p>
            <a:pPr algn="ctr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3глагола</a:t>
            </a:r>
          </a:p>
          <a:p>
            <a:pPr algn="ctr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1 предложение</a:t>
            </a:r>
          </a:p>
          <a:p>
            <a:pPr algn="ctr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1 существительное </a:t>
            </a:r>
            <a:endParaRPr lang="ru-RU" sz="28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0"/>
            <a:ext cx="86439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«Ты- мне,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я-тебе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6867" name="Picture 3" descr="C:\Documents and Settings\саня\Мои документы\Downloads\зим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786742" cy="474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>
            <a:normAutofit/>
          </a:bodyPr>
          <a:lstStyle/>
          <a:p>
            <a:endParaRPr lang="ru-RU" sz="48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9752" y="428604"/>
            <a:ext cx="5644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Фоторепортаж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938" name="Picture 2" descr="http://img11.nnm.ru/2/b/e/7/2/7403e45ea96560ff93792492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8715436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14547" y="1500174"/>
            <a:ext cx="5143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«Мой город зимой»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786314" cy="600079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7000" b="1" dirty="0" smtClean="0">
                <a:latin typeface="Monotype Corsiva" pitchFamily="66" charset="0"/>
              </a:rPr>
              <a:t>Чародейкою Зимою</a:t>
            </a:r>
            <a:br>
              <a:rPr lang="ru-RU" sz="7000" b="1" dirty="0" smtClean="0">
                <a:latin typeface="Monotype Corsiva" pitchFamily="66" charset="0"/>
              </a:rPr>
            </a:br>
            <a:r>
              <a:rPr lang="ru-RU" sz="7000" b="1" dirty="0" smtClean="0">
                <a:latin typeface="Monotype Corsiva" pitchFamily="66" charset="0"/>
              </a:rPr>
              <a:t>Околдован, лес стоит,</a:t>
            </a:r>
            <a:br>
              <a:rPr lang="ru-RU" sz="7000" b="1" dirty="0" smtClean="0">
                <a:latin typeface="Monotype Corsiva" pitchFamily="66" charset="0"/>
              </a:rPr>
            </a:br>
            <a:r>
              <a:rPr lang="ru-RU" sz="7000" b="1" dirty="0" smtClean="0">
                <a:latin typeface="Monotype Corsiva" pitchFamily="66" charset="0"/>
              </a:rPr>
              <a:t>И под снежной бахромою,</a:t>
            </a:r>
            <a:br>
              <a:rPr lang="ru-RU" sz="7000" b="1" dirty="0" smtClean="0">
                <a:latin typeface="Monotype Corsiva" pitchFamily="66" charset="0"/>
              </a:rPr>
            </a:br>
            <a:r>
              <a:rPr lang="ru-RU" sz="7000" b="1" dirty="0" smtClean="0">
                <a:latin typeface="Monotype Corsiva" pitchFamily="66" charset="0"/>
              </a:rPr>
              <a:t>Неподвижною, немою,</a:t>
            </a:r>
            <a:br>
              <a:rPr lang="ru-RU" sz="7000" b="1" dirty="0" smtClean="0">
                <a:latin typeface="Monotype Corsiva" pitchFamily="66" charset="0"/>
              </a:rPr>
            </a:br>
            <a:r>
              <a:rPr lang="ru-RU" sz="7000" b="1" dirty="0" smtClean="0">
                <a:latin typeface="Monotype Corsiva" pitchFamily="66" charset="0"/>
              </a:rPr>
              <a:t>Чудной жизнью он блестит.</a:t>
            </a:r>
            <a:br>
              <a:rPr lang="ru-RU" sz="7000" b="1" dirty="0" smtClean="0">
                <a:latin typeface="Monotype Corsiva" pitchFamily="66" charset="0"/>
              </a:rPr>
            </a:br>
            <a:r>
              <a:rPr lang="ru-RU" sz="7000" b="1" dirty="0" smtClean="0">
                <a:latin typeface="Monotype Corsiva" pitchFamily="66" charset="0"/>
              </a:rPr>
              <a:t>И стоит он, околдован, –</a:t>
            </a:r>
            <a:br>
              <a:rPr lang="ru-RU" sz="7000" b="1" dirty="0" smtClean="0">
                <a:latin typeface="Monotype Corsiva" pitchFamily="66" charset="0"/>
              </a:rPr>
            </a:br>
            <a:r>
              <a:rPr lang="ru-RU" sz="7000" b="1" dirty="0" smtClean="0">
                <a:latin typeface="Monotype Corsiva" pitchFamily="66" charset="0"/>
              </a:rPr>
              <a:t>Не мертвец и не живой –</a:t>
            </a:r>
            <a:br>
              <a:rPr lang="ru-RU" sz="7000" b="1" dirty="0" smtClean="0">
                <a:latin typeface="Monotype Corsiva" pitchFamily="66" charset="0"/>
              </a:rPr>
            </a:br>
            <a:r>
              <a:rPr lang="ru-RU" sz="7000" b="1" dirty="0" smtClean="0">
                <a:latin typeface="Monotype Corsiva" pitchFamily="66" charset="0"/>
              </a:rPr>
              <a:t>Сном волшебным очарован,</a:t>
            </a:r>
            <a:br>
              <a:rPr lang="ru-RU" sz="7000" b="1" dirty="0" smtClean="0">
                <a:latin typeface="Monotype Corsiva" pitchFamily="66" charset="0"/>
              </a:rPr>
            </a:br>
            <a:r>
              <a:rPr lang="ru-RU" sz="7000" b="1" dirty="0" smtClean="0">
                <a:latin typeface="Monotype Corsiva" pitchFamily="66" charset="0"/>
              </a:rPr>
              <a:t>Весь опутан, весь окован</a:t>
            </a:r>
            <a:br>
              <a:rPr lang="ru-RU" sz="7000" b="1" dirty="0" smtClean="0">
                <a:latin typeface="Monotype Corsiva" pitchFamily="66" charset="0"/>
              </a:rPr>
            </a:br>
            <a:r>
              <a:rPr lang="ru-RU" sz="7000" b="1" dirty="0" smtClean="0">
                <a:latin typeface="Monotype Corsiva" pitchFamily="66" charset="0"/>
              </a:rPr>
              <a:t>Легкой цепью пуховой…</a:t>
            </a:r>
            <a:br>
              <a:rPr lang="ru-RU" sz="7000" b="1" dirty="0" smtClean="0">
                <a:latin typeface="Monotype Corsiva" pitchFamily="66" charset="0"/>
              </a:rPr>
            </a:br>
            <a:r>
              <a:rPr lang="ru-RU" sz="7000" b="1" dirty="0" smtClean="0">
                <a:latin typeface="Monotype Corsiva" pitchFamily="66" charset="0"/>
              </a:rPr>
              <a:t>Солнце зимнее ли мечет</a:t>
            </a:r>
            <a:br>
              <a:rPr lang="ru-RU" sz="7000" b="1" dirty="0" smtClean="0">
                <a:latin typeface="Monotype Corsiva" pitchFamily="66" charset="0"/>
              </a:rPr>
            </a:br>
            <a:r>
              <a:rPr lang="ru-RU" sz="7000" b="1" dirty="0" smtClean="0">
                <a:latin typeface="Monotype Corsiva" pitchFamily="66" charset="0"/>
              </a:rPr>
              <a:t>На него свой луч косой –</a:t>
            </a:r>
            <a:br>
              <a:rPr lang="ru-RU" sz="7000" b="1" dirty="0" smtClean="0">
                <a:latin typeface="Monotype Corsiva" pitchFamily="66" charset="0"/>
              </a:rPr>
            </a:br>
            <a:r>
              <a:rPr lang="ru-RU" sz="7000" b="1" dirty="0" smtClean="0">
                <a:latin typeface="Monotype Corsiva" pitchFamily="66" charset="0"/>
              </a:rPr>
              <a:t>В нем ничто не затрепещет,</a:t>
            </a:r>
            <a:br>
              <a:rPr lang="ru-RU" sz="7000" b="1" dirty="0" smtClean="0">
                <a:latin typeface="Monotype Corsiva" pitchFamily="66" charset="0"/>
              </a:rPr>
            </a:br>
            <a:r>
              <a:rPr lang="ru-RU" sz="7000" b="1" dirty="0" smtClean="0">
                <a:latin typeface="Monotype Corsiva" pitchFamily="66" charset="0"/>
              </a:rPr>
              <a:t>Он весь вспыхнет и заблещет </a:t>
            </a:r>
            <a:br>
              <a:rPr lang="ru-RU" sz="7000" b="1" dirty="0" smtClean="0">
                <a:latin typeface="Monotype Corsiva" pitchFamily="66" charset="0"/>
              </a:rPr>
            </a:br>
            <a:r>
              <a:rPr lang="ru-RU" sz="7000" b="1" dirty="0" smtClean="0">
                <a:latin typeface="Monotype Corsiva" pitchFamily="66" charset="0"/>
              </a:rPr>
              <a:t>Ослепительной красой.</a:t>
            </a:r>
          </a:p>
          <a:p>
            <a:pPr algn="ctr">
              <a:buNone/>
            </a:pPr>
            <a:endParaRPr lang="ru-RU" sz="6000" b="1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3098" y="428604"/>
            <a:ext cx="7197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Время года  -  зима.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http://www.kulturologia.ru/files/u9253/winter-mor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143404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7186634" cy="11664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472518" cy="4572000"/>
          </a:xfrm>
        </p:spPr>
        <p:txBody>
          <a:bodyPr/>
          <a:lstStyle/>
          <a:p>
            <a:r>
              <a:rPr lang="ru-RU" dirty="0" smtClean="0"/>
              <a:t>1. Художественные произведения</a:t>
            </a:r>
          </a:p>
          <a:p>
            <a:r>
              <a:rPr lang="ru-RU" dirty="0" smtClean="0"/>
              <a:t>2. Сказки</a:t>
            </a:r>
          </a:p>
          <a:p>
            <a:r>
              <a:rPr lang="ru-RU" dirty="0" smtClean="0"/>
              <a:t>3. Картины художников </a:t>
            </a:r>
          </a:p>
          <a:p>
            <a:r>
              <a:rPr lang="ru-RU" dirty="0" smtClean="0"/>
              <a:t>4. Кинофильмы</a:t>
            </a:r>
          </a:p>
          <a:p>
            <a:r>
              <a:rPr lang="ru-RU" dirty="0" smtClean="0"/>
              <a:t>и </a:t>
            </a:r>
            <a:r>
              <a:rPr lang="ru-RU" dirty="0" err="1" smtClean="0"/>
              <a:t>т.п</a:t>
            </a:r>
            <a:r>
              <a:rPr lang="ru-RU" dirty="0" smtClean="0"/>
              <a:t> ,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4220" y="571480"/>
            <a:ext cx="8135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больше назовет…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643446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названии которых присутствуют прилагательные?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664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Проблемный вопрос 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85925"/>
            <a:ext cx="79296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поэты и писатели в своих произведениях говорили о зиме?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саня\Мои документы\Downloads\esen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71942"/>
            <a:ext cx="250033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5-tub-ru.yandex.net/i?id=194180831-6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285860"/>
            <a:ext cx="2214579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kamensk-library.ucoz.ru/_si/1/s044180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185738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img1.liveinternet.ru/images/attach/c/5/87/775/87775885_4000491_paystovsk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214818"/>
            <a:ext cx="215583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a17007.rimg.info/icon/18716380002fa64bd71eca79ee8e0ed11468ed2b4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285860"/>
            <a:ext cx="207170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29477" y="357166"/>
            <a:ext cx="5085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есть кто?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6" name="Picture 12" descr="http://im8-tub-ru.yandex.net/i?id=306989494-57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3857628"/>
            <a:ext cx="192882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9602" y="357166"/>
            <a:ext cx="58047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Люблю зиму я…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саня\Мои документы\Downloads\з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428736"/>
            <a:ext cx="464347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g1.liveinternet.ru/images/attach/c/0/52/576/52576987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8" y="1500174"/>
            <a:ext cx="4595830" cy="5000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292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903" name="Group 39"/>
          <p:cNvGraphicFramePr>
            <a:graphicFrameLocks noGrp="1"/>
          </p:cNvGraphicFramePr>
          <p:nvPr/>
        </p:nvGraphicFramePr>
        <p:xfrm>
          <a:off x="395288" y="260350"/>
          <a:ext cx="8496300" cy="6126480"/>
        </p:xfrm>
        <a:graphic>
          <a:graphicData uri="http://schemas.openxmlformats.org/drawingml/2006/table">
            <a:tbl>
              <a:tblPr/>
              <a:tblGrid>
                <a:gridCol w="2520950"/>
                <a:gridCol w="1295400"/>
                <a:gridCol w="4679950"/>
              </a:tblGrid>
              <a:tr h="2746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Сегодня на уроке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узнал, открыл для себя…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научился, смог…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 похвалить себя и своих одноклассников за …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2987675" y="2636838"/>
            <a:ext cx="107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000099"/>
                </a:solidFill>
              </a:rPr>
              <a:t>Я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3563938" y="1484313"/>
            <a:ext cx="720725" cy="151288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3492500" y="3502025"/>
            <a:ext cx="792163" cy="201453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3563938" y="3213100"/>
            <a:ext cx="7207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/>
      <p:bldP spid="36882" grpId="0" animBg="1"/>
      <p:bldP spid="36883" grpId="0" animBg="1"/>
      <p:bldP spid="368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71" name="Picture 7" descr="!!!!!!!!!!!!!!!!!!!!!!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4686300" cy="40465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83466" y="500042"/>
            <a:ext cx="72605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урок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1.Прилагательные отвечают на вопросы: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А)какой?, который?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Б)каков? чей,? какой?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В)какая ?сколько? чье?</a:t>
            </a:r>
          </a:p>
          <a:p>
            <a:pPr algn="ctr">
              <a:buNone/>
            </a:pPr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2.Прилагательные изменяются по: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А) числам и падежам?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Б)падежам и родам?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В) числам, падежам, родам?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Г) числам, падежам, родам (в ед. ч.)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3" y="285728"/>
            <a:ext cx="86439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«Теоретическая  станция»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3.Прилагательные могут быть в предложениях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А)подлежащим , сказуемым?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Б)сказуемым и определением?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В)определением и дополнением?</a:t>
            </a:r>
          </a:p>
          <a:p>
            <a:pPr algn="ctr">
              <a:buNone/>
            </a:pPr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4.Прилагательное «добрее» стоит  в: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А)сравнительной простой форме?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Б)сравнительной составной?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В)превосходной простой?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Г)превосходной составной?</a:t>
            </a:r>
          </a:p>
          <a:p>
            <a:pPr algn="ctr">
              <a:buNone/>
            </a:pP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3" y="285728"/>
            <a:ext cx="86439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«Теоретическая  станция»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5.Степень сравнения может быть?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А)У всех прилагательных?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Б)только у относительных?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В)только у качественных?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Г)только у притяжательных?</a:t>
            </a:r>
          </a:p>
          <a:p>
            <a:pPr algn="ctr">
              <a:buNone/>
            </a:pPr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6.У слова «Волчий(след) </a:t>
            </a:r>
            <a:r>
              <a:rPr lang="ru-RU" sz="3600" b="1" u="sng" dirty="0" err="1" smtClean="0">
                <a:solidFill>
                  <a:srgbClr val="0070C0"/>
                </a:solidFill>
                <a:latin typeface="Monotype Corsiva" pitchFamily="66" charset="0"/>
              </a:rPr>
              <a:t>ий</a:t>
            </a:r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  -это?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А)суффикс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Б)окончание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В) у этого слова нет окончания?</a:t>
            </a:r>
          </a:p>
          <a:p>
            <a:pPr algn="ctr">
              <a:buNone/>
            </a:pPr>
            <a:endParaRPr lang="ru-RU" sz="36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3" y="285728"/>
            <a:ext cx="86439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«Теоретическая  станция»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4292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7. Найдите качественное прилагательное?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А)царский прием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Б)царские палаты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В)царские часы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Г)царское село </a:t>
            </a:r>
          </a:p>
          <a:p>
            <a:pPr algn="ctr">
              <a:buNone/>
            </a:pPr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8.Какова синтаксическая роль слова «глубже»?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А)определение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Б)сказуемое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В)обстоятельство</a:t>
            </a:r>
          </a:p>
          <a:p>
            <a:pPr algn="ctr">
              <a:buNone/>
            </a:pP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3" y="285728"/>
            <a:ext cx="86439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«Теоретическая  станция»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endParaRPr lang="ru-RU" sz="6000" b="1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1142985"/>
            <a:ext cx="4714876" cy="510541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Вставьте прилагательные. Добавьте свои предложения.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Над </a:t>
            </a:r>
            <a:r>
              <a:rPr lang="ru-RU" b="1" i="1" dirty="0" err="1" smtClean="0"/>
              <a:t>п...лянкой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круж...лся</a:t>
            </a:r>
            <a:r>
              <a:rPr lang="ru-RU" b="1" i="1" dirty="0" smtClean="0"/>
              <a:t>  </a:t>
            </a:r>
            <a:r>
              <a:rPr lang="ru-RU" b="1" i="1" dirty="0" err="1" smtClean="0"/>
              <a:t>сн...жок</a:t>
            </a:r>
            <a:r>
              <a:rPr lang="ru-RU" b="1" i="1" dirty="0" smtClean="0"/>
              <a:t>. Со...</a:t>
            </a:r>
            <a:r>
              <a:rPr lang="ru-RU" b="1" i="1" dirty="0" err="1" smtClean="0"/>
              <a:t>нце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св...тило</a:t>
            </a:r>
            <a:r>
              <a:rPr lang="ru-RU" b="1" i="1" dirty="0" smtClean="0"/>
              <a:t> светом. А вокруг </a:t>
            </a:r>
            <a:r>
              <a:rPr lang="ru-RU" b="1" i="1" dirty="0" err="1" smtClean="0"/>
              <a:t>др...мали</a:t>
            </a:r>
            <a:r>
              <a:rPr lang="ru-RU" b="1" i="1" dirty="0" smtClean="0"/>
              <a:t> елочки. Снег осыпался с лап, а бездельник ветер </a:t>
            </a:r>
            <a:r>
              <a:rPr lang="ru-RU" b="1" i="1" dirty="0" err="1" smtClean="0"/>
              <a:t>см...тал</a:t>
            </a:r>
            <a:r>
              <a:rPr lang="ru-RU" b="1" i="1" dirty="0" smtClean="0"/>
              <a:t> его с верхушки.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6626" name="Picture 2" descr="http://www.edu54.ru/sites/default/files/userfiles/image/zima_v_gora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85778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09591" y="357166"/>
            <a:ext cx="7524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Творческая станция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1) -</a:t>
            </a:r>
            <a:r>
              <a:rPr lang="ru-RU" sz="3600" b="1" u="sng" dirty="0" err="1" smtClean="0">
                <a:solidFill>
                  <a:srgbClr val="0070C0"/>
                </a:solidFill>
                <a:latin typeface="Monotype Corsiva" pitchFamily="66" charset="0"/>
              </a:rPr>
              <a:t>нн</a:t>
            </a:r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- пишем во всех словах в строке:</a:t>
            </a:r>
            <a:endParaRPr lang="ru-RU" sz="3600" u="sng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800" b="1" dirty="0" smtClean="0"/>
              <a:t>а.</a:t>
            </a:r>
            <a:r>
              <a:rPr lang="ru-RU" sz="2800" dirty="0" smtClean="0"/>
              <a:t> </a:t>
            </a:r>
            <a:r>
              <a:rPr lang="ru-RU" sz="2800" b="1" dirty="0" smtClean="0"/>
              <a:t>травя…ой, </a:t>
            </a:r>
            <a:r>
              <a:rPr lang="ru-RU" sz="2800" b="1" dirty="0" err="1" smtClean="0"/>
              <a:t>безветре</a:t>
            </a:r>
            <a:r>
              <a:rPr lang="ru-RU" sz="2800" b="1" dirty="0" smtClean="0"/>
              <a:t>…</a:t>
            </a:r>
            <a:r>
              <a:rPr lang="ru-RU" sz="2800" b="1" dirty="0" err="1" smtClean="0"/>
              <a:t>ая</a:t>
            </a:r>
            <a:r>
              <a:rPr lang="ru-RU" sz="2800" b="1" dirty="0" smtClean="0"/>
              <a:t>, утре…</a:t>
            </a:r>
            <a:r>
              <a:rPr lang="ru-RU" sz="2800" b="1" dirty="0" err="1" smtClean="0"/>
              <a:t>ий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/>
              <a:t>б. клюкве…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, соломе…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чугу</a:t>
            </a:r>
            <a:r>
              <a:rPr lang="ru-RU" sz="2800" b="1" dirty="0" smtClean="0"/>
              <a:t>…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/>
              <a:t>в. экстре…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, труд…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завтраш</a:t>
            </a:r>
            <a:r>
              <a:rPr lang="ru-RU" sz="2800" b="1" dirty="0" smtClean="0"/>
              <a:t>…</a:t>
            </a:r>
            <a:r>
              <a:rPr lang="ru-RU" sz="2800" b="1" dirty="0" err="1" smtClean="0"/>
              <a:t>ий</a:t>
            </a:r>
            <a:r>
              <a:rPr lang="ru-RU" sz="2800" b="1" dirty="0" smtClean="0"/>
              <a:t>.</a:t>
            </a:r>
          </a:p>
          <a:p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2) -</a:t>
            </a:r>
            <a:r>
              <a:rPr lang="ru-RU" sz="3600" b="1" u="sng" dirty="0" err="1" smtClean="0">
                <a:solidFill>
                  <a:srgbClr val="0070C0"/>
                </a:solidFill>
                <a:latin typeface="Monotype Corsiva" pitchFamily="66" charset="0"/>
              </a:rPr>
              <a:t>н</a:t>
            </a:r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- пишем во всех словах в строке:</a:t>
            </a:r>
            <a:endParaRPr lang="ru-RU" sz="3600" u="sng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800" b="1" dirty="0" smtClean="0"/>
              <a:t>а. </a:t>
            </a:r>
            <a:r>
              <a:rPr lang="ru-RU" sz="2800" b="1" dirty="0" err="1" smtClean="0"/>
              <a:t>стра</a:t>
            </a:r>
            <a:r>
              <a:rPr lang="ru-RU" sz="2800" b="1" dirty="0" smtClean="0"/>
              <a:t>…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, гуси…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невзрач</a:t>
            </a:r>
            <a:r>
              <a:rPr lang="ru-RU" sz="2800" b="1" dirty="0" smtClean="0"/>
              <a:t>…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/>
              <a:t>б. выгод…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, серебря…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, кожа…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/>
              <a:t>в. звезд…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лимо</a:t>
            </a:r>
            <a:r>
              <a:rPr lang="ru-RU" sz="2800" b="1" dirty="0" smtClean="0"/>
              <a:t>…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деревя</a:t>
            </a:r>
            <a:r>
              <a:rPr lang="ru-RU" sz="2800" b="1" dirty="0" smtClean="0"/>
              <a:t>…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.</a:t>
            </a:r>
          </a:p>
          <a:p>
            <a:endParaRPr lang="ru-RU" sz="2400" b="1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644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«Практическая станция»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3) суффикс -</a:t>
            </a:r>
            <a:r>
              <a:rPr lang="ru-RU" sz="3600" b="1" u="sng" dirty="0" err="1" smtClean="0">
                <a:solidFill>
                  <a:srgbClr val="0070C0"/>
                </a:solidFill>
                <a:latin typeface="Monotype Corsiva" pitchFamily="66" charset="0"/>
              </a:rPr>
              <a:t>ск</a:t>
            </a:r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- во всех словах в строчке:</a:t>
            </a:r>
            <a:endParaRPr lang="ru-RU" sz="3600" u="sng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/>
              <a:t>а. </a:t>
            </a:r>
            <a:r>
              <a:rPr lang="ru-RU" sz="2400" b="1" dirty="0" err="1" smtClean="0"/>
              <a:t>англий</a:t>
            </a:r>
            <a:r>
              <a:rPr lang="ru-RU" sz="2400" b="1" dirty="0" smtClean="0"/>
              <a:t>…</a:t>
            </a:r>
            <a:r>
              <a:rPr lang="ru-RU" sz="2400" b="1" dirty="0" err="1" smtClean="0"/>
              <a:t>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казац</a:t>
            </a:r>
            <a:r>
              <a:rPr lang="ru-RU" sz="2400" b="1" dirty="0" smtClean="0"/>
              <a:t>…</a:t>
            </a:r>
            <a:r>
              <a:rPr lang="ru-RU" sz="2400" b="1" dirty="0" err="1" smtClean="0"/>
              <a:t>ий</a:t>
            </a:r>
            <a:r>
              <a:rPr lang="ru-RU" sz="2400" b="1" dirty="0" smtClean="0"/>
              <a:t>, совет…</a:t>
            </a:r>
            <a:r>
              <a:rPr lang="ru-RU" sz="2400" b="1" dirty="0" err="1" smtClean="0"/>
              <a:t>ий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б. матрос…</a:t>
            </a:r>
            <a:r>
              <a:rPr lang="ru-RU" sz="2400" b="1" dirty="0" err="1" smtClean="0"/>
              <a:t>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словац</a:t>
            </a:r>
            <a:r>
              <a:rPr lang="ru-RU" sz="2400" b="1" dirty="0" smtClean="0"/>
              <a:t>…</a:t>
            </a:r>
            <a:r>
              <a:rPr lang="ru-RU" sz="2400" b="1" dirty="0" err="1" smtClean="0"/>
              <a:t>ий</a:t>
            </a:r>
            <a:r>
              <a:rPr lang="ru-RU" sz="2400" b="1" dirty="0" smtClean="0"/>
              <a:t>, татар…</a:t>
            </a:r>
            <a:r>
              <a:rPr lang="ru-RU" sz="2400" b="1" dirty="0" err="1" smtClean="0"/>
              <a:t>ий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в. белорус…</a:t>
            </a:r>
            <a:r>
              <a:rPr lang="ru-RU" sz="2400" b="1" dirty="0" err="1" smtClean="0"/>
              <a:t>ий,рус</a:t>
            </a:r>
            <a:r>
              <a:rPr lang="ru-RU" sz="2400" b="1" dirty="0" smtClean="0"/>
              <a:t>…</a:t>
            </a:r>
            <a:r>
              <a:rPr lang="ru-RU" sz="2400" b="1" dirty="0" err="1" smtClean="0"/>
              <a:t>ий</a:t>
            </a:r>
            <a:r>
              <a:rPr lang="ru-RU" sz="2400" b="1" dirty="0" smtClean="0"/>
              <a:t> , </a:t>
            </a:r>
            <a:r>
              <a:rPr lang="ru-RU" sz="2400" b="1" dirty="0" err="1" smtClean="0"/>
              <a:t>кавказ</a:t>
            </a:r>
            <a:r>
              <a:rPr lang="ru-RU" sz="2400" b="1" dirty="0" smtClean="0"/>
              <a:t>..</a:t>
            </a:r>
            <a:r>
              <a:rPr lang="ru-RU" sz="2400" b="1" dirty="0" err="1" smtClean="0"/>
              <a:t>ий</a:t>
            </a:r>
            <a:r>
              <a:rPr lang="ru-RU" sz="2400" b="1" dirty="0" smtClean="0"/>
              <a:t>.</a:t>
            </a:r>
          </a:p>
          <a:p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4</a:t>
            </a:r>
            <a:r>
              <a:rPr lang="ru-RU" sz="3600" b="1" u="sng" smtClean="0">
                <a:solidFill>
                  <a:srgbClr val="0070C0"/>
                </a:solidFill>
                <a:latin typeface="Monotype Corsiva" pitchFamily="66" charset="0"/>
              </a:rPr>
              <a:t>) </a:t>
            </a:r>
            <a:r>
              <a:rPr lang="ru-RU" sz="3600" b="1" u="sng" smtClean="0">
                <a:solidFill>
                  <a:srgbClr val="0070C0"/>
                </a:solidFill>
                <a:latin typeface="Monotype Corsiva" pitchFamily="66" charset="0"/>
              </a:rPr>
              <a:t>Слитно  все </a:t>
            </a:r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</a:rPr>
              <a:t>слова в строчке:</a:t>
            </a:r>
            <a:endParaRPr lang="ru-RU" sz="3600" u="sng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/>
              <a:t>а. (</a:t>
            </a:r>
            <a:r>
              <a:rPr lang="ru-RU" sz="2400" b="1" dirty="0" err="1" smtClean="0"/>
              <a:t>юго</a:t>
            </a:r>
            <a:r>
              <a:rPr lang="ru-RU" sz="2400" b="1" dirty="0" smtClean="0"/>
              <a:t>)восточный, (древне)русский, (бело)</a:t>
            </a:r>
            <a:r>
              <a:rPr lang="ru-RU" sz="2400" b="1" dirty="0" err="1" smtClean="0"/>
              <a:t>голубой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б. (старо)славянский, (</a:t>
            </a:r>
            <a:r>
              <a:rPr lang="ru-RU" sz="2400" b="1" dirty="0" err="1" smtClean="0"/>
              <a:t>глино</a:t>
            </a:r>
            <a:r>
              <a:rPr lang="ru-RU" sz="2400" b="1" dirty="0" smtClean="0"/>
              <a:t>)битный, (железно)дорожный;</a:t>
            </a:r>
          </a:p>
          <a:p>
            <a:r>
              <a:rPr lang="ru-RU" sz="2400" b="1" dirty="0" smtClean="0"/>
              <a:t>в. (</a:t>
            </a:r>
            <a:r>
              <a:rPr lang="ru-RU" sz="2400" b="1" dirty="0" err="1" smtClean="0"/>
              <a:t>чугуно</a:t>
            </a:r>
            <a:r>
              <a:rPr lang="ru-RU" sz="2400" b="1" dirty="0" smtClean="0"/>
              <a:t>)литейный, (темно)лиловый, (кисло)молочный.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644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«Практическая станция»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474</Words>
  <Application>Microsoft Office PowerPoint</Application>
  <PresentationFormat>Экран (4:3)</PresentationFormat>
  <Paragraphs>166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Конкурс капитанов </vt:lpstr>
      <vt:lpstr>Слайд 18</vt:lpstr>
      <vt:lpstr>Слайд 19</vt:lpstr>
      <vt:lpstr>Слайд 20</vt:lpstr>
      <vt:lpstr>Проблемный вопрос :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</cp:lastModifiedBy>
  <cp:revision>127</cp:revision>
  <dcterms:created xsi:type="dcterms:W3CDTF">2012-01-07T07:28:34Z</dcterms:created>
  <dcterms:modified xsi:type="dcterms:W3CDTF">2018-03-12T17:41:05Z</dcterms:modified>
</cp:coreProperties>
</file>