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80" r:id="rId4"/>
    <p:sldId id="281" r:id="rId5"/>
    <p:sldId id="282" r:id="rId6"/>
    <p:sldId id="283" r:id="rId7"/>
    <p:sldId id="265" r:id="rId8"/>
    <p:sldId id="258" r:id="rId9"/>
    <p:sldId id="266" r:id="rId10"/>
    <p:sldId id="267" r:id="rId11"/>
    <p:sldId id="278" r:id="rId12"/>
    <p:sldId id="268" r:id="rId13"/>
    <p:sldId id="27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66" autoAdjust="0"/>
    <p:restoredTop sz="94600" autoAdjust="0"/>
  </p:normalViewPr>
  <p:slideViewPr>
    <p:cSldViewPr>
      <p:cViewPr>
        <p:scale>
          <a:sx n="75" d="100"/>
          <a:sy n="75" d="100"/>
        </p:scale>
        <p:origin x="12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38ED1565-75C4-401E-B053-B92C5F210C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4396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A9954F82-714D-48EE-B20F-F72E629A8B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272779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7972D144-92A0-4C04-A644-A8F096E08A7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6CC1F-5DC1-45D4-9719-1283CDB371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310875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1F5F9-73CD-47E5-85C4-CE5C6B2D14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60814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AF6AD-2276-423F-932A-86E4C7DD1D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113676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DF997-666A-4582-82D2-1D1C2E7FB8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367119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C09F5-AFA5-4CB6-9FE8-4393B7BE12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378255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D3914-0F05-45B0-812B-5877FC7B96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722916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93543-C44F-4814-9291-378E0B4BBE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155631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D5ED6-D7FA-40AE-A49C-2600F18046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65755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8224D-4C69-480E-B222-18161E9414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342969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7F359-E88A-4902-9036-9337629A711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557609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Текст второго уровня</a:t>
            </a:r>
          </a:p>
          <a:p>
            <a:pPr lvl="2"/>
            <a:r>
              <a:rPr lang="ru-RU" altLang="ru-RU" smtClean="0"/>
              <a:t>Текст третьего уровня</a:t>
            </a:r>
          </a:p>
          <a:p>
            <a:pPr lvl="3"/>
            <a:r>
              <a:rPr lang="ru-RU" altLang="ru-RU" smtClean="0"/>
              <a:t> Текст четвертого уровня</a:t>
            </a:r>
          </a:p>
          <a:p>
            <a:pPr lvl="4"/>
            <a:r>
              <a:rPr lang="ru-RU" altLang="ru-RU" smtClean="0"/>
              <a:t>Текст пятого уровня</a:t>
            </a:r>
          </a:p>
          <a:p>
            <a:pPr lvl="1"/>
            <a:endParaRPr lang="ru-RU" altLang="ru-RU" smtClean="0"/>
          </a:p>
          <a:p>
            <a:pPr lvl="2"/>
            <a:endParaRPr lang="ru-RU" altLang="ru-RU" smtClean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ru-RU" altLang="ru-RU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endParaRPr lang="ru-RU" altLang="ru-RU"/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4B38BFF5-F756-4011-BE79-249DC5FB5A4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 dirty="0" smtClean="0"/>
              <a:t>Лекция</a:t>
            </a:r>
            <a:endParaRPr lang="ru-RU" altLang="ru-RU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552" y="3429000"/>
            <a:ext cx="8077200" cy="635000"/>
          </a:xfrm>
        </p:spPr>
        <p:txBody>
          <a:bodyPr/>
          <a:lstStyle/>
          <a:p>
            <a:r>
              <a:rPr lang="ru-RU" dirty="0" smtClean="0"/>
              <a:t>Функции </a:t>
            </a:r>
            <a:r>
              <a:rPr lang="en-US" dirty="0" smtClean="0"/>
              <a:t>PHP</a:t>
            </a:r>
            <a:endParaRPr lang="ru-RU" altLang="ru-RU" dirty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1066800" y="0"/>
            <a:ext cx="8077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Tx/>
              <a:buNone/>
              <a:defRPr sz="3600">
                <a:solidFill>
                  <a:srgbClr val="284C6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itchFamily="34" charset="0"/>
              <a:buChar char="−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itchFamily="34" charset="0"/>
              <a:buChar char="−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r>
              <a:rPr lang="ru-RU" sz="2000" b="1" dirty="0"/>
              <a:t>Блок 2</a:t>
            </a:r>
            <a:r>
              <a:rPr lang="ru-RU" sz="2000" dirty="0"/>
              <a:t> Программирование клиент-серверных форм</a:t>
            </a:r>
            <a:r>
              <a:rPr lang="ru-RU" sz="2000" b="1" dirty="0"/>
              <a:t> </a:t>
            </a:r>
            <a:endParaRPr lang="ru-RU" altLang="ru-RU" sz="2000" kern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dirty="0" smtClean="0"/>
              <a:t>Пример возращения значения</a:t>
            </a:r>
            <a:endParaRPr lang="ru-RU" altLang="ru-RU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63272" cy="4495800"/>
          </a:xfrm>
        </p:spPr>
        <p:txBody>
          <a:bodyPr/>
          <a:lstStyle/>
          <a:p>
            <a:pPr marL="0" indent="0">
              <a:buNone/>
            </a:pPr>
            <a:r>
              <a:rPr lang="en-US" altLang="ru-RU" sz="2800" dirty="0"/>
              <a:t>f</a:t>
            </a:r>
            <a:r>
              <a:rPr lang="en-US" altLang="ru-RU" sz="2800" dirty="0" smtClean="0"/>
              <a:t>unction </a:t>
            </a:r>
            <a:r>
              <a:rPr lang="en-US" altLang="ru-RU" sz="2800" dirty="0" err="1" smtClean="0"/>
              <a:t>mnog</a:t>
            </a:r>
            <a:r>
              <a:rPr lang="en-US" altLang="ru-RU" sz="2800" dirty="0" smtClean="0"/>
              <a:t>($</a:t>
            </a:r>
            <a:r>
              <a:rPr lang="en-US" altLang="ru-RU" sz="2800" dirty="0" err="1" smtClean="0"/>
              <a:t>num</a:t>
            </a:r>
            <a:r>
              <a:rPr lang="en-US" altLang="ru-RU" sz="2800" dirty="0" smtClean="0"/>
              <a:t>)</a:t>
            </a:r>
          </a:p>
          <a:p>
            <a:pPr marL="0" indent="0">
              <a:buNone/>
            </a:pPr>
            <a:r>
              <a:rPr lang="en-US" altLang="ru-RU" sz="2800" dirty="0" smtClean="0"/>
              <a:t>{</a:t>
            </a:r>
          </a:p>
          <a:p>
            <a:pPr marL="0" indent="0">
              <a:buNone/>
            </a:pPr>
            <a:r>
              <a:rPr lang="en-US" altLang="ru-RU" sz="2800" dirty="0" smtClean="0"/>
              <a:t>return $</a:t>
            </a:r>
            <a:r>
              <a:rPr lang="en-US" altLang="ru-RU" sz="2800" dirty="0" err="1" smtClean="0"/>
              <a:t>num</a:t>
            </a:r>
            <a:r>
              <a:rPr lang="en-US" altLang="ru-RU" sz="2800" dirty="0" smtClean="0"/>
              <a:t>*$</a:t>
            </a:r>
            <a:r>
              <a:rPr lang="en-US" altLang="ru-RU" sz="2800" dirty="0" err="1" smtClean="0"/>
              <a:t>num</a:t>
            </a:r>
            <a:r>
              <a:rPr lang="en-US" altLang="ru-RU" sz="2800" dirty="0" smtClean="0"/>
              <a:t>;</a:t>
            </a:r>
          </a:p>
          <a:p>
            <a:pPr marL="0" indent="0">
              <a:buNone/>
            </a:pPr>
            <a:r>
              <a:rPr lang="en-US" altLang="ru-RU" sz="2800" dirty="0"/>
              <a:t>}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168641708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dirty="0" smtClean="0"/>
              <a:t>Пример завершения работы</a:t>
            </a:r>
            <a:endParaRPr lang="ru-RU" altLang="ru-RU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905000"/>
            <a:ext cx="8892480" cy="44958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в качестве входного параметра 0, то программа </a:t>
            </a:r>
            <a:r>
              <a:rPr lang="ru-RU" sz="2800" dirty="0" smtClean="0"/>
              <a:t>завершиться </a:t>
            </a:r>
            <a:r>
              <a:rPr lang="ru-RU" sz="2800" dirty="0"/>
              <a:t>еще до выполнения операции деления.</a:t>
            </a:r>
            <a:endParaRPr lang="en-US" altLang="ru-RU" sz="2800" dirty="0" smtClean="0"/>
          </a:p>
          <a:p>
            <a:pPr marL="0" indent="0">
              <a:buNone/>
            </a:pPr>
            <a:r>
              <a:rPr lang="en-US" altLang="ru-RU" sz="2800" dirty="0" smtClean="0"/>
              <a:t>        function invert($</a:t>
            </a:r>
            <a:r>
              <a:rPr lang="en-US" altLang="ru-RU" sz="2800" dirty="0" err="1" smtClean="0"/>
              <a:t>num</a:t>
            </a:r>
            <a:r>
              <a:rPr lang="en-US" altLang="ru-RU" sz="2800" dirty="0" smtClean="0"/>
              <a:t>)</a:t>
            </a:r>
          </a:p>
          <a:p>
            <a:pPr marL="0" indent="0">
              <a:buNone/>
            </a:pPr>
            <a:r>
              <a:rPr lang="en-US" altLang="ru-RU" sz="2800" dirty="0"/>
              <a:t>        </a:t>
            </a:r>
            <a:r>
              <a:rPr lang="en-US" altLang="ru-RU" sz="2800" dirty="0" smtClean="0"/>
              <a:t>{ if($</a:t>
            </a:r>
            <a:r>
              <a:rPr lang="en-US" altLang="ru-RU" sz="2800" dirty="0" err="1" smtClean="0"/>
              <a:t>num</a:t>
            </a:r>
            <a:r>
              <a:rPr lang="en-US" altLang="ru-RU" sz="2800" dirty="0" smtClean="0"/>
              <a:t>==0) return;</a:t>
            </a:r>
          </a:p>
          <a:p>
            <a:pPr marL="0" indent="0">
              <a:buNone/>
            </a:pPr>
            <a:r>
              <a:rPr lang="en-US" altLang="ru-RU" sz="2800" dirty="0"/>
              <a:t>           </a:t>
            </a:r>
            <a:r>
              <a:rPr lang="en-US" altLang="ru-RU" sz="2800" dirty="0" smtClean="0"/>
              <a:t>echo 1/$</a:t>
            </a:r>
            <a:r>
              <a:rPr lang="en-US" altLang="ru-RU" sz="2800" dirty="0" err="1" smtClean="0"/>
              <a:t>num</a:t>
            </a:r>
            <a:r>
              <a:rPr lang="en-US" altLang="ru-RU" sz="2800" dirty="0" smtClean="0"/>
              <a:t>;}</a:t>
            </a:r>
          </a:p>
          <a:p>
            <a:pPr marL="0" indent="0">
              <a:buNone/>
            </a:pPr>
            <a:r>
              <a:rPr lang="en-US" altLang="ru-RU" sz="2800" dirty="0"/>
              <a:t>       </a:t>
            </a:r>
            <a:r>
              <a:rPr lang="en-US" altLang="ru-RU" sz="2800" dirty="0" smtClean="0"/>
              <a:t>echo invert(0)</a:t>
            </a:r>
            <a:r>
              <a:rPr lang="en-US" altLang="ru-RU" sz="2800" dirty="0"/>
              <a:t>;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44507548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Негласные правила при определении функций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Объект 1"/>
          <p:cNvSpPr txBox="1">
            <a:spLocks/>
          </p:cNvSpPr>
          <p:nvPr/>
        </p:nvSpPr>
        <p:spPr bwMode="auto">
          <a:xfrm>
            <a:off x="469280" y="2204864"/>
            <a:ext cx="8077200" cy="225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3200">
                <a:solidFill>
                  <a:srgbClr val="284C6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itchFamily="34" charset="0"/>
              <a:buChar char="−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itchFamily="34" charset="0"/>
              <a:buChar char="−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ru-RU" sz="2800" dirty="0"/>
              <a:t>Для функций рекомендуется писать имена в нижнем регистре и разделять слова символом подчеркивания.</a:t>
            </a:r>
          </a:p>
          <a:p>
            <a:r>
              <a:rPr lang="ru-RU" sz="2800" dirty="0" smtClean="0"/>
              <a:t>Если </a:t>
            </a:r>
            <a:r>
              <a:rPr lang="ru-RU" sz="2800" dirty="0"/>
              <a:t>функция что-то возвращает, то ее название начинают со слова </a:t>
            </a:r>
            <a:r>
              <a:rPr lang="ru-RU" sz="2800" dirty="0" err="1"/>
              <a:t>get</a:t>
            </a:r>
            <a:r>
              <a:rPr lang="ru-RU" sz="2800" dirty="0" smtClean="0"/>
              <a:t>_</a:t>
            </a:r>
          </a:p>
          <a:p>
            <a:r>
              <a:rPr lang="ru-RU" sz="2800" dirty="0" smtClean="0"/>
              <a:t>Использовать приставки </a:t>
            </a:r>
            <a:r>
              <a:rPr lang="ru-RU" sz="2800" dirty="0" err="1"/>
              <a:t>set</a:t>
            </a:r>
            <a:r>
              <a:rPr lang="ru-RU" sz="2800" dirty="0"/>
              <a:t>_, </a:t>
            </a:r>
            <a:r>
              <a:rPr lang="ru-RU" sz="2800" dirty="0" err="1"/>
              <a:t>show</a:t>
            </a:r>
            <a:r>
              <a:rPr lang="ru-RU" sz="2800" dirty="0"/>
              <a:t>_, </a:t>
            </a:r>
            <a:r>
              <a:rPr lang="ru-RU" sz="2800" dirty="0" err="1"/>
              <a:t>print</a:t>
            </a:r>
            <a:r>
              <a:rPr lang="ru-RU" sz="2800" dirty="0"/>
              <a:t>_ и другие, которые позволяют по названию функции определить, что она делает. </a:t>
            </a:r>
            <a:endParaRPr lang="ru-RU" sz="2800" kern="0" dirty="0"/>
          </a:p>
        </p:txBody>
      </p:sp>
    </p:spTree>
    <p:extLst>
      <p:ext uri="{BB962C8B-B14F-4D97-AF65-F5344CB8AC3E}">
        <p14:creationId xmlns:p14="http://schemas.microsoft.com/office/powerpoint/2010/main" val="401784556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Аргументы функции</a:t>
            </a:r>
            <a:endParaRPr lang="ru-RU" b="1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Объект 1"/>
          <p:cNvSpPr txBox="1">
            <a:spLocks/>
          </p:cNvSpPr>
          <p:nvPr/>
        </p:nvSpPr>
        <p:spPr bwMode="auto">
          <a:xfrm>
            <a:off x="469280" y="2204864"/>
            <a:ext cx="8077200" cy="225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3200">
                <a:solidFill>
                  <a:srgbClr val="284C6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itchFamily="34" charset="0"/>
              <a:buChar char="−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itchFamily="34" charset="0"/>
              <a:buChar char="−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ru-RU" sz="2800" dirty="0"/>
              <a:t>Для функций рекомендуется писать имена в нижнем регистре и разделять слова символом подчеркивания.</a:t>
            </a:r>
          </a:p>
          <a:p>
            <a:r>
              <a:rPr lang="ru-RU" sz="2800" dirty="0" smtClean="0"/>
              <a:t>Если </a:t>
            </a:r>
            <a:r>
              <a:rPr lang="ru-RU" sz="2800" dirty="0"/>
              <a:t>функция что-то возвращает, то ее название начинают со слова </a:t>
            </a:r>
            <a:r>
              <a:rPr lang="ru-RU" sz="2800" dirty="0" err="1"/>
              <a:t>get</a:t>
            </a:r>
            <a:r>
              <a:rPr lang="ru-RU" sz="2800" dirty="0" smtClean="0"/>
              <a:t>_</a:t>
            </a:r>
          </a:p>
          <a:p>
            <a:r>
              <a:rPr lang="ru-RU" sz="2800" dirty="0" smtClean="0"/>
              <a:t>Использовать приставки </a:t>
            </a:r>
            <a:r>
              <a:rPr lang="ru-RU" sz="2800" dirty="0" err="1"/>
              <a:t>set</a:t>
            </a:r>
            <a:r>
              <a:rPr lang="ru-RU" sz="2800" dirty="0"/>
              <a:t>_, </a:t>
            </a:r>
            <a:r>
              <a:rPr lang="ru-RU" sz="2800" dirty="0" err="1"/>
              <a:t>show</a:t>
            </a:r>
            <a:r>
              <a:rPr lang="ru-RU" sz="2800" dirty="0"/>
              <a:t>_, </a:t>
            </a:r>
            <a:r>
              <a:rPr lang="ru-RU" sz="2800" dirty="0" err="1"/>
              <a:t>print</a:t>
            </a:r>
            <a:r>
              <a:rPr lang="ru-RU" sz="2800" dirty="0"/>
              <a:t>_ и другие, которые позволяют по названию функции определить, что она делает. </a:t>
            </a:r>
            <a:endParaRPr lang="ru-RU" sz="2800" kern="0" dirty="0"/>
          </a:p>
        </p:txBody>
      </p:sp>
    </p:spTree>
    <p:extLst>
      <p:ext uri="{BB962C8B-B14F-4D97-AF65-F5344CB8AC3E}">
        <p14:creationId xmlns:p14="http://schemas.microsoft.com/office/powerpoint/2010/main" val="271147899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1813" y="857250"/>
            <a:ext cx="8002587" cy="571500"/>
          </a:xfrm>
        </p:spPr>
        <p:txBody>
          <a:bodyPr/>
          <a:lstStyle/>
          <a:p>
            <a:pPr algn="ctr"/>
            <a:r>
              <a:rPr lang="ru-RU" dirty="0"/>
              <a:t> </a:t>
            </a:r>
            <a:r>
              <a:rPr lang="ru-RU" dirty="0" smtClean="0"/>
              <a:t>Функция</a:t>
            </a:r>
            <a:endParaRPr lang="ru-RU" alt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905000"/>
            <a:ext cx="8077200" cy="3900264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Блок кода, у которого есть название и параметры для обработки и </a:t>
            </a:r>
            <a:r>
              <a:rPr lang="ru-RU" dirty="0" err="1" smtClean="0"/>
              <a:t>возрата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1813" y="857250"/>
            <a:ext cx="8002587" cy="571500"/>
          </a:xfrm>
        </p:spPr>
        <p:txBody>
          <a:bodyPr/>
          <a:lstStyle/>
          <a:p>
            <a:pPr algn="ctr"/>
            <a:r>
              <a:rPr lang="ru-RU" dirty="0"/>
              <a:t> </a:t>
            </a:r>
            <a:r>
              <a:rPr lang="ru-RU" dirty="0" smtClean="0"/>
              <a:t>Переменные в ф</a:t>
            </a:r>
            <a:r>
              <a:rPr lang="ru-RU" dirty="0" smtClean="0"/>
              <a:t>ункции</a:t>
            </a:r>
            <a:endParaRPr lang="ru-RU" alt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905000"/>
            <a:ext cx="8077200" cy="390026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Переменная</a:t>
            </a:r>
            <a:r>
              <a:rPr lang="ru-RU" dirty="0"/>
              <a:t>, находящаяся внутри тела функции, имеет локальную область видимости, а та, которая располагается в основной программе, - глобальную.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8582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1813" y="857250"/>
            <a:ext cx="8002587" cy="571500"/>
          </a:xfrm>
        </p:spPr>
        <p:txBody>
          <a:bodyPr/>
          <a:lstStyle/>
          <a:p>
            <a:pPr algn="ctr"/>
            <a:r>
              <a:rPr lang="ru-RU" dirty="0"/>
              <a:t> </a:t>
            </a:r>
            <a:r>
              <a:rPr lang="ru-RU" dirty="0" smtClean="0"/>
              <a:t>Переменные в ф</a:t>
            </a:r>
            <a:r>
              <a:rPr lang="ru-RU" dirty="0" smtClean="0"/>
              <a:t>ункции</a:t>
            </a:r>
            <a:endParaRPr lang="ru-RU" alt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905000"/>
            <a:ext cx="8077200" cy="390026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Локальные переменные объявляются внутри тела функции и недоступны извне.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Глобальные </a:t>
            </a:r>
            <a:r>
              <a:rPr lang="ru-RU" dirty="0"/>
              <a:t>переменные могут объявляться как в основной программе, так и в теле функции, но делается это с помощью специального оператора </a:t>
            </a:r>
            <a:r>
              <a:rPr lang="ru-RU" dirty="0" err="1"/>
              <a:t>global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151727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1813" y="857250"/>
            <a:ext cx="8002587" cy="571500"/>
          </a:xfrm>
        </p:spPr>
        <p:txBody>
          <a:bodyPr/>
          <a:lstStyle/>
          <a:p>
            <a:pPr algn="ctr"/>
            <a:r>
              <a:rPr lang="ru-RU" dirty="0"/>
              <a:t> </a:t>
            </a:r>
            <a:r>
              <a:rPr lang="ru-RU" dirty="0" smtClean="0"/>
              <a:t>Время жизни переменных</a:t>
            </a:r>
            <a:endParaRPr lang="ru-RU" alt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905000"/>
            <a:ext cx="8077200" cy="3900264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Время жизни глобальных переменных </a:t>
            </a:r>
            <a:r>
              <a:rPr lang="ru-RU" sz="2800" dirty="0"/>
              <a:t>начинается с того момента, как их объявили, и заканчивается в двух случаях.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Либо </a:t>
            </a:r>
            <a:r>
              <a:rPr lang="ru-RU" sz="2800" dirty="0"/>
              <a:t>их уничтожили непосредственно в программе, например с помощью функции </a:t>
            </a:r>
            <a:r>
              <a:rPr lang="ru-RU" sz="2800" dirty="0" err="1"/>
              <a:t>unset</a:t>
            </a:r>
            <a:r>
              <a:rPr lang="ru-RU" sz="2800" dirty="0"/>
              <a:t>(),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Л</a:t>
            </a:r>
            <a:r>
              <a:rPr lang="ru-RU" sz="2800" dirty="0" smtClean="0"/>
              <a:t>ибо </a:t>
            </a:r>
            <a:r>
              <a:rPr lang="ru-RU" sz="2800" dirty="0"/>
              <a:t>завершилась работа сценария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1451549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1813" y="857250"/>
            <a:ext cx="8002587" cy="571500"/>
          </a:xfrm>
        </p:spPr>
        <p:txBody>
          <a:bodyPr/>
          <a:lstStyle/>
          <a:p>
            <a:pPr algn="ctr"/>
            <a:r>
              <a:rPr lang="ru-RU" dirty="0"/>
              <a:t> </a:t>
            </a:r>
            <a:r>
              <a:rPr lang="ru-RU" dirty="0" smtClean="0"/>
              <a:t>Время жизни переменных</a:t>
            </a:r>
            <a:endParaRPr lang="ru-RU" alt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905000"/>
            <a:ext cx="8507288" cy="3900264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У локальных переменных все иначе, </a:t>
            </a:r>
            <a:r>
              <a:rPr lang="ru-RU" sz="2800" dirty="0"/>
              <a:t>так как время их жизни напрямую зависит от продолжительности выполнения пользовательской функции.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Однако </a:t>
            </a:r>
            <a:r>
              <a:rPr lang="ru-RU" sz="2800" dirty="0"/>
              <a:t>встречаются такие ситуации, когда нужно сохранять значения локальных переменных.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Для </a:t>
            </a:r>
            <a:r>
              <a:rPr lang="ru-RU" sz="2800" dirty="0"/>
              <a:t>этого применяют специальный оператор </a:t>
            </a:r>
            <a:r>
              <a:rPr lang="ru-RU" sz="2800" dirty="0" err="1"/>
              <a:t>static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8211659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077200" cy="1807096"/>
          </a:xfrm>
        </p:spPr>
        <p:txBody>
          <a:bodyPr/>
          <a:lstStyle/>
          <a:p>
            <a:pPr algn="ctr"/>
            <a:r>
              <a:rPr lang="ru-RU" dirty="0" smtClean="0"/>
              <a:t>Пользовательские функции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187624" y="1988840"/>
            <a:ext cx="7645152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unction </a:t>
            </a:r>
            <a:r>
              <a:rPr lang="en-US" dirty="0" err="1" smtClean="0"/>
              <a:t>error_msg</a:t>
            </a:r>
            <a:r>
              <a:rPr lang="en-US" dirty="0" smtClean="0"/>
              <a:t>($</a:t>
            </a:r>
            <a:r>
              <a:rPr lang="en-US" dirty="0" err="1" smtClean="0"/>
              <a:t>err_str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{echo “&lt;b&gt;</a:t>
            </a:r>
            <a:r>
              <a:rPr lang="ru-RU" dirty="0" smtClean="0"/>
              <a:t>Ошибка</a:t>
            </a:r>
            <a:r>
              <a:rPr lang="en-US" dirty="0" smtClean="0"/>
              <a:t>!&lt;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  <a:r>
              <a:rPr lang="ru-RU" dirty="0" smtClean="0"/>
              <a:t> Причина:</a:t>
            </a:r>
            <a:r>
              <a:rPr lang="en-US" dirty="0" smtClean="0"/>
              <a:t>”.$</a:t>
            </a:r>
            <a:r>
              <a:rPr lang="en-US" dirty="0" err="1" smtClean="0"/>
              <a:t>err_str</a:t>
            </a:r>
            <a:r>
              <a:rPr lang="en-US" dirty="0" smtClean="0"/>
              <a:t>.”&lt;/b&gt;; }</a:t>
            </a:r>
          </a:p>
          <a:p>
            <a:pPr marL="0" indent="0">
              <a:buNone/>
            </a:pPr>
            <a:r>
              <a:rPr lang="en-US" dirty="0" err="1"/>
              <a:t>e</a:t>
            </a:r>
            <a:r>
              <a:rPr lang="en-US" dirty="0" err="1" smtClean="0"/>
              <a:t>rror_msg</a:t>
            </a:r>
            <a:r>
              <a:rPr lang="en-US" dirty="0" smtClean="0"/>
              <a:t>(“</a:t>
            </a:r>
            <a:r>
              <a:rPr lang="ru-RU" dirty="0" smtClean="0"/>
              <a:t>Вы ввели отрицательное число</a:t>
            </a:r>
            <a:r>
              <a:rPr lang="en-US" dirty="0" smtClean="0"/>
              <a:t>”);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65444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dirty="0" smtClean="0"/>
              <a:t>Синтаксис функции</a:t>
            </a:r>
            <a:endParaRPr lang="ru-RU" altLang="ru-RU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43528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</a:t>
            </a:r>
            <a:r>
              <a:rPr lang="ru-RU" dirty="0" err="1" smtClean="0"/>
              <a:t>unction</a:t>
            </a:r>
            <a:r>
              <a:rPr lang="ru-RU" dirty="0" smtClean="0"/>
              <a:t> </a:t>
            </a:r>
            <a:r>
              <a:rPr lang="ru-RU" dirty="0" err="1" smtClean="0"/>
              <a:t>имя_функции</a:t>
            </a:r>
            <a:r>
              <a:rPr lang="ru-RU" dirty="0" smtClean="0"/>
              <a:t> (аргументы </a:t>
            </a:r>
            <a:r>
              <a:rPr lang="en-US" dirty="0" smtClean="0"/>
              <a:t>- </a:t>
            </a:r>
            <a:r>
              <a:rPr lang="ru-RU" dirty="0" smtClean="0"/>
              <a:t>входные параметры)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r>
              <a:rPr lang="ru-RU" dirty="0" smtClean="0"/>
              <a:t>тело функции</a:t>
            </a:r>
            <a:r>
              <a:rPr lang="en-US" dirty="0" smtClean="0"/>
              <a:t>}</a:t>
            </a:r>
            <a:endParaRPr lang="ru-RU" dirty="0" smtClean="0"/>
          </a:p>
          <a:p>
            <a:pPr marL="0" indent="0">
              <a:buNone/>
            </a:pPr>
            <a:endParaRPr lang="ru-RU" altLang="ru-RU" dirty="0"/>
          </a:p>
          <a:p>
            <a:pPr marL="0" indent="0">
              <a:buNone/>
            </a:pPr>
            <a:r>
              <a:rPr lang="ru-RU" altLang="ru-RU" dirty="0" smtClean="0">
                <a:solidFill>
                  <a:srgbClr val="FF0000"/>
                </a:solidFill>
              </a:rPr>
              <a:t>* Начиная с </a:t>
            </a:r>
            <a:r>
              <a:rPr lang="en-US" altLang="ru-RU" dirty="0" smtClean="0">
                <a:solidFill>
                  <a:srgbClr val="FF0000"/>
                </a:solidFill>
              </a:rPr>
              <a:t>PHP4 </a:t>
            </a:r>
            <a:r>
              <a:rPr lang="ru-RU" altLang="ru-RU" dirty="0" smtClean="0">
                <a:solidFill>
                  <a:srgbClr val="FF0000"/>
                </a:solidFill>
              </a:rPr>
              <a:t>описание функции может располагаться в любом месте программы</a:t>
            </a:r>
            <a:endParaRPr lang="ru-RU" alt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91264" cy="914400"/>
          </a:xfrm>
        </p:spPr>
        <p:txBody>
          <a:bodyPr/>
          <a:lstStyle/>
          <a:p>
            <a:pPr algn="ctr"/>
            <a:r>
              <a:rPr lang="ru-RU" altLang="ru-RU" dirty="0" smtClean="0"/>
              <a:t>Оператор </a:t>
            </a:r>
            <a:r>
              <a:rPr lang="en-US" altLang="ru-RU" dirty="0" smtClean="0"/>
              <a:t>return</a:t>
            </a:r>
            <a:endParaRPr lang="ru-RU" alt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74216" y="2060848"/>
            <a:ext cx="8077200" cy="2251720"/>
          </a:xfrm>
        </p:spPr>
        <p:txBody>
          <a:bodyPr/>
          <a:lstStyle/>
          <a:p>
            <a:r>
              <a:rPr lang="ru-RU" dirty="0"/>
              <a:t>Возвращение результата происходит посредством оператора </a:t>
            </a:r>
            <a:r>
              <a:rPr lang="ru-RU" dirty="0" err="1"/>
              <a:t>return</a:t>
            </a:r>
            <a:r>
              <a:rPr lang="ru-RU" dirty="0"/>
              <a:t>, который находится в теле цикла. Все, что записывается после него, функция передает программе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Завершение работы.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241237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raining seminar presentation">
  <a:themeElements>
    <a:clrScheme name="ms_ppttraining_tp06256168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s_ppttraining_tp06256168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_ppttraining_tp06256168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training_tp06256168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training_tp06256168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training_tp06256168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training_tp0625616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training_tp0625616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training_tp0625616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 seminar presentation</Template>
  <TotalTime>70</TotalTime>
  <Words>402</Words>
  <Application>Microsoft Office PowerPoint</Application>
  <PresentationFormat>Экран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Trebuchet MS</vt:lpstr>
      <vt:lpstr>Training seminar presentation</vt:lpstr>
      <vt:lpstr>Лекция</vt:lpstr>
      <vt:lpstr> Функция</vt:lpstr>
      <vt:lpstr> Переменные в функции</vt:lpstr>
      <vt:lpstr> Переменные в функции</vt:lpstr>
      <vt:lpstr> Время жизни переменных</vt:lpstr>
      <vt:lpstr> Время жизни переменных</vt:lpstr>
      <vt:lpstr>Пользовательские функции </vt:lpstr>
      <vt:lpstr>Синтаксис функции</vt:lpstr>
      <vt:lpstr>Оператор return</vt:lpstr>
      <vt:lpstr>Пример возращения значения</vt:lpstr>
      <vt:lpstr>Пример завершения работы</vt:lpstr>
      <vt:lpstr>Негласные правила при определении функций</vt:lpstr>
      <vt:lpstr>Аргументы функции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</dc:title>
  <dc:creator>Авдиенко Дарья Владимировна</dc:creator>
  <cp:lastModifiedBy>Дарья Авдиенко</cp:lastModifiedBy>
  <cp:revision>10</cp:revision>
  <dcterms:created xsi:type="dcterms:W3CDTF">2018-01-18T09:32:33Z</dcterms:created>
  <dcterms:modified xsi:type="dcterms:W3CDTF">2018-01-25T21:23:38Z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TC062561681049</vt:lpwstr>
  </property>
</Properties>
</file>