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4" r:id="rId6"/>
    <p:sldId id="269" r:id="rId7"/>
    <p:sldId id="260" r:id="rId8"/>
    <p:sldId id="261" r:id="rId9"/>
    <p:sldId id="262" r:id="rId10"/>
    <p:sldId id="263" r:id="rId11"/>
    <p:sldId id="265" r:id="rId12"/>
    <p:sldId id="270"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snapToGrid="0">
      <p:cViewPr varScale="1">
        <p:scale>
          <a:sx n="79" d="100"/>
          <a:sy n="79" d="100"/>
        </p:scale>
        <p:origin x="-90"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72752-DA93-4078-B45C-D0B27AD1CDF1}" type="datetimeFigureOut">
              <a:rPr lang="ru-RU" smtClean="0"/>
              <a:t>19.03.2018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169B1-334E-49BB-B6A2-877A34ED52DF}" type="slidenum">
              <a:rPr lang="ru-RU" smtClean="0"/>
              <a:t>‹#›</a:t>
            </a:fld>
            <a:endParaRPr lang="ru-RU"/>
          </a:p>
        </p:txBody>
      </p:sp>
    </p:spTree>
    <p:extLst>
      <p:ext uri="{BB962C8B-B14F-4D97-AF65-F5344CB8AC3E}">
        <p14:creationId xmlns:p14="http://schemas.microsoft.com/office/powerpoint/2010/main" val="221416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9169B1-334E-49BB-B6A2-877A34ED52DF}" type="slidenum">
              <a:rPr lang="ru-RU" smtClean="0"/>
              <a:t>10</a:t>
            </a:fld>
            <a:endParaRPr lang="ru-RU"/>
          </a:p>
        </p:txBody>
      </p:sp>
    </p:spTree>
    <p:extLst>
      <p:ext uri="{BB962C8B-B14F-4D97-AF65-F5344CB8AC3E}">
        <p14:creationId xmlns:p14="http://schemas.microsoft.com/office/powerpoint/2010/main" val="223773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юбилейным датам ветеранам выплачивают премии, они так же продолжают отдыхать на базе отдыха «</a:t>
            </a:r>
            <a:r>
              <a:rPr lang="ru-RU" dirty="0" err="1" smtClean="0"/>
              <a:t>Суханиха</a:t>
            </a:r>
            <a:r>
              <a:rPr lang="ru-RU" dirty="0" smtClean="0"/>
              <a:t>», для них организуют и проводят различные мероприятия и концерты в доме</a:t>
            </a:r>
            <a:r>
              <a:rPr lang="ru-RU" baseline="0" dirty="0" smtClean="0"/>
              <a:t> культуры им. В.А. Дегтярева</a:t>
            </a:r>
            <a:endParaRPr lang="ru-RU" dirty="0"/>
          </a:p>
        </p:txBody>
      </p:sp>
      <p:sp>
        <p:nvSpPr>
          <p:cNvPr id="4" name="Номер слайда 3"/>
          <p:cNvSpPr>
            <a:spLocks noGrp="1"/>
          </p:cNvSpPr>
          <p:nvPr>
            <p:ph type="sldNum" sz="quarter" idx="10"/>
          </p:nvPr>
        </p:nvSpPr>
        <p:spPr/>
        <p:txBody>
          <a:bodyPr/>
          <a:lstStyle/>
          <a:p>
            <a:fld id="{B59169B1-334E-49BB-B6A2-877A34ED52DF}" type="slidenum">
              <a:rPr lang="ru-RU" smtClean="0"/>
              <a:t>11</a:t>
            </a:fld>
            <a:endParaRPr lang="ru-RU"/>
          </a:p>
        </p:txBody>
      </p:sp>
    </p:spTree>
    <p:extLst>
      <p:ext uri="{BB962C8B-B14F-4D97-AF65-F5344CB8AC3E}">
        <p14:creationId xmlns:p14="http://schemas.microsoft.com/office/powerpoint/2010/main" val="209224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каждом</a:t>
            </a:r>
            <a:r>
              <a:rPr lang="ru-RU" baseline="0" dirty="0" smtClean="0"/>
              <a:t> подразделении есть ответственные за работу с молодежью, СМС помогает молодым кадрам </a:t>
            </a:r>
            <a:r>
              <a:rPr lang="ru-RU" baseline="0" smtClean="0"/>
              <a:t>быстрее адаптироваться, </a:t>
            </a:r>
            <a:r>
              <a:rPr lang="ru-RU" baseline="0" dirty="0" smtClean="0"/>
              <a:t>включая их в общественную </a:t>
            </a:r>
            <a:r>
              <a:rPr lang="ru-RU" baseline="0" smtClean="0"/>
              <a:t>жизнь предприятия. </a:t>
            </a:r>
            <a:endParaRPr lang="ru-RU" dirty="0"/>
          </a:p>
        </p:txBody>
      </p:sp>
      <p:sp>
        <p:nvSpPr>
          <p:cNvPr id="4" name="Номер слайда 3"/>
          <p:cNvSpPr>
            <a:spLocks noGrp="1"/>
          </p:cNvSpPr>
          <p:nvPr>
            <p:ph type="sldNum" sz="quarter" idx="10"/>
          </p:nvPr>
        </p:nvSpPr>
        <p:spPr/>
        <p:txBody>
          <a:bodyPr/>
          <a:lstStyle/>
          <a:p>
            <a:fld id="{B59169B1-334E-49BB-B6A2-877A34ED52DF}" type="slidenum">
              <a:rPr lang="ru-RU" smtClean="0"/>
              <a:t>13</a:t>
            </a:fld>
            <a:endParaRPr lang="ru-RU"/>
          </a:p>
        </p:txBody>
      </p:sp>
    </p:spTree>
    <p:extLst>
      <p:ext uri="{BB962C8B-B14F-4D97-AF65-F5344CB8AC3E}">
        <p14:creationId xmlns:p14="http://schemas.microsoft.com/office/powerpoint/2010/main" val="104267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07067" y="4050833"/>
            <a:ext cx="7766936" cy="2280694"/>
          </a:xfrm>
        </p:spPr>
        <p:txBody>
          <a:bodyPr>
            <a:normAutofit fontScale="92500" lnSpcReduction="10000"/>
          </a:bodyPr>
          <a:lstStyle/>
          <a:p>
            <a:endParaRPr lang="en-US" dirty="0"/>
          </a:p>
          <a:p>
            <a:r>
              <a:rPr lang="en-US" sz="2000" dirty="0"/>
              <a:t>Done </a:t>
            </a:r>
            <a:r>
              <a:rPr lang="en-US" sz="2000" dirty="0" smtClean="0"/>
              <a:t>by Maria Sycheva</a:t>
            </a:r>
          </a:p>
          <a:p>
            <a:r>
              <a:rPr lang="en-US" sz="2000" dirty="0" smtClean="0"/>
              <a:t>Dmitry Ukhin</a:t>
            </a:r>
            <a:r>
              <a:rPr lang="ru-RU" sz="2000" dirty="0"/>
              <a:t>.</a:t>
            </a:r>
            <a:endParaRPr lang="en-US" sz="2000" dirty="0" smtClean="0"/>
          </a:p>
          <a:p>
            <a:r>
              <a:rPr lang="en-US" sz="2000" dirty="0" smtClean="0"/>
              <a:t>Form 8-b</a:t>
            </a:r>
            <a:r>
              <a:rPr lang="ru-RU" sz="2000" dirty="0" smtClean="0"/>
              <a:t>,</a:t>
            </a:r>
            <a:r>
              <a:rPr lang="en-US" sz="2000" dirty="0" smtClean="0"/>
              <a:t>gymnasium 1.</a:t>
            </a:r>
          </a:p>
          <a:p>
            <a:r>
              <a:rPr lang="en-US" sz="2000" dirty="0" smtClean="0"/>
              <a:t>Teacher: N.L.Savelyeva.</a:t>
            </a:r>
          </a:p>
          <a:p>
            <a:r>
              <a:rPr lang="en-US" sz="2000" dirty="0" smtClean="0"/>
              <a:t>Kovrov, 2017.</a:t>
            </a:r>
          </a:p>
          <a:p>
            <a:endParaRPr lang="ru-RU" dirty="0"/>
          </a:p>
        </p:txBody>
      </p:sp>
      <p:sp>
        <p:nvSpPr>
          <p:cNvPr id="4" name="Заголовок 3"/>
          <p:cNvSpPr>
            <a:spLocks noGrp="1"/>
          </p:cNvSpPr>
          <p:nvPr>
            <p:ph type="ctrTitle"/>
          </p:nvPr>
        </p:nvSpPr>
        <p:spPr>
          <a:xfrm>
            <a:off x="803564" y="326352"/>
            <a:ext cx="8811491" cy="1646302"/>
          </a:xfrm>
        </p:spPr>
        <p:txBody>
          <a:bodyPr/>
          <a:lstStyle/>
          <a:p>
            <a:pPr algn="l"/>
            <a:r>
              <a:rPr lang="en-US" dirty="0" smtClean="0"/>
              <a:t>Degtyarev Plant.</a:t>
            </a:r>
            <a:br>
              <a:rPr lang="en-US" dirty="0" smtClean="0"/>
            </a:br>
            <a:r>
              <a:rPr lang="en-US" dirty="0" smtClean="0"/>
              <a:t>Yesterday-Today-Tomorrow.</a:t>
            </a:r>
            <a:endParaRPr lang="ru-RU" dirty="0"/>
          </a:p>
        </p:txBody>
      </p:sp>
      <p:pic>
        <p:nvPicPr>
          <p:cNvPr id="5" name="Рисунок 4"/>
          <p:cNvPicPr>
            <a:picLocks noChangeAspect="1"/>
          </p:cNvPicPr>
          <p:nvPr/>
        </p:nvPicPr>
        <p:blipFill>
          <a:blip r:embed="rId2"/>
          <a:stretch>
            <a:fillRect/>
          </a:stretch>
        </p:blipFill>
        <p:spPr>
          <a:xfrm>
            <a:off x="221673" y="2909454"/>
            <a:ext cx="6054437" cy="3422073"/>
          </a:xfrm>
          <a:prstGeom prst="rect">
            <a:avLst/>
          </a:prstGeom>
        </p:spPr>
      </p:pic>
    </p:spTree>
    <p:extLst>
      <p:ext uri="{BB962C8B-B14F-4D97-AF65-F5344CB8AC3E}">
        <p14:creationId xmlns:p14="http://schemas.microsoft.com/office/powerpoint/2010/main" val="230582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7849" y="362923"/>
            <a:ext cx="8596668" cy="982791"/>
          </a:xfrm>
        </p:spPr>
        <p:txBody>
          <a:bodyPr/>
          <a:lstStyle/>
          <a:p>
            <a:r>
              <a:rPr lang="en-US" dirty="0" smtClean="0"/>
              <a:t>Famous people.</a:t>
            </a:r>
            <a:endParaRPr lang="ru-RU" dirty="0"/>
          </a:p>
        </p:txBody>
      </p:sp>
      <p:sp>
        <p:nvSpPr>
          <p:cNvPr id="3" name="Объект 2"/>
          <p:cNvSpPr>
            <a:spLocks noGrp="1"/>
          </p:cNvSpPr>
          <p:nvPr>
            <p:ph sz="half" idx="1"/>
          </p:nvPr>
        </p:nvSpPr>
        <p:spPr>
          <a:xfrm>
            <a:off x="589548" y="1393840"/>
            <a:ext cx="4752474" cy="4683616"/>
          </a:xfrm>
        </p:spPr>
        <p:txBody>
          <a:bodyPr>
            <a:noAutofit/>
          </a:bodyPr>
          <a:lstStyle/>
          <a:p>
            <a:r>
              <a:rPr lang="en-US" sz="2400" dirty="0" smtClean="0"/>
              <a:t>A lot of wonderful people worked at the plant, those who contributed immensely to the development of the enterprise, the development of special-purpose products, strengthening the defense capability of the country. The most respected and honorable veterans of the plant were awarded medals.</a:t>
            </a:r>
            <a:endParaRPr lang="ru-RU" sz="2400" dirty="0"/>
          </a:p>
        </p:txBody>
      </p:sp>
      <p:pic>
        <p:nvPicPr>
          <p:cNvPr id="1026" name="Picture 2" descr="C:\Users\AdminPC\Desktop\през,\БАЗА 8__3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58" y="1954888"/>
            <a:ext cx="4365808" cy="317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48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734" y="609600"/>
            <a:ext cx="8771466" cy="1320800"/>
          </a:xfrm>
        </p:spPr>
        <p:txBody>
          <a:bodyPr/>
          <a:lstStyle/>
          <a:p>
            <a:r>
              <a:rPr lang="en-US" dirty="0"/>
              <a:t>C</a:t>
            </a:r>
            <a:r>
              <a:rPr lang="en-US" dirty="0" smtClean="0"/>
              <a:t>are for Veterans.</a:t>
            </a:r>
            <a:endParaRPr lang="ru-RU" dirty="0"/>
          </a:p>
        </p:txBody>
      </p:sp>
      <p:sp>
        <p:nvSpPr>
          <p:cNvPr id="3" name="Объект 2"/>
          <p:cNvSpPr>
            <a:spLocks noGrp="1"/>
          </p:cNvSpPr>
          <p:nvPr>
            <p:ph sz="half" idx="1"/>
          </p:nvPr>
        </p:nvSpPr>
        <p:spPr>
          <a:xfrm>
            <a:off x="829734" y="1270000"/>
            <a:ext cx="5778884" cy="5266256"/>
          </a:xfrm>
        </p:spPr>
        <p:txBody>
          <a:bodyPr>
            <a:normAutofit/>
          </a:bodyPr>
          <a:lstStyle/>
          <a:p>
            <a:pPr marL="0" indent="0">
              <a:buNone/>
            </a:pPr>
            <a:r>
              <a:rPr lang="en-US" sz="2800" dirty="0" smtClean="0"/>
              <a:t>There is a sanatorium for the people who work at the plant.</a:t>
            </a:r>
            <a:endParaRPr lang="ru-RU" sz="2800" dirty="0"/>
          </a:p>
        </p:txBody>
      </p:sp>
      <p:pic>
        <p:nvPicPr>
          <p:cNvPr id="7170" name="Picture 2" descr="C:\Users\AdminPC\Desktop\през,\134399462015967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64" y="2502569"/>
            <a:ext cx="4680283" cy="268304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PC\Desktop\през,\floor-interior-pool-swimming-pool-cottage-property-room-apartment-flooring-jacuzzi-daylighting-635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979" y="2502569"/>
            <a:ext cx="3898232" cy="26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99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9251" y="270893"/>
            <a:ext cx="7560579" cy="1320800"/>
          </a:xfrm>
        </p:spPr>
        <p:txBody>
          <a:bodyPr/>
          <a:lstStyle/>
          <a:p>
            <a:r>
              <a:rPr lang="en-US" dirty="0" smtClean="0"/>
              <a:t>The awards of the Plant.</a:t>
            </a:r>
            <a:endParaRPr lang="ru-RU" dirty="0"/>
          </a:p>
        </p:txBody>
      </p:sp>
      <p:sp>
        <p:nvSpPr>
          <p:cNvPr id="3" name="Объект 2"/>
          <p:cNvSpPr>
            <a:spLocks noGrp="1"/>
          </p:cNvSpPr>
          <p:nvPr>
            <p:ph sz="half" idx="1"/>
          </p:nvPr>
        </p:nvSpPr>
        <p:spPr/>
        <p:txBody>
          <a:bodyPr/>
          <a:lstStyle/>
          <a:p>
            <a:endParaRPr lang="ru-RU" dirty="0"/>
          </a:p>
        </p:txBody>
      </p:sp>
      <p:pic>
        <p:nvPicPr>
          <p:cNvPr id="2050" name="Picture 2" descr="C:\Users\AdminPC\Desktop\през,\до 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2153652"/>
            <a:ext cx="6485022" cy="38409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PC\Desktop\през,\9g7ic0g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547" y="1167064"/>
            <a:ext cx="3970422" cy="117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34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youth of the plant.</a:t>
            </a:r>
            <a:endParaRPr lang="ru-RU" dirty="0"/>
          </a:p>
        </p:txBody>
      </p:sp>
      <p:sp>
        <p:nvSpPr>
          <p:cNvPr id="3" name="Объект 2"/>
          <p:cNvSpPr>
            <a:spLocks noGrp="1"/>
          </p:cNvSpPr>
          <p:nvPr>
            <p:ph sz="half" idx="1"/>
          </p:nvPr>
        </p:nvSpPr>
        <p:spPr>
          <a:xfrm>
            <a:off x="178570" y="1930400"/>
            <a:ext cx="4184035" cy="4138670"/>
          </a:xfrm>
        </p:spPr>
        <p:txBody>
          <a:bodyPr>
            <a:noAutofit/>
          </a:bodyPr>
          <a:lstStyle/>
          <a:p>
            <a:r>
              <a:rPr lang="en-US" sz="2800" dirty="0" smtClean="0"/>
              <a:t>The enterprise pays great attention to the development of the youth. There is a Council of Young Professionals. It is headed by Anna </a:t>
            </a:r>
            <a:r>
              <a:rPr lang="en-US" sz="2800" dirty="0" err="1" smtClean="0"/>
              <a:t>Sokolova</a:t>
            </a:r>
            <a:endParaRPr lang="ru-RU" sz="2800" dirty="0"/>
          </a:p>
        </p:txBody>
      </p:sp>
      <p:sp>
        <p:nvSpPr>
          <p:cNvPr id="4" name="Объект 3"/>
          <p:cNvSpPr>
            <a:spLocks noGrp="1"/>
          </p:cNvSpPr>
          <p:nvPr>
            <p:ph sz="half" idx="2"/>
          </p:nvPr>
        </p:nvSpPr>
        <p:spPr/>
        <p:txBody>
          <a:bodyPr/>
          <a:lstStyle/>
          <a:p>
            <a:endParaRPr lang="ru-RU" dirty="0"/>
          </a:p>
        </p:txBody>
      </p:sp>
      <p:pic>
        <p:nvPicPr>
          <p:cNvPr id="3074" name="Picture 2" descr="C:\Users\AdminPC\Desktop\през,\1nxNEM2MR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42" y="2117557"/>
            <a:ext cx="4740441" cy="348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72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61" y="387927"/>
            <a:ext cx="8596668" cy="1320800"/>
          </a:xfrm>
        </p:spPr>
        <p:txBody>
          <a:bodyPr/>
          <a:lstStyle/>
          <a:p>
            <a:r>
              <a:rPr lang="en-US" dirty="0" smtClean="0"/>
              <a:t>Confidence in the </a:t>
            </a:r>
            <a:r>
              <a:rPr lang="en-US" dirty="0"/>
              <a:t>F</a:t>
            </a:r>
            <a:r>
              <a:rPr lang="en-US" dirty="0" smtClean="0"/>
              <a:t>uture.</a:t>
            </a:r>
            <a:endParaRPr lang="ru-RU" dirty="0"/>
          </a:p>
        </p:txBody>
      </p:sp>
      <p:sp>
        <p:nvSpPr>
          <p:cNvPr id="3" name="Объект 2"/>
          <p:cNvSpPr>
            <a:spLocks noGrp="1"/>
          </p:cNvSpPr>
          <p:nvPr>
            <p:ph sz="half" idx="1"/>
          </p:nvPr>
        </p:nvSpPr>
        <p:spPr>
          <a:xfrm>
            <a:off x="623647" y="1467862"/>
            <a:ext cx="4184035" cy="4711325"/>
          </a:xfrm>
        </p:spPr>
        <p:txBody>
          <a:bodyPr>
            <a:normAutofit/>
          </a:bodyPr>
          <a:lstStyle/>
          <a:p>
            <a:pPr marL="0" indent="0">
              <a:buNone/>
            </a:pPr>
            <a:r>
              <a:rPr lang="en-US" sz="2400" dirty="0" smtClean="0"/>
              <a:t>Nowadays </a:t>
            </a:r>
            <a:r>
              <a:rPr lang="en-US" sz="2400" dirty="0" err="1" smtClean="0"/>
              <a:t>Degtyarev</a:t>
            </a:r>
            <a:r>
              <a:rPr lang="en-US" sz="2400" dirty="0" smtClean="0"/>
              <a:t> plant is the modern multi-profile </a:t>
            </a:r>
            <a:r>
              <a:rPr lang="en-US" sz="2400" dirty="0" err="1" smtClean="0"/>
              <a:t>enterprise,the</a:t>
            </a:r>
            <a:r>
              <a:rPr lang="en-US" sz="2400" dirty="0" smtClean="0"/>
              <a:t> largest in Vladimir region. Many </a:t>
            </a:r>
            <a:r>
              <a:rPr lang="en-US" sz="2400" dirty="0" err="1" smtClean="0"/>
              <a:t>Kovrovers</a:t>
            </a:r>
            <a:r>
              <a:rPr lang="en-US" sz="2400" dirty="0" smtClean="0"/>
              <a:t> work at the plant.</a:t>
            </a:r>
            <a:endParaRPr lang="ru-RU" sz="2400" dirty="0"/>
          </a:p>
        </p:txBody>
      </p:sp>
      <p:pic>
        <p:nvPicPr>
          <p:cNvPr id="4098" name="Picture 2" descr="C:\Users\AdminPC\Desktop\през,\IMG_168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26311" y="1564106"/>
            <a:ext cx="2911077" cy="374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6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t>Thanks for your attention!</a:t>
            </a:r>
            <a:endParaRPr lang="ru-RU" dirty="0"/>
          </a:p>
        </p:txBody>
      </p:sp>
      <p:pic>
        <p:nvPicPr>
          <p:cNvPr id="5122" name="Picture 2" descr="C:\Users\AdminPC\Desktop\през,\b033362bcd6dbfbc4c40b4ea0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67" y="1874519"/>
            <a:ext cx="7652085" cy="416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4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dirty="0" smtClean="0"/>
              <a:t>The plan:</a:t>
            </a:r>
            <a:endParaRPr lang="ru-RU" sz="6000" dirty="0"/>
          </a:p>
        </p:txBody>
      </p:sp>
      <p:sp>
        <p:nvSpPr>
          <p:cNvPr id="3" name="Объект 2"/>
          <p:cNvSpPr>
            <a:spLocks noGrp="1"/>
          </p:cNvSpPr>
          <p:nvPr>
            <p:ph idx="1"/>
          </p:nvPr>
        </p:nvSpPr>
        <p:spPr>
          <a:xfrm>
            <a:off x="677334" y="1732547"/>
            <a:ext cx="8965430" cy="4308815"/>
          </a:xfrm>
        </p:spPr>
        <p:txBody>
          <a:bodyPr>
            <a:normAutofit/>
          </a:bodyPr>
          <a:lstStyle/>
          <a:p>
            <a:r>
              <a:rPr lang="en-US" sz="4000" b="1" dirty="0" smtClean="0"/>
              <a:t>The history of the plant.</a:t>
            </a:r>
          </a:p>
          <a:p>
            <a:r>
              <a:rPr lang="en-US" sz="4000" b="1" dirty="0" smtClean="0"/>
              <a:t>The main production of the plant.</a:t>
            </a:r>
          </a:p>
          <a:p>
            <a:r>
              <a:rPr lang="en-US" sz="4000" b="1" dirty="0" smtClean="0"/>
              <a:t>Famous people of the plant.</a:t>
            </a:r>
          </a:p>
          <a:p>
            <a:r>
              <a:rPr lang="en-US" sz="4000" b="1" dirty="0" smtClean="0"/>
              <a:t>The youth of the plant.</a:t>
            </a:r>
          </a:p>
          <a:p>
            <a:r>
              <a:rPr lang="en-US" sz="4000" b="1" dirty="0" smtClean="0"/>
              <a:t>The centenary of </a:t>
            </a:r>
            <a:r>
              <a:rPr lang="en-US" sz="4000" b="1" dirty="0" err="1" smtClean="0"/>
              <a:t>Degtyarev</a:t>
            </a:r>
            <a:r>
              <a:rPr lang="en-US" sz="4000" b="1" dirty="0" smtClean="0"/>
              <a:t> plant.</a:t>
            </a:r>
            <a:endParaRPr lang="ru-RU" sz="4000" b="1" dirty="0" smtClean="0"/>
          </a:p>
          <a:p>
            <a:pPr marL="0" indent="0">
              <a:buNone/>
            </a:pPr>
            <a:endParaRPr lang="ru-RU" sz="4000" b="1" dirty="0" smtClean="0"/>
          </a:p>
          <a:p>
            <a:endParaRPr lang="ru-RU" sz="4000" b="1" dirty="0" smtClean="0"/>
          </a:p>
          <a:p>
            <a:pPr marL="0" indent="0">
              <a:buNone/>
            </a:pPr>
            <a:endParaRPr lang="ru-RU" sz="4000" b="1" dirty="0" smtClean="0"/>
          </a:p>
        </p:txBody>
      </p:sp>
    </p:spTree>
    <p:extLst>
      <p:ext uri="{BB962C8B-B14F-4D97-AF65-F5344CB8AC3E}">
        <p14:creationId xmlns:p14="http://schemas.microsoft.com/office/powerpoint/2010/main" val="113477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Purpose of the Project</a:t>
            </a:r>
            <a:endParaRPr lang="ru-RU" dirty="0"/>
          </a:p>
        </p:txBody>
      </p:sp>
      <p:sp>
        <p:nvSpPr>
          <p:cNvPr id="3" name="Объект 2"/>
          <p:cNvSpPr>
            <a:spLocks noGrp="1"/>
          </p:cNvSpPr>
          <p:nvPr>
            <p:ph idx="1"/>
          </p:nvPr>
        </p:nvSpPr>
        <p:spPr/>
        <p:txBody>
          <a:bodyPr>
            <a:normAutofit/>
          </a:bodyPr>
          <a:lstStyle/>
          <a:p>
            <a:r>
              <a:rPr lang="en-US" sz="4000" dirty="0" smtClean="0"/>
              <a:t>To show the value of the plant, features of its development in the industrial sphere and in the social sphere.</a:t>
            </a:r>
          </a:p>
        </p:txBody>
      </p:sp>
    </p:spTree>
    <p:extLst>
      <p:ext uri="{BB962C8B-B14F-4D97-AF65-F5344CB8AC3E}">
        <p14:creationId xmlns:p14="http://schemas.microsoft.com/office/powerpoint/2010/main" val="274930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Centennial </a:t>
            </a:r>
            <a:r>
              <a:rPr lang="en-US" dirty="0"/>
              <a:t>H</a:t>
            </a:r>
            <a:r>
              <a:rPr lang="en-US" dirty="0" smtClean="0"/>
              <a:t>istory of the Plant.</a:t>
            </a:r>
            <a:endParaRPr lang="ru-RU" dirty="0"/>
          </a:p>
        </p:txBody>
      </p:sp>
      <p:sp>
        <p:nvSpPr>
          <p:cNvPr id="4" name="Объект 3"/>
          <p:cNvSpPr>
            <a:spLocks noGrp="1"/>
          </p:cNvSpPr>
          <p:nvPr>
            <p:ph sz="half" idx="1"/>
          </p:nvPr>
        </p:nvSpPr>
        <p:spPr>
          <a:xfrm>
            <a:off x="512618" y="1773382"/>
            <a:ext cx="4572000" cy="4932218"/>
          </a:xfrm>
        </p:spPr>
        <p:txBody>
          <a:bodyPr>
            <a:normAutofit/>
          </a:bodyPr>
          <a:lstStyle/>
          <a:p>
            <a:pPr marL="0" indent="0">
              <a:buNone/>
            </a:pPr>
            <a:r>
              <a:rPr lang="en-US" dirty="0"/>
              <a:t> </a:t>
            </a:r>
            <a:endParaRPr lang="en-US" dirty="0" smtClean="0"/>
          </a:p>
          <a:p>
            <a:r>
              <a:rPr lang="en-US" sz="2800" dirty="0"/>
              <a:t> In </a:t>
            </a:r>
            <a:r>
              <a:rPr lang="en-US" sz="2800" dirty="0" smtClean="0"/>
              <a:t>2016 the Open Joint-Stock Company “</a:t>
            </a:r>
            <a:r>
              <a:rPr lang="en-US" sz="2800" dirty="0" err="1" smtClean="0"/>
              <a:t>Degtyarev</a:t>
            </a:r>
            <a:r>
              <a:rPr lang="en-US" sz="2800" dirty="0" smtClean="0"/>
              <a:t> plant” celebrated its centenary.</a:t>
            </a:r>
            <a:endParaRPr lang="en-US" sz="2800" dirty="0"/>
          </a:p>
          <a:p>
            <a:endParaRPr lang="en-US" sz="2800" dirty="0" smtClean="0"/>
          </a:p>
          <a:p>
            <a:r>
              <a:rPr lang="en-US" sz="2800" dirty="0" smtClean="0"/>
              <a:t>The general director of the plant </a:t>
            </a:r>
            <a:r>
              <a:rPr lang="en-US" sz="2800" dirty="0"/>
              <a:t>is Alexander </a:t>
            </a:r>
            <a:r>
              <a:rPr lang="en-US" sz="2800" dirty="0" smtClean="0"/>
              <a:t>Vladimirovich Tmenov.</a:t>
            </a:r>
          </a:p>
        </p:txBody>
      </p:sp>
      <p:pic>
        <p:nvPicPr>
          <p:cNvPr id="3" name="Объект 2"/>
          <p:cNvPicPr>
            <a:picLocks noGrp="1" noChangeAspect="1"/>
          </p:cNvPicPr>
          <p:nvPr>
            <p:ph sz="half" idx="2"/>
          </p:nvPr>
        </p:nvPicPr>
        <p:blipFill>
          <a:blip r:embed="rId2"/>
          <a:stretch>
            <a:fillRect/>
          </a:stretch>
        </p:blipFill>
        <p:spPr>
          <a:xfrm>
            <a:off x="8852334" y="220951"/>
            <a:ext cx="2993303" cy="2993303"/>
          </a:xfrm>
          <a:prstGeom prst="ellipse">
            <a:avLst/>
          </a:prstGeom>
          <a:ln>
            <a:noFill/>
          </a:ln>
          <a:effectLst>
            <a:softEdge rad="112500"/>
          </a:effectLst>
        </p:spPr>
      </p:pic>
    </p:spTree>
    <p:extLst>
      <p:ext uri="{BB962C8B-B14F-4D97-AF65-F5344CB8AC3E}">
        <p14:creationId xmlns:p14="http://schemas.microsoft.com/office/powerpoint/2010/main" val="205525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77091"/>
            <a:ext cx="10364739" cy="983673"/>
          </a:xfrm>
        </p:spPr>
        <p:txBody>
          <a:bodyPr/>
          <a:lstStyle/>
          <a:p>
            <a:r>
              <a:rPr lang="en-US" dirty="0" smtClean="0"/>
              <a:t>The Centennial </a:t>
            </a:r>
            <a:r>
              <a:rPr lang="en-US" dirty="0"/>
              <a:t>H</a:t>
            </a:r>
            <a:r>
              <a:rPr lang="en-US" dirty="0" smtClean="0"/>
              <a:t>istory of the Plant</a:t>
            </a:r>
            <a:endParaRPr lang="ru-RU" dirty="0"/>
          </a:p>
        </p:txBody>
      </p:sp>
      <p:sp>
        <p:nvSpPr>
          <p:cNvPr id="3" name="Объект 2"/>
          <p:cNvSpPr>
            <a:spLocks noGrp="1"/>
          </p:cNvSpPr>
          <p:nvPr>
            <p:ph sz="half" idx="1"/>
          </p:nvPr>
        </p:nvSpPr>
        <p:spPr>
          <a:xfrm>
            <a:off x="677334" y="1870364"/>
            <a:ext cx="5058448" cy="4682835"/>
          </a:xfrm>
        </p:spPr>
        <p:txBody>
          <a:bodyPr>
            <a:normAutofit/>
          </a:bodyPr>
          <a:lstStyle/>
          <a:p>
            <a:r>
              <a:rPr lang="en-US" sz="2400" dirty="0" smtClean="0"/>
              <a:t>The history of the plant began in the years of the </a:t>
            </a:r>
            <a:r>
              <a:rPr lang="en-US" sz="2400" dirty="0"/>
              <a:t>W</a:t>
            </a:r>
            <a:r>
              <a:rPr lang="en-US" sz="2400" dirty="0" smtClean="0"/>
              <a:t>orld War I, when the Russian army experienced an acute shortage of automatic weapons. On August 27, 1916, the construction of the first buildings of Kovrov plant began. The manufacture of automatic weapons has always been the main business.</a:t>
            </a:r>
            <a:endParaRPr lang="ru-RU" sz="2400" dirty="0"/>
          </a:p>
        </p:txBody>
      </p:sp>
      <p:pic>
        <p:nvPicPr>
          <p:cNvPr id="5" name="Объект 4"/>
          <p:cNvPicPr>
            <a:picLocks noGrp="1" noChangeAspect="1"/>
          </p:cNvPicPr>
          <p:nvPr>
            <p:ph sz="half" idx="2"/>
          </p:nvPr>
        </p:nvPicPr>
        <p:blipFill>
          <a:blip r:embed="rId2"/>
          <a:stretch>
            <a:fillRect/>
          </a:stretch>
        </p:blipFill>
        <p:spPr>
          <a:xfrm>
            <a:off x="6239278" y="2036618"/>
            <a:ext cx="5595207" cy="3746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605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t>
            </a:r>
            <a:r>
              <a:rPr lang="en-US" dirty="0"/>
              <a:t>F</a:t>
            </a:r>
            <a:r>
              <a:rPr lang="en-US" dirty="0" smtClean="0"/>
              <a:t>ounders of the Plant.</a:t>
            </a:r>
            <a:endParaRPr lang="ru-RU" dirty="0"/>
          </a:p>
        </p:txBody>
      </p:sp>
      <p:pic>
        <p:nvPicPr>
          <p:cNvPr id="5" name="Объект 4"/>
          <p:cNvPicPr>
            <a:picLocks noGrp="1" noChangeAspect="1"/>
          </p:cNvPicPr>
          <p:nvPr>
            <p:ph sz="half" idx="2"/>
          </p:nvPr>
        </p:nvPicPr>
        <p:blipFill>
          <a:blip r:embed="rId2"/>
          <a:stretch>
            <a:fillRect/>
          </a:stretch>
        </p:blipFill>
        <p:spPr>
          <a:xfrm>
            <a:off x="782568" y="1316182"/>
            <a:ext cx="3424403" cy="3685309"/>
          </a:xfrm>
          <a:prstGeom prst="rect">
            <a:avLst/>
          </a:prstGeom>
        </p:spPr>
      </p:pic>
      <p:sp>
        <p:nvSpPr>
          <p:cNvPr id="4" name="Объект 3"/>
          <p:cNvSpPr>
            <a:spLocks noGrp="1"/>
          </p:cNvSpPr>
          <p:nvPr>
            <p:ph sz="quarter" idx="4"/>
          </p:nvPr>
        </p:nvSpPr>
        <p:spPr>
          <a:xfrm>
            <a:off x="677335" y="5254371"/>
            <a:ext cx="4393430" cy="758502"/>
          </a:xfrm>
        </p:spPr>
        <p:txBody>
          <a:bodyPr>
            <a:normAutofit fontScale="85000" lnSpcReduction="20000"/>
          </a:bodyPr>
          <a:lstStyle/>
          <a:p>
            <a:pPr marL="0" indent="0">
              <a:buNone/>
            </a:pPr>
            <a:r>
              <a:rPr lang="en-US" sz="3200" dirty="0" smtClean="0"/>
              <a:t>V. A. </a:t>
            </a:r>
            <a:r>
              <a:rPr lang="en-US" sz="3200" dirty="0" err="1" smtClean="0"/>
              <a:t>Degtyarev</a:t>
            </a:r>
            <a:r>
              <a:rPr lang="en-US" sz="3200" dirty="0" smtClean="0"/>
              <a:t> and V. G. Fedorov</a:t>
            </a:r>
            <a:endParaRPr lang="ru-RU" sz="3200" dirty="0"/>
          </a:p>
        </p:txBody>
      </p:sp>
      <p:sp>
        <p:nvSpPr>
          <p:cNvPr id="3" name="Прямоугольник 2"/>
          <p:cNvSpPr/>
          <p:nvPr/>
        </p:nvSpPr>
        <p:spPr>
          <a:xfrm>
            <a:off x="4333393" y="1555750"/>
            <a:ext cx="4703835" cy="830997"/>
          </a:xfrm>
          <a:prstGeom prst="rect">
            <a:avLst/>
          </a:prstGeom>
        </p:spPr>
        <p:txBody>
          <a:bodyPr wrap="square">
            <a:spAutoFit/>
          </a:bodyPr>
          <a:lstStyle/>
          <a:p>
            <a:r>
              <a:rPr lang="en-US" sz="2400" dirty="0" err="1" smtClean="0"/>
              <a:t>V.G.Fedorov</a:t>
            </a:r>
            <a:r>
              <a:rPr lang="en-US" sz="2400" dirty="0" smtClean="0"/>
              <a:t> and </a:t>
            </a:r>
            <a:r>
              <a:rPr lang="en-US" sz="2400" dirty="0" err="1" smtClean="0"/>
              <a:t>V.A.Degtyarev</a:t>
            </a:r>
            <a:r>
              <a:rPr lang="en-US" sz="2400" dirty="0" smtClean="0"/>
              <a:t> were the founders of the plant.</a:t>
            </a:r>
            <a:endParaRPr lang="en-US" sz="2400" dirty="0"/>
          </a:p>
        </p:txBody>
      </p:sp>
    </p:spTree>
    <p:extLst>
      <p:ext uri="{BB962C8B-B14F-4D97-AF65-F5344CB8AC3E}">
        <p14:creationId xmlns:p14="http://schemas.microsoft.com/office/powerpoint/2010/main" val="186067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01782"/>
            <a:ext cx="9838266" cy="1108364"/>
          </a:xfrm>
        </p:spPr>
        <p:txBody>
          <a:bodyPr/>
          <a:lstStyle/>
          <a:p>
            <a:r>
              <a:rPr lang="en-US" dirty="0" smtClean="0"/>
              <a:t>The Production of Motorcycles.</a:t>
            </a:r>
            <a:endParaRPr lang="ru-RU" dirty="0"/>
          </a:p>
        </p:txBody>
      </p:sp>
      <p:sp>
        <p:nvSpPr>
          <p:cNvPr id="3" name="Объект 2"/>
          <p:cNvSpPr>
            <a:spLocks noGrp="1"/>
          </p:cNvSpPr>
          <p:nvPr>
            <p:ph sz="half" idx="1"/>
          </p:nvPr>
        </p:nvSpPr>
        <p:spPr>
          <a:xfrm>
            <a:off x="677334" y="1690255"/>
            <a:ext cx="4296448" cy="4599708"/>
          </a:xfrm>
        </p:spPr>
        <p:txBody>
          <a:bodyPr>
            <a:normAutofit/>
          </a:bodyPr>
          <a:lstStyle/>
          <a:p>
            <a:r>
              <a:rPr lang="en-US" sz="2800" dirty="0" smtClean="0"/>
              <a:t>In 1946 the plant mastered the production and release of motorcycles. A lot of models were exported to foreign countries. </a:t>
            </a:r>
            <a:endParaRPr lang="ru-RU" sz="2800" dirty="0"/>
          </a:p>
        </p:txBody>
      </p:sp>
      <p:pic>
        <p:nvPicPr>
          <p:cNvPr id="7" name="Объект 6"/>
          <p:cNvPicPr>
            <a:picLocks noGrp="1" noChangeAspect="1"/>
          </p:cNvPicPr>
          <p:nvPr>
            <p:ph sz="half" idx="2"/>
          </p:nvPr>
        </p:nvPicPr>
        <p:blipFill>
          <a:blip r:embed="rId2"/>
          <a:stretch>
            <a:fillRect/>
          </a:stretch>
        </p:blipFill>
        <p:spPr>
          <a:xfrm>
            <a:off x="5207734" y="1510146"/>
            <a:ext cx="6635234" cy="3865417"/>
          </a:xfrm>
          <a:prstGeom prst="rect">
            <a:avLst/>
          </a:prstGeom>
        </p:spPr>
      </p:pic>
    </p:spTree>
    <p:extLst>
      <p:ext uri="{BB962C8B-B14F-4D97-AF65-F5344CB8AC3E}">
        <p14:creationId xmlns:p14="http://schemas.microsoft.com/office/powerpoint/2010/main" val="182847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52945"/>
          </a:xfrm>
        </p:spPr>
        <p:txBody>
          <a:bodyPr/>
          <a:lstStyle/>
          <a:p>
            <a:r>
              <a:rPr lang="en-US" dirty="0" smtClean="0"/>
              <a:t>The Main </a:t>
            </a:r>
            <a:r>
              <a:rPr lang="en-US" dirty="0"/>
              <a:t>P</a:t>
            </a:r>
            <a:r>
              <a:rPr lang="en-US" dirty="0" smtClean="0"/>
              <a:t>roduction of the Plant.</a:t>
            </a:r>
            <a:endParaRPr lang="ru-RU" dirty="0"/>
          </a:p>
        </p:txBody>
      </p:sp>
      <p:sp>
        <p:nvSpPr>
          <p:cNvPr id="3" name="Объект 2"/>
          <p:cNvSpPr>
            <a:spLocks noGrp="1"/>
          </p:cNvSpPr>
          <p:nvPr>
            <p:ph sz="half" idx="1"/>
          </p:nvPr>
        </p:nvSpPr>
        <p:spPr>
          <a:xfrm>
            <a:off x="677334" y="1662545"/>
            <a:ext cx="4421139" cy="4807527"/>
          </a:xfrm>
        </p:spPr>
        <p:txBody>
          <a:bodyPr>
            <a:noAutofit/>
          </a:bodyPr>
          <a:lstStyle/>
          <a:p>
            <a:r>
              <a:rPr lang="en-US" sz="2800" dirty="0" smtClean="0"/>
              <a:t>In 1959 the plant began the production of missile weapons, anti-tank guided radioactive shells and missiles "Bumble Bee", "Malyutka", "Fagot” “Factoria” and portable anti-aircraft complexes “Strela” and “Igla”.</a:t>
            </a:r>
            <a:endParaRPr lang="ru-RU" sz="2800" dirty="0"/>
          </a:p>
        </p:txBody>
      </p:sp>
      <p:pic>
        <p:nvPicPr>
          <p:cNvPr id="5" name="Объект 4"/>
          <p:cNvPicPr>
            <a:picLocks noGrp="1" noChangeAspect="1"/>
          </p:cNvPicPr>
          <p:nvPr>
            <p:ph sz="half" idx="2"/>
          </p:nvPr>
        </p:nvPicPr>
        <p:blipFill>
          <a:blip r:embed="rId2"/>
          <a:stretch>
            <a:fillRect/>
          </a:stretch>
        </p:blipFill>
        <p:spPr>
          <a:xfrm>
            <a:off x="6279415" y="1316182"/>
            <a:ext cx="2329765" cy="5299575"/>
          </a:xfrm>
          <a:prstGeom prst="rect">
            <a:avLst/>
          </a:prstGeom>
        </p:spPr>
      </p:pic>
    </p:spTree>
    <p:extLst>
      <p:ext uri="{BB962C8B-B14F-4D97-AF65-F5344CB8AC3E}">
        <p14:creationId xmlns:p14="http://schemas.microsoft.com/office/powerpoint/2010/main" val="40821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97527"/>
          </a:xfrm>
        </p:spPr>
        <p:txBody>
          <a:bodyPr/>
          <a:lstStyle/>
          <a:p>
            <a:endParaRPr lang="ru-RU" dirty="0"/>
          </a:p>
        </p:txBody>
      </p:sp>
      <p:sp>
        <p:nvSpPr>
          <p:cNvPr id="3" name="Объект 2"/>
          <p:cNvSpPr>
            <a:spLocks noGrp="1"/>
          </p:cNvSpPr>
          <p:nvPr>
            <p:ph sz="half" idx="1"/>
          </p:nvPr>
        </p:nvSpPr>
        <p:spPr>
          <a:xfrm>
            <a:off x="512966" y="2160589"/>
            <a:ext cx="4462702" cy="4267920"/>
          </a:xfrm>
        </p:spPr>
        <p:txBody>
          <a:bodyPr>
            <a:normAutofit/>
          </a:bodyPr>
          <a:lstStyle/>
          <a:p>
            <a:r>
              <a:rPr lang="en-US" sz="2800" dirty="0" smtClean="0"/>
              <a:t>In 1959</a:t>
            </a:r>
            <a:r>
              <a:rPr lang="en-US" sz="2800" dirty="0"/>
              <a:t> </a:t>
            </a:r>
            <a:r>
              <a:rPr lang="en-US" sz="2800" dirty="0" smtClean="0"/>
              <a:t>the equipment for the separation of isotopes of uranium was produced at the plant.</a:t>
            </a:r>
            <a:endParaRPr lang="ru-RU" sz="2800" dirty="0"/>
          </a:p>
        </p:txBody>
      </p:sp>
      <p:pic>
        <p:nvPicPr>
          <p:cNvPr id="5" name="Объект 4"/>
          <p:cNvPicPr>
            <a:picLocks noGrp="1" noChangeAspect="1"/>
          </p:cNvPicPr>
          <p:nvPr>
            <p:ph sz="half" idx="2"/>
          </p:nvPr>
        </p:nvPicPr>
        <p:blipFill>
          <a:blip r:embed="rId2"/>
          <a:stretch>
            <a:fillRect/>
          </a:stretch>
        </p:blipFill>
        <p:spPr>
          <a:xfrm>
            <a:off x="4861369" y="2160589"/>
            <a:ext cx="5122933" cy="3090284"/>
          </a:xfrm>
          <a:prstGeom prst="rect">
            <a:avLst/>
          </a:prstGeom>
        </p:spPr>
      </p:pic>
    </p:spTree>
    <p:extLst>
      <p:ext uri="{BB962C8B-B14F-4D97-AF65-F5344CB8AC3E}">
        <p14:creationId xmlns:p14="http://schemas.microsoft.com/office/powerpoint/2010/main" val="1731417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382</TotalTime>
  <Words>498</Words>
  <Application>Microsoft Office PowerPoint</Application>
  <PresentationFormat>Произвольный</PresentationFormat>
  <Paragraphs>46</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Грань</vt:lpstr>
      <vt:lpstr>Degtyarev Plant. Yesterday-Today-Tomorrow.</vt:lpstr>
      <vt:lpstr>The plan:</vt:lpstr>
      <vt:lpstr>The Purpose of the Project</vt:lpstr>
      <vt:lpstr>The Centennial History of the Plant.</vt:lpstr>
      <vt:lpstr>The Centennial History of the Plant</vt:lpstr>
      <vt:lpstr>The Founders of the Plant.</vt:lpstr>
      <vt:lpstr>The Production of Motorcycles.</vt:lpstr>
      <vt:lpstr>The Main Production of the Plant.</vt:lpstr>
      <vt:lpstr>Презентация PowerPoint</vt:lpstr>
      <vt:lpstr>Famous people.</vt:lpstr>
      <vt:lpstr>Care for Veterans.</vt:lpstr>
      <vt:lpstr>The awards of the Plant.</vt:lpstr>
      <vt:lpstr>The youth of the plant.</vt:lpstr>
      <vt:lpstr>Confidence in the Future.</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Чем знаменит Ковровский «Завод им. В.А. Дегтярева» Вчера-Сегодня-Завтра</dc:title>
  <dc:creator>Сычев Андрей</dc:creator>
  <cp:lastModifiedBy>Sveta</cp:lastModifiedBy>
  <cp:revision>40</cp:revision>
  <dcterms:created xsi:type="dcterms:W3CDTF">2017-02-16T17:54:15Z</dcterms:created>
  <dcterms:modified xsi:type="dcterms:W3CDTF">2018-03-19T18:25:07Z</dcterms:modified>
</cp:coreProperties>
</file>