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64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60" r:id="rId21"/>
  </p:sldIdLst>
  <p:sldSz cx="9144000" cy="5143500" type="screen16x9"/>
  <p:notesSz cx="6858000" cy="9144000"/>
  <p:embeddedFontLst>
    <p:embeddedFont>
      <p:font typeface="Monotype Corsiva" pitchFamily="66" charset="0"/>
      <p: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600" y="-8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017974"/>
            <a:ext cx="7200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melia_DG" pitchFamily="2" charset="0"/>
                <a:cs typeface="Arial" charset="0"/>
              </a:rPr>
              <a:t>ИГРАЯ, РАЗВИВАЕМ РЕЧЬ ДЕТЕЙ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melia_DG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71736" y="964395"/>
            <a:ext cx="3929090" cy="53578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Разминка  8</a:t>
            </a:r>
            <a:br>
              <a:rPr lang="ru-RU" b="1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7290" y="1821651"/>
            <a:ext cx="6400800" cy="2568185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Что такое АКТИВНЫЙ словарь?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71736" y="750081"/>
            <a:ext cx="3929090" cy="53578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Конкурс 1</a:t>
            </a:r>
            <a:br>
              <a:rPr lang="ru-RU" b="1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00232" y="1285866"/>
            <a:ext cx="5757858" cy="3696917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…Богат и могуч русский язык...</a:t>
            </a:r>
          </a:p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И.С.Тургенев</a:t>
            </a:r>
          </a:p>
          <a:p>
            <a:pPr algn="r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        </a:t>
            </a:r>
            <a:r>
              <a:rPr lang="ru-RU" sz="5400" b="1" dirty="0" smtClean="0">
                <a:solidFill>
                  <a:srgbClr val="C00000"/>
                </a:solidFill>
              </a:rPr>
              <a:t>ГОВОРИТЬ</a:t>
            </a:r>
          </a:p>
          <a:p>
            <a:pPr algn="r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512" t="9818" r="11808"/>
          <a:stretch>
            <a:fillRect/>
          </a:stretch>
        </p:blipFill>
        <p:spPr bwMode="auto">
          <a:xfrm flipH="1">
            <a:off x="214282" y="1714495"/>
            <a:ext cx="3286148" cy="3291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73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71736" y="750081"/>
            <a:ext cx="3929090" cy="53578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Конкурс 2</a:t>
            </a:r>
            <a:br>
              <a:rPr lang="ru-RU" b="1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14480" y="1393023"/>
            <a:ext cx="5686420" cy="2625347"/>
          </a:xfrm>
        </p:spPr>
        <p:txBody>
          <a:bodyPr/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ДОУ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ПРИДУМАТЬ НОВУЮ АББРЕВИАТУРУ ЭТОГО СЛОВА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71736" y="750081"/>
            <a:ext cx="3929090" cy="53578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Конкурс 3</a:t>
            </a:r>
            <a:br>
              <a:rPr lang="ru-RU" b="1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42" y="1393023"/>
            <a:ext cx="5686420" cy="2625347"/>
          </a:xfrm>
        </p:spPr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ЗАКЛИНАНИЯ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Перед открытым занятием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Перед родительским собранием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71736" y="750081"/>
            <a:ext cx="3929090" cy="53578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Конкурс 4</a:t>
            </a:r>
            <a:br>
              <a:rPr lang="ru-RU" b="1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85918" y="1285866"/>
            <a:ext cx="5686420" cy="278608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Расставить правильно ударения в словах: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СВЁКЛА, ЩАВЕЛЬ, ШАРФЫ, ТОРТЫ, БАНТЫ, КАТАЛОГ, ЖАЛЮЗИ, СЛИВОВЫЙ, УКРАИНСКИЙ, ТУФЛЯ, ВКЛЮЧИТ, ЗВОНИТ, КВАРТАЛ, ЗАВИДНО, БАЛОВАТЬ, КРАСИВЕЕ, СТОЛЯР, ОБЛЕГЧИТЬ</a:t>
            </a:r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71736" y="750081"/>
            <a:ext cx="3929090" cy="53578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Конкурс  4</a:t>
            </a:r>
            <a:br>
              <a:rPr lang="ru-RU" b="1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85918" y="1285866"/>
            <a:ext cx="5686420" cy="278608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Расставить правильно ударения в словах: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СВ</a:t>
            </a:r>
            <a:r>
              <a:rPr lang="ru-RU" sz="2400" b="1" dirty="0" smtClean="0">
                <a:solidFill>
                  <a:srgbClr val="002060"/>
                </a:solidFill>
              </a:rPr>
              <a:t>Ё</a:t>
            </a:r>
            <a:r>
              <a:rPr lang="ru-RU" sz="2400" b="1" dirty="0" smtClean="0">
                <a:solidFill>
                  <a:schemeClr val="accent2"/>
                </a:solidFill>
              </a:rPr>
              <a:t>КЛА, ЩАВ</a:t>
            </a:r>
            <a:r>
              <a:rPr lang="ru-RU" sz="2400" b="1" dirty="0" smtClean="0">
                <a:solidFill>
                  <a:srgbClr val="002060"/>
                </a:solidFill>
              </a:rPr>
              <a:t>Е</a:t>
            </a:r>
            <a:r>
              <a:rPr lang="ru-RU" sz="2400" b="1" dirty="0" smtClean="0">
                <a:solidFill>
                  <a:schemeClr val="accent2"/>
                </a:solidFill>
              </a:rPr>
              <a:t>ЛЬ, Ш</a:t>
            </a:r>
            <a:r>
              <a:rPr lang="ru-RU" sz="2400" b="1" dirty="0" smtClean="0">
                <a:solidFill>
                  <a:srgbClr val="002060"/>
                </a:solidFill>
              </a:rPr>
              <a:t>А</a:t>
            </a:r>
            <a:r>
              <a:rPr lang="ru-RU" sz="2400" b="1" dirty="0" smtClean="0">
                <a:solidFill>
                  <a:schemeClr val="accent2"/>
                </a:solidFill>
              </a:rPr>
              <a:t>РФЫ, Т</a:t>
            </a:r>
            <a:r>
              <a:rPr lang="ru-RU" sz="2400" b="1" dirty="0" smtClean="0">
                <a:solidFill>
                  <a:srgbClr val="002060"/>
                </a:solidFill>
              </a:rPr>
              <a:t>О</a:t>
            </a:r>
            <a:r>
              <a:rPr lang="ru-RU" sz="2400" b="1" dirty="0" smtClean="0">
                <a:solidFill>
                  <a:schemeClr val="accent2"/>
                </a:solidFill>
              </a:rPr>
              <a:t>РТЫ, Б</a:t>
            </a:r>
            <a:r>
              <a:rPr lang="ru-RU" sz="2400" b="1" dirty="0" smtClean="0">
                <a:solidFill>
                  <a:srgbClr val="002060"/>
                </a:solidFill>
              </a:rPr>
              <a:t>А</a:t>
            </a:r>
            <a:r>
              <a:rPr lang="ru-RU" sz="2400" b="1" dirty="0" smtClean="0">
                <a:solidFill>
                  <a:schemeClr val="accent2"/>
                </a:solidFill>
              </a:rPr>
              <a:t>НТЫ, КАТАЛ</a:t>
            </a:r>
            <a:r>
              <a:rPr lang="ru-RU" sz="2400" b="1" dirty="0" smtClean="0">
                <a:solidFill>
                  <a:srgbClr val="002060"/>
                </a:solidFill>
              </a:rPr>
              <a:t>О</a:t>
            </a:r>
            <a:r>
              <a:rPr lang="ru-RU" sz="2400" b="1" dirty="0" smtClean="0">
                <a:solidFill>
                  <a:schemeClr val="accent2"/>
                </a:solidFill>
              </a:rPr>
              <a:t>Г, ЖАЛЮЗ</a:t>
            </a:r>
            <a:r>
              <a:rPr lang="ru-RU" sz="2400" b="1" dirty="0" smtClean="0">
                <a:solidFill>
                  <a:srgbClr val="002060"/>
                </a:solidFill>
              </a:rPr>
              <a:t>И</a:t>
            </a:r>
            <a:r>
              <a:rPr lang="ru-RU" sz="2400" b="1" dirty="0" smtClean="0">
                <a:solidFill>
                  <a:schemeClr val="accent2"/>
                </a:solidFill>
              </a:rPr>
              <a:t>, СЛ</a:t>
            </a:r>
            <a:r>
              <a:rPr lang="ru-RU" sz="2400" b="1" dirty="0" smtClean="0">
                <a:solidFill>
                  <a:srgbClr val="002060"/>
                </a:solidFill>
              </a:rPr>
              <a:t>И</a:t>
            </a:r>
            <a:r>
              <a:rPr lang="ru-RU" sz="2400" b="1" dirty="0" smtClean="0">
                <a:solidFill>
                  <a:schemeClr val="accent2"/>
                </a:solidFill>
              </a:rPr>
              <a:t>ВОВЫЙ, УКРА</a:t>
            </a:r>
            <a:r>
              <a:rPr lang="ru-RU" sz="2400" b="1" dirty="0" smtClean="0">
                <a:solidFill>
                  <a:srgbClr val="002060"/>
                </a:solidFill>
              </a:rPr>
              <a:t>И</a:t>
            </a:r>
            <a:r>
              <a:rPr lang="ru-RU" sz="2400" b="1" dirty="0" smtClean="0">
                <a:solidFill>
                  <a:schemeClr val="accent2"/>
                </a:solidFill>
              </a:rPr>
              <a:t>НСКИЙ, Т</a:t>
            </a:r>
            <a:r>
              <a:rPr lang="ru-RU" sz="2400" b="1" dirty="0" smtClean="0">
                <a:solidFill>
                  <a:srgbClr val="002060"/>
                </a:solidFill>
              </a:rPr>
              <a:t>У</a:t>
            </a:r>
            <a:r>
              <a:rPr lang="ru-RU" sz="2400" b="1" dirty="0" smtClean="0">
                <a:solidFill>
                  <a:schemeClr val="accent2"/>
                </a:solidFill>
              </a:rPr>
              <a:t>ФЛЯ, ВКЛЮЧ</a:t>
            </a:r>
            <a:r>
              <a:rPr lang="ru-RU" sz="2400" b="1" dirty="0" smtClean="0">
                <a:solidFill>
                  <a:srgbClr val="002060"/>
                </a:solidFill>
              </a:rPr>
              <a:t>И</a:t>
            </a:r>
            <a:r>
              <a:rPr lang="ru-RU" sz="2400" b="1" dirty="0" smtClean="0">
                <a:solidFill>
                  <a:schemeClr val="accent2"/>
                </a:solidFill>
              </a:rPr>
              <a:t>Т, ЗВОН</a:t>
            </a:r>
            <a:r>
              <a:rPr lang="ru-RU" sz="2400" b="1" dirty="0" smtClean="0">
                <a:solidFill>
                  <a:srgbClr val="002060"/>
                </a:solidFill>
              </a:rPr>
              <a:t>И</a:t>
            </a:r>
            <a:r>
              <a:rPr lang="ru-RU" sz="2400" b="1" dirty="0" smtClean="0">
                <a:solidFill>
                  <a:schemeClr val="accent2"/>
                </a:solidFill>
              </a:rPr>
              <a:t>Т, КВАРТ</a:t>
            </a:r>
            <a:r>
              <a:rPr lang="ru-RU" sz="2400" b="1" dirty="0" smtClean="0">
                <a:solidFill>
                  <a:srgbClr val="002060"/>
                </a:solidFill>
              </a:rPr>
              <a:t>А</a:t>
            </a:r>
            <a:r>
              <a:rPr lang="ru-RU" sz="2400" b="1" dirty="0" smtClean="0">
                <a:solidFill>
                  <a:schemeClr val="accent2"/>
                </a:solidFill>
              </a:rPr>
              <a:t>Л, ЗАВ</a:t>
            </a:r>
            <a:r>
              <a:rPr lang="ru-RU" sz="2400" b="1" dirty="0" smtClean="0">
                <a:solidFill>
                  <a:srgbClr val="002060"/>
                </a:solidFill>
              </a:rPr>
              <a:t>И</a:t>
            </a:r>
            <a:r>
              <a:rPr lang="ru-RU" sz="2400" b="1" dirty="0" smtClean="0">
                <a:solidFill>
                  <a:schemeClr val="accent2"/>
                </a:solidFill>
              </a:rPr>
              <a:t>ДНО, БАЛОВ</a:t>
            </a:r>
            <a:r>
              <a:rPr lang="ru-RU" sz="2400" b="1" dirty="0" smtClean="0">
                <a:solidFill>
                  <a:srgbClr val="002060"/>
                </a:solidFill>
              </a:rPr>
              <a:t>А</a:t>
            </a:r>
            <a:r>
              <a:rPr lang="ru-RU" sz="2400" b="1" dirty="0" smtClean="0">
                <a:solidFill>
                  <a:schemeClr val="accent2"/>
                </a:solidFill>
              </a:rPr>
              <a:t>ТЬ, КРАС</a:t>
            </a:r>
            <a:r>
              <a:rPr lang="ru-RU" sz="2400" b="1" dirty="0" smtClean="0">
                <a:solidFill>
                  <a:srgbClr val="002060"/>
                </a:solidFill>
              </a:rPr>
              <a:t>И</a:t>
            </a:r>
            <a:r>
              <a:rPr lang="ru-RU" sz="2400" b="1" dirty="0" smtClean="0">
                <a:solidFill>
                  <a:schemeClr val="accent2"/>
                </a:solidFill>
              </a:rPr>
              <a:t>ВЕЕ, СТОЛ</a:t>
            </a:r>
            <a:r>
              <a:rPr lang="ru-RU" sz="2400" b="1" dirty="0" smtClean="0">
                <a:solidFill>
                  <a:srgbClr val="002060"/>
                </a:solidFill>
              </a:rPr>
              <a:t>Я</a:t>
            </a:r>
            <a:r>
              <a:rPr lang="ru-RU" sz="2400" b="1" dirty="0" smtClean="0">
                <a:solidFill>
                  <a:schemeClr val="accent2"/>
                </a:solidFill>
              </a:rPr>
              <a:t>Р, ОБЛЕГЧ</a:t>
            </a:r>
            <a:r>
              <a:rPr lang="ru-RU" sz="2400" b="1" dirty="0" smtClean="0">
                <a:solidFill>
                  <a:srgbClr val="002060"/>
                </a:solidFill>
              </a:rPr>
              <a:t>И</a:t>
            </a:r>
            <a:r>
              <a:rPr lang="ru-RU" sz="2400" b="1" dirty="0" smtClean="0">
                <a:solidFill>
                  <a:schemeClr val="accent2"/>
                </a:solidFill>
              </a:rPr>
              <a:t>ТЬ</a:t>
            </a:r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71736" y="750081"/>
            <a:ext cx="3929090" cy="53578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Конкурс  5</a:t>
            </a:r>
            <a:br>
              <a:rPr lang="ru-RU" b="1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42" y="1393023"/>
            <a:ext cx="5686420" cy="2625347"/>
          </a:xfrm>
        </p:spPr>
        <p:txBody>
          <a:bodyPr/>
          <a:lstStyle/>
          <a:p>
            <a:endParaRPr lang="ru-RU" sz="5400" b="1" dirty="0" smtClean="0">
              <a:solidFill>
                <a:srgbClr val="C00000"/>
              </a:solidFill>
            </a:endParaRPr>
          </a:p>
          <a:p>
            <a:r>
              <a:rPr lang="ru-RU" sz="5400" b="1" dirty="0" smtClean="0">
                <a:solidFill>
                  <a:srgbClr val="C00000"/>
                </a:solidFill>
              </a:rPr>
              <a:t>Ты – мне, я -тебе</a:t>
            </a:r>
          </a:p>
        </p:txBody>
      </p:sp>
    </p:spTree>
    <p:extLst>
      <p:ext uri="{BB962C8B-B14F-4D97-AF65-F5344CB8AC3E}">
        <p14:creationId xmlns:p14="http://schemas.microsoft.com/office/powerpoint/2010/main" val="11973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71736" y="750081"/>
            <a:ext cx="3929090" cy="53578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Конкурс 6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42" y="1393023"/>
            <a:ext cx="5686420" cy="2625347"/>
          </a:xfrm>
        </p:spPr>
        <p:txBody>
          <a:bodyPr/>
          <a:lstStyle/>
          <a:p>
            <a:pPr marL="514350" indent="-514350"/>
            <a:r>
              <a:rPr lang="ru-RU" sz="5400" b="1" dirty="0" smtClean="0">
                <a:solidFill>
                  <a:schemeClr val="accent2"/>
                </a:solidFill>
              </a:rPr>
              <a:t>АЛФАВИТ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Говорите любимому ребёнку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Даёте совет родителям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гиперакиивного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ребёнка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71736" y="750081"/>
            <a:ext cx="3929090" cy="53578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Конкурс 7</a:t>
            </a:r>
            <a:br>
              <a:rPr lang="ru-RU" b="1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42" y="1393023"/>
            <a:ext cx="5686420" cy="2625347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УГОВОРУШКИ </a:t>
            </a:r>
          </a:p>
          <a:p>
            <a:r>
              <a:rPr lang="ru-RU" sz="4800" b="1" dirty="0" smtClean="0">
                <a:solidFill>
                  <a:srgbClr val="002060"/>
                </a:solidFill>
              </a:rPr>
              <a:t>ЖУРИЛКИ</a:t>
            </a:r>
          </a:p>
          <a:p>
            <a:r>
              <a:rPr lang="ru-RU" sz="4800" b="1" dirty="0" smtClean="0">
                <a:solidFill>
                  <a:srgbClr val="002060"/>
                </a:solidFill>
              </a:rPr>
              <a:t>МИРИЛКИ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017974"/>
            <a:ext cx="72008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600" b="1" dirty="0" smtClean="0">
                <a:ln w="19050">
                  <a:solidFill>
                    <a:prstClr val="white"/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melia_DG" pitchFamily="2" charset="0"/>
                <a:cs typeface="Arial" charset="0"/>
              </a:rPr>
              <a:t>ИГРАЯ, РАЗВИВАЕМ РЕЧЬ ДЕТЕЙ</a:t>
            </a:r>
            <a:endParaRPr lang="ru-RU" sz="6600" b="1" dirty="0">
              <a:ln w="19050">
                <a:solidFill>
                  <a:prstClr val="white"/>
                </a:solidFill>
                <a:prstDash val="solid"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melia_DG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14296"/>
            <a:ext cx="4614866" cy="1347780"/>
          </a:xfrm>
        </p:spPr>
        <p:txBody>
          <a:bodyPr anchor="ctr"/>
          <a:lstStyle/>
          <a:p>
            <a:pPr algn="r"/>
            <a:r>
              <a:rPr lang="ru-RU" sz="3200" b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Amelia_DG" pitchFamily="2" charset="0"/>
              </a:rPr>
              <a:t/>
            </a:r>
            <a:br>
              <a:rPr lang="ru-RU" sz="3200" b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Amelia_DG" pitchFamily="2" charset="0"/>
              </a:rPr>
            </a:br>
            <a:r>
              <a:rPr lang="ru-RU" sz="3200" b="1" dirty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Amelia_DG" pitchFamily="2" charset="0"/>
              </a:rPr>
              <a:t/>
            </a:r>
            <a:br>
              <a:rPr lang="ru-RU" sz="3200" b="1" dirty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Amelia_DG" pitchFamily="2" charset="0"/>
              </a:rPr>
            </a:br>
            <a:r>
              <a:rPr lang="ru-RU" sz="3200" b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Amelia_DG" pitchFamily="2" charset="0"/>
              </a:rPr>
              <a:t/>
            </a:r>
            <a:br>
              <a:rPr lang="ru-RU" sz="3200" b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Amelia_DG" pitchFamily="2" charset="0"/>
              </a:rPr>
            </a:br>
            <a:r>
              <a:rPr lang="ru-RU" sz="3200" b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Amelia_DG" pitchFamily="2" charset="0"/>
              </a:rPr>
              <a:t>…Слово есть первый признак сознательной жизни…</a:t>
            </a:r>
            <a:br>
              <a:rPr lang="ru-RU" sz="3200" b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Amelia_DG" pitchFamily="2" charset="0"/>
              </a:rPr>
            </a:br>
            <a:r>
              <a:rPr lang="ru-RU" sz="3200" b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Amelia_DG" pitchFamily="2" charset="0"/>
              </a:rPr>
              <a:t>К. С. Аксаков</a:t>
            </a:r>
            <a:endParaRPr lang="ru-RU" sz="3200" b="1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latin typeface="Amelia_DG" pitchFamily="2" charset="0"/>
            </a:endParaRPr>
          </a:p>
        </p:txBody>
      </p:sp>
      <p:pic>
        <p:nvPicPr>
          <p:cNvPr id="4" name="Содержимое 3" descr="0_96900_70d30752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07139"/>
            <a:ext cx="4100095" cy="4910294"/>
          </a:xfrm>
        </p:spPr>
      </p:pic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485454" y="726257"/>
            <a:ext cx="5760640" cy="3309623"/>
            <a:chOff x="607288" y="-815361"/>
            <a:chExt cx="7925152" cy="50627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2871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rgbClr val="7030A0"/>
                  </a:solidFill>
                  <a:latin typeface="Monotype Corsiva" pitchFamily="66" charset="0"/>
                  <a:cs typeface="Arial" charset="0"/>
                </a:rPr>
                <a:t>И</a:t>
              </a:r>
              <a:r>
                <a:rPr lang="ru-RU" b="1" dirty="0" smtClean="0">
                  <a:solidFill>
                    <a:srgbClr val="7030A0"/>
                  </a:solidFill>
                  <a:latin typeface="Monotype Corsiva" pitchFamily="66" charset="0"/>
                  <a:cs typeface="Arial" charset="0"/>
                </a:rPr>
                <a:t>сточник </a:t>
              </a:r>
              <a:r>
                <a:rPr lang="ru-RU" b="1" dirty="0">
                  <a:solidFill>
                    <a:srgbClr val="7030A0"/>
                  </a:solidFill>
                  <a:latin typeface="Monotype Corsiva" pitchFamily="66" charset="0"/>
                  <a:cs typeface="Arial" charset="0"/>
                </a:rPr>
                <a:t>шаблона: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800" b="1" dirty="0">
                <a:solidFill>
                  <a:srgbClr val="7030A0"/>
                </a:solidFill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rgbClr val="7030A0"/>
                  </a:solidFill>
                  <a:latin typeface="Monotype Corsiva" pitchFamily="66" charset="0"/>
                  <a:cs typeface="Arial" charset="0"/>
                </a:rPr>
                <a:t>Фокина Лидия Петровна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rgbClr val="7030A0"/>
                  </a:solidFill>
                  <a:latin typeface="Monotype Corsiva" pitchFamily="66" charset="0"/>
                  <a:cs typeface="Arial" charset="0"/>
                </a:rPr>
                <a:t>учитель начальных классов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rgbClr val="7030A0"/>
                  </a:solidFill>
                  <a:latin typeface="Monotype Corsiva" pitchFamily="66" charset="0"/>
                  <a:cs typeface="Arial" charset="0"/>
                </a:rPr>
                <a:t>МКОУ «СОШ ст. Евсино»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err="1">
                  <a:solidFill>
                    <a:srgbClr val="7030A0"/>
                  </a:solidFill>
                  <a:latin typeface="Monotype Corsiva" pitchFamily="66" charset="0"/>
                  <a:cs typeface="Arial" charset="0"/>
                </a:rPr>
                <a:t>Искитимского</a:t>
              </a:r>
              <a:r>
                <a:rPr lang="ru-RU" b="1" dirty="0">
                  <a:solidFill>
                    <a:srgbClr val="7030A0"/>
                  </a:solidFill>
                  <a:latin typeface="Monotype Corsiva" pitchFamily="66" charset="0"/>
                  <a:cs typeface="Arial" charset="0"/>
                </a:rPr>
                <a:t> района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rgbClr val="7030A0"/>
                  </a:solidFill>
                  <a:latin typeface="Monotype Corsiva" pitchFamily="66" charset="0"/>
                  <a:cs typeface="Arial" charset="0"/>
                </a:rPr>
                <a:t>Новосибирской области</a:t>
              </a:r>
              <a:endParaRPr lang="ru-RU" b="1" dirty="0">
                <a:solidFill>
                  <a:srgbClr val="7030A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6"/>
              <a:ext cx="6491880" cy="769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rgbClr val="7030A0"/>
                  </a:solidFill>
                  <a:latin typeface="Monotype Corsiva" pitchFamily="66" charset="0"/>
                  <a:cs typeface="Arial" charset="0"/>
                </a:rPr>
                <a:t>Сайт</a:t>
              </a:r>
              <a:r>
                <a:rPr lang="en-US" sz="2000" b="1" dirty="0" smtClean="0">
                  <a:solidFill>
                    <a:srgbClr val="7030A0"/>
                  </a:solidFill>
                  <a:latin typeface="Monotype Corsiva" pitchFamily="66" charset="0"/>
                  <a:hlinkClick r:id="rId2"/>
                </a:rPr>
                <a:t> http://linda6035.ucoz.ru/</a:t>
              </a:r>
              <a:r>
                <a:rPr lang="ru-RU" sz="2000" b="1" dirty="0" smtClean="0">
                  <a:solidFill>
                    <a:srgbClr val="7030A0"/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en-US" sz="2000" b="1" dirty="0" smtClean="0">
                  <a:solidFill>
                    <a:srgbClr val="7030A0"/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ru-RU" sz="2000" b="1" dirty="0" smtClean="0">
                  <a:solidFill>
                    <a:srgbClr val="7030A0"/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b="1" dirty="0">
                <a:solidFill>
                  <a:srgbClr val="7030A0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24681" y="141481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Amelia_DG" pitchFamily="2" charset="0"/>
              </a:rPr>
              <a:t>Информационные источники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1680" y="4185591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На момент создания ресурса  ссылки являются активными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71736" y="964395"/>
            <a:ext cx="3929090" cy="53578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Разминка  1</a:t>
            </a:r>
            <a:br>
              <a:rPr lang="ru-RU" b="1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7290" y="1500180"/>
            <a:ext cx="6400800" cy="288965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Кто является основоположником методики первоначального обучения русскому языку?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71736" y="964395"/>
            <a:ext cx="3929090" cy="53578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Разминка  2</a:t>
            </a:r>
            <a:br>
              <a:rPr lang="ru-RU" b="1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7290" y="1500180"/>
            <a:ext cx="6400800" cy="288965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Назовите педагогов , внёсших вклад в изучение, становление методики развития речи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71736" y="964395"/>
            <a:ext cx="3929090" cy="53578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Разминка  3</a:t>
            </a:r>
            <a:br>
              <a:rPr lang="ru-RU" b="1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7290" y="1500180"/>
            <a:ext cx="6400800" cy="288965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Назовите формы и средства осуществления программы развитие речи детей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71736" y="964395"/>
            <a:ext cx="3929090" cy="53578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Разминка  4</a:t>
            </a:r>
            <a:br>
              <a:rPr lang="ru-RU" b="1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85852" y="1500180"/>
            <a:ext cx="6400800" cy="3157548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Назовите методы и приёмы развития речи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71736" y="964395"/>
            <a:ext cx="3929090" cy="53578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Разминка  5</a:t>
            </a:r>
            <a:br>
              <a:rPr lang="ru-RU" b="1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7290" y="1928808"/>
            <a:ext cx="6400800" cy="2461028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Назовите компоненты речи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71736" y="964395"/>
            <a:ext cx="3929090" cy="53578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Разминка  6</a:t>
            </a:r>
            <a:br>
              <a:rPr lang="ru-RU" b="1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85852" y="1714494"/>
            <a:ext cx="6400800" cy="2889656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Назовите компоненты интонации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71736" y="964395"/>
            <a:ext cx="3929090" cy="53578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Разминка  7</a:t>
            </a:r>
            <a:br>
              <a:rPr lang="ru-RU" b="1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7290" y="1768073"/>
            <a:ext cx="6400800" cy="2621763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Что такое ПАССИВНЫЙ словарь?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252</Words>
  <Application>Microsoft Office PowerPoint</Application>
  <PresentationFormat>Экран (16:9)</PresentationFormat>
  <Paragraphs>58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Amelia_DG</vt:lpstr>
      <vt:lpstr>Monotype Corsiva</vt:lpstr>
      <vt:lpstr>Calibri</vt:lpstr>
      <vt:lpstr>1_Тема Office</vt:lpstr>
      <vt:lpstr>Презентация PowerPoint</vt:lpstr>
      <vt:lpstr>   …Слово есть первый признак сознательной жизни… К. С. Аксаков</vt:lpstr>
      <vt:lpstr>Разминка  1 </vt:lpstr>
      <vt:lpstr>Разминка  2 </vt:lpstr>
      <vt:lpstr>Разминка  3 </vt:lpstr>
      <vt:lpstr>Разминка  4 </vt:lpstr>
      <vt:lpstr>Разминка  5 </vt:lpstr>
      <vt:lpstr>Разминка  6 </vt:lpstr>
      <vt:lpstr>Разминка  7 </vt:lpstr>
      <vt:lpstr>Разминка  8 </vt:lpstr>
      <vt:lpstr>Конкурс 1 </vt:lpstr>
      <vt:lpstr>Конкурс 2 </vt:lpstr>
      <vt:lpstr>Конкурс 3 </vt:lpstr>
      <vt:lpstr>Конкурс 4 </vt:lpstr>
      <vt:lpstr>Конкурс  4 </vt:lpstr>
      <vt:lpstr>Конкурс  5 </vt:lpstr>
      <vt:lpstr>Конкурс 6  </vt:lpstr>
      <vt:lpstr>Конкурс 7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</dc:title>
  <dc:creator>Фокина Лидия Петровна</dc:creator>
  <cp:keywords>Шаблон презентации</cp:keywords>
  <cp:lastModifiedBy>Елена</cp:lastModifiedBy>
  <cp:revision>60</cp:revision>
  <dcterms:created xsi:type="dcterms:W3CDTF">2014-07-06T18:18:01Z</dcterms:created>
  <dcterms:modified xsi:type="dcterms:W3CDTF">2018-03-20T23:23:28Z</dcterms:modified>
</cp:coreProperties>
</file>