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9" r:id="rId1"/>
  </p:sldMasterIdLst>
  <p:sldIdLst>
    <p:sldId id="273" r:id="rId2"/>
    <p:sldId id="286" r:id="rId3"/>
    <p:sldId id="287" r:id="rId4"/>
    <p:sldId id="288" r:id="rId5"/>
    <p:sldId id="275" r:id="rId6"/>
    <p:sldId id="283" r:id="rId7"/>
    <p:sldId id="284" r:id="rId8"/>
    <p:sldId id="277" r:id="rId9"/>
    <p:sldId id="267" r:id="rId10"/>
    <p:sldId id="262" r:id="rId11"/>
    <p:sldId id="281" r:id="rId12"/>
    <p:sldId id="257" r:id="rId13"/>
    <p:sldId id="258" r:id="rId14"/>
    <p:sldId id="259" r:id="rId15"/>
    <p:sldId id="265" r:id="rId16"/>
    <p:sldId id="270" r:id="rId17"/>
    <p:sldId id="271" r:id="rId18"/>
    <p:sldId id="269" r:id="rId19"/>
    <p:sldId id="279" r:id="rId20"/>
    <p:sldId id="280" r:id="rId21"/>
    <p:sldId id="282" r:id="rId22"/>
    <p:sldId id="289" r:id="rId23"/>
    <p:sldId id="290" r:id="rId24"/>
    <p:sldId id="291" r:id="rId25"/>
    <p:sldId id="293" r:id="rId26"/>
    <p:sldId id="276" r:id="rId27"/>
    <p:sldId id="292"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152" autoAdjust="0"/>
    <p:restoredTop sz="94650" autoAdjust="0"/>
  </p:normalViewPr>
  <p:slideViewPr>
    <p:cSldViewPr>
      <p:cViewPr varScale="1">
        <p:scale>
          <a:sx n="106" d="100"/>
          <a:sy n="106" d="100"/>
        </p:scale>
        <p:origin x="12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730E773-2C33-43A6-8FB4-1A7F4C5E89BF}" type="slidenum">
              <a:rPr lang="ru-RU" smtClean="0"/>
              <a:pPr>
                <a:defRPr/>
              </a:pPr>
              <a:t>‹#›</a:t>
            </a:fld>
            <a:endParaRPr lang="ru-RU"/>
          </a:p>
        </p:txBody>
      </p:sp>
    </p:spTree>
    <p:extLst>
      <p:ext uri="{BB962C8B-B14F-4D97-AF65-F5344CB8AC3E}">
        <p14:creationId xmlns:p14="http://schemas.microsoft.com/office/powerpoint/2010/main" val="3740995636"/>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EF33F277-20F3-48B5-99CD-3266F9C9EB50}" type="slidenum">
              <a:rPr lang="ru-RU" smtClean="0"/>
              <a:pPr>
                <a:defRPr/>
              </a:pPr>
              <a:t>‹#›</a:t>
            </a:fld>
            <a:endParaRPr lang="ru-RU"/>
          </a:p>
        </p:txBody>
      </p:sp>
    </p:spTree>
    <p:extLst>
      <p:ext uri="{BB962C8B-B14F-4D97-AF65-F5344CB8AC3E}">
        <p14:creationId xmlns:p14="http://schemas.microsoft.com/office/powerpoint/2010/main" val="228906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F33F277-20F3-48B5-99CD-3266F9C9EB50}" type="slidenum">
              <a:rPr lang="ru-RU" smtClean="0"/>
              <a:pPr>
                <a:defRPr/>
              </a:pPr>
              <a:t>‹#›</a:t>
            </a:fld>
            <a:endParaRPr lang="ru-RU"/>
          </a:p>
        </p:txBody>
      </p:sp>
    </p:spTree>
    <p:extLst>
      <p:ext uri="{BB962C8B-B14F-4D97-AF65-F5344CB8AC3E}">
        <p14:creationId xmlns:p14="http://schemas.microsoft.com/office/powerpoint/2010/main" val="1592832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F33F277-20F3-48B5-99CD-3266F9C9EB50}" type="slidenum">
              <a:rPr lang="ru-RU" smtClean="0"/>
              <a:pPr>
                <a:defRPr/>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04169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F33F277-20F3-48B5-99CD-3266F9C9EB50}" type="slidenum">
              <a:rPr lang="ru-RU" smtClean="0"/>
              <a:pPr>
                <a:defRPr/>
              </a:pPr>
              <a:t>‹#›</a:t>
            </a:fld>
            <a:endParaRPr lang="ru-RU"/>
          </a:p>
        </p:txBody>
      </p:sp>
    </p:spTree>
    <p:extLst>
      <p:ext uri="{BB962C8B-B14F-4D97-AF65-F5344CB8AC3E}">
        <p14:creationId xmlns:p14="http://schemas.microsoft.com/office/powerpoint/2010/main" val="3773564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F33F277-20F3-48B5-99CD-3266F9C9EB50}" type="slidenum">
              <a:rPr lang="ru-RU" smtClean="0"/>
              <a:pPr>
                <a:defRPr/>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09618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F33F277-20F3-48B5-99CD-3266F9C9EB50}" type="slidenum">
              <a:rPr lang="ru-RU" smtClean="0"/>
              <a:pPr>
                <a:defRPr/>
              </a:pPr>
              <a:t>‹#›</a:t>
            </a:fld>
            <a:endParaRPr lang="ru-RU"/>
          </a:p>
        </p:txBody>
      </p:sp>
    </p:spTree>
    <p:extLst>
      <p:ext uri="{BB962C8B-B14F-4D97-AF65-F5344CB8AC3E}">
        <p14:creationId xmlns:p14="http://schemas.microsoft.com/office/powerpoint/2010/main" val="297715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7D7B56-50D9-4864-86D7-19797777EC9E}" type="slidenum">
              <a:rPr lang="ru-RU" smtClean="0"/>
              <a:pPr>
                <a:defRPr/>
              </a:pPr>
              <a:t>‹#›</a:t>
            </a:fld>
            <a:endParaRPr lang="ru-RU"/>
          </a:p>
        </p:txBody>
      </p:sp>
    </p:spTree>
    <p:extLst>
      <p:ext uri="{BB962C8B-B14F-4D97-AF65-F5344CB8AC3E}">
        <p14:creationId xmlns:p14="http://schemas.microsoft.com/office/powerpoint/2010/main" val="2750330438"/>
      </p:ext>
    </p:extLst>
  </p:cSld>
  <p:clrMapOvr>
    <a:masterClrMapping/>
  </p:clrMapOvr>
  <p:transition>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64FD522-1716-45FF-9D32-31AD1EB5242A}" type="slidenum">
              <a:rPr lang="ru-RU" smtClean="0"/>
              <a:pPr>
                <a:defRPr/>
              </a:pPr>
              <a:t>‹#›</a:t>
            </a:fld>
            <a:endParaRPr lang="ru-RU"/>
          </a:p>
        </p:txBody>
      </p:sp>
    </p:spTree>
    <p:extLst>
      <p:ext uri="{BB962C8B-B14F-4D97-AF65-F5344CB8AC3E}">
        <p14:creationId xmlns:p14="http://schemas.microsoft.com/office/powerpoint/2010/main" val="2148519950"/>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1610E8E-CCF5-4710-ABEF-CF564536443A}" type="slidenum">
              <a:rPr lang="ru-RU" smtClean="0"/>
              <a:pPr>
                <a:defRPr/>
              </a:pPr>
              <a:t>‹#›</a:t>
            </a:fld>
            <a:endParaRPr lang="ru-RU"/>
          </a:p>
        </p:txBody>
      </p:sp>
    </p:spTree>
    <p:extLst>
      <p:ext uri="{BB962C8B-B14F-4D97-AF65-F5344CB8AC3E}">
        <p14:creationId xmlns:p14="http://schemas.microsoft.com/office/powerpoint/2010/main" val="2319091294"/>
      </p:ext>
    </p:extLst>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1CC4B8-50F2-4B7B-A3DC-8DD9C808453D}" type="slidenum">
              <a:rPr lang="ru-RU" smtClean="0"/>
              <a:pPr>
                <a:defRPr/>
              </a:pPr>
              <a:t>‹#›</a:t>
            </a:fld>
            <a:endParaRPr lang="ru-RU"/>
          </a:p>
        </p:txBody>
      </p:sp>
    </p:spTree>
    <p:extLst>
      <p:ext uri="{BB962C8B-B14F-4D97-AF65-F5344CB8AC3E}">
        <p14:creationId xmlns:p14="http://schemas.microsoft.com/office/powerpoint/2010/main" val="2805606642"/>
      </p:ext>
    </p:extLst>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E6F9202-0E23-49B1-951D-833E11E2902F}" type="slidenum">
              <a:rPr lang="ru-RU" smtClean="0"/>
              <a:pPr>
                <a:defRPr/>
              </a:pPr>
              <a:t>‹#›</a:t>
            </a:fld>
            <a:endParaRPr lang="ru-RU"/>
          </a:p>
        </p:txBody>
      </p:sp>
    </p:spTree>
    <p:extLst>
      <p:ext uri="{BB962C8B-B14F-4D97-AF65-F5344CB8AC3E}">
        <p14:creationId xmlns:p14="http://schemas.microsoft.com/office/powerpoint/2010/main" val="3656355501"/>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C39EF60-C047-4F00-AC00-382D4220E612}" type="slidenum">
              <a:rPr lang="ru-RU" smtClean="0"/>
              <a:pPr>
                <a:defRPr/>
              </a:pPr>
              <a:t>‹#›</a:t>
            </a:fld>
            <a:endParaRPr lang="ru-RU"/>
          </a:p>
        </p:txBody>
      </p:sp>
    </p:spTree>
    <p:extLst>
      <p:ext uri="{BB962C8B-B14F-4D97-AF65-F5344CB8AC3E}">
        <p14:creationId xmlns:p14="http://schemas.microsoft.com/office/powerpoint/2010/main" val="2976778515"/>
      </p:ext>
    </p:extLst>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42357BF1-9B81-4B52-AB31-F1A88E4C5A38}" type="slidenum">
              <a:rPr lang="ru-RU" smtClean="0"/>
              <a:pPr>
                <a:defRPr/>
              </a:pPr>
              <a:t>‹#›</a:t>
            </a:fld>
            <a:endParaRPr lang="ru-RU"/>
          </a:p>
        </p:txBody>
      </p:sp>
    </p:spTree>
    <p:extLst>
      <p:ext uri="{BB962C8B-B14F-4D97-AF65-F5344CB8AC3E}">
        <p14:creationId xmlns:p14="http://schemas.microsoft.com/office/powerpoint/2010/main" val="2911360137"/>
      </p:ext>
    </p:extLst>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6C4ABF95-2A46-41E7-9D4C-AA0BDC263328}" type="slidenum">
              <a:rPr lang="ru-RU" smtClean="0"/>
              <a:pPr>
                <a:defRPr/>
              </a:pPr>
              <a:t>‹#›</a:t>
            </a:fld>
            <a:endParaRPr lang="ru-RU"/>
          </a:p>
        </p:txBody>
      </p:sp>
    </p:spTree>
    <p:extLst>
      <p:ext uri="{BB962C8B-B14F-4D97-AF65-F5344CB8AC3E}">
        <p14:creationId xmlns:p14="http://schemas.microsoft.com/office/powerpoint/2010/main" val="1728038503"/>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335CDA2-1924-41A6-BE09-D1658758D8D9}" type="slidenum">
              <a:rPr lang="ru-RU" smtClean="0"/>
              <a:pPr>
                <a:defRPr/>
              </a:pPr>
              <a:t>‹#›</a:t>
            </a:fld>
            <a:endParaRPr lang="ru-RU"/>
          </a:p>
        </p:txBody>
      </p:sp>
    </p:spTree>
    <p:extLst>
      <p:ext uri="{BB962C8B-B14F-4D97-AF65-F5344CB8AC3E}">
        <p14:creationId xmlns:p14="http://schemas.microsoft.com/office/powerpoint/2010/main" val="3921303929"/>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a:xfrm>
            <a:off x="533400" y="6172200"/>
            <a:ext cx="5811724" cy="365125"/>
          </a:xfrm>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EE92E84-51EF-4801-BE9E-576CE916D7E1}" type="slidenum">
              <a:rPr lang="ru-RU" smtClean="0"/>
              <a:pPr>
                <a:defRPr/>
              </a:pPr>
              <a:t>‹#›</a:t>
            </a:fld>
            <a:endParaRPr lang="ru-RU"/>
          </a:p>
        </p:txBody>
      </p:sp>
    </p:spTree>
    <p:extLst>
      <p:ext uri="{BB962C8B-B14F-4D97-AF65-F5344CB8AC3E}">
        <p14:creationId xmlns:p14="http://schemas.microsoft.com/office/powerpoint/2010/main" val="1894936305"/>
      </p:ext>
    </p:extLst>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EF33F277-20F3-48B5-99CD-3266F9C9EB50}" type="slidenum">
              <a:rPr lang="ru-RU" smtClean="0"/>
              <a:pPr>
                <a:defRPr/>
              </a:pPr>
              <a:t>‹#›</a:t>
            </a:fld>
            <a:endParaRPr lang="ru-RU"/>
          </a:p>
        </p:txBody>
      </p:sp>
    </p:spTree>
    <p:extLst>
      <p:ext uri="{BB962C8B-B14F-4D97-AF65-F5344CB8AC3E}">
        <p14:creationId xmlns:p14="http://schemas.microsoft.com/office/powerpoint/2010/main" val="2395118387"/>
      </p:ext>
    </p:extLst>
  </p:cSld>
  <p:clrMap bg1="dk1" tx1="lt1" bg2="dk2" tx2="lt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14772" y="1412776"/>
            <a:ext cx="9188450" cy="1079500"/>
          </a:xfrm>
        </p:spPr>
        <p:txBody>
          <a:bodyPr>
            <a:normAutofit fontScale="90000"/>
          </a:bodyPr>
          <a:lstStyle/>
          <a:p>
            <a:pPr algn="ctr" eaLnBrk="1" hangingPunct="1">
              <a:defRPr/>
            </a:pPr>
            <a:r>
              <a:rPr lang="en-US" sz="4800" dirty="0" smtClean="0"/>
              <a:t/>
            </a:r>
            <a:br>
              <a:rPr lang="en-US" sz="4800" dirty="0" smtClean="0"/>
            </a:br>
            <a:r>
              <a:rPr lang="en-US" sz="4800" smtClean="0"/>
              <a:t/>
            </a:r>
            <a:br>
              <a:rPr lang="en-US" sz="4800" smtClean="0"/>
            </a:br>
            <a:r>
              <a:rPr lang="ru-RU" sz="4800" smtClean="0"/>
              <a:t> </a:t>
            </a:r>
            <a:r>
              <a:rPr lang="ru-RU" sz="4800" b="1" i="1" dirty="0" smtClean="0"/>
              <a:t>« Кунгурская пещера »</a:t>
            </a:r>
            <a:r>
              <a:rPr lang="ru-RU" sz="4000" b="1" i="1" dirty="0" smtClean="0"/>
              <a:t/>
            </a:r>
            <a:br>
              <a:rPr lang="ru-RU" sz="4000" b="1" i="1" dirty="0" smtClean="0"/>
            </a:br>
            <a:endParaRPr lang="ru-RU" sz="4000" b="1" i="1" dirty="0" smtClean="0"/>
          </a:p>
        </p:txBody>
      </p:sp>
      <p:sp>
        <p:nvSpPr>
          <p:cNvPr id="65552" name="Text Box 16"/>
          <p:cNvSpPr txBox="1">
            <a:spLocks noChangeArrowheads="1"/>
          </p:cNvSpPr>
          <p:nvPr/>
        </p:nvSpPr>
        <p:spPr bwMode="auto">
          <a:xfrm>
            <a:off x="323528" y="3284984"/>
            <a:ext cx="9073008" cy="3416320"/>
          </a:xfrm>
          <a:prstGeom prst="rect">
            <a:avLst/>
          </a:prstGeom>
          <a:noFill/>
          <a:ln w="9525">
            <a:noFill/>
            <a:miter lim="800000"/>
            <a:headEnd/>
            <a:tailEnd/>
          </a:ln>
          <a:effectLst/>
        </p:spPr>
        <p:txBody>
          <a:bodyPr wrap="square">
            <a:spAutoFit/>
          </a:bodyPr>
          <a:lstStyle/>
          <a:p>
            <a:pPr>
              <a:defRPr/>
            </a:pPr>
            <a:r>
              <a:rPr lang="ru-RU" sz="2400" smtClean="0">
                <a:solidFill>
                  <a:schemeClr val="tx2"/>
                </a:solidFill>
                <a:effectLst>
                  <a:outerShdw blurRad="38100" dist="38100" dir="2700000" algn="tl">
                    <a:srgbClr val="000000"/>
                  </a:outerShdw>
                </a:effectLst>
              </a:rPr>
              <a:t>Автор:</a:t>
            </a:r>
            <a:r>
              <a:rPr lang="en-US" sz="2400" smtClean="0">
                <a:solidFill>
                  <a:schemeClr val="tx2"/>
                </a:solidFill>
                <a:effectLst>
                  <a:outerShdw blurRad="38100" dist="38100" dir="2700000" algn="tl">
                    <a:srgbClr val="000000"/>
                  </a:outerShdw>
                </a:effectLst>
              </a:rPr>
              <a:t> </a:t>
            </a:r>
            <a:r>
              <a:rPr lang="ru-RU" sz="2400" smtClean="0">
                <a:solidFill>
                  <a:schemeClr val="tx2"/>
                </a:solidFill>
                <a:effectLst>
                  <a:outerShdw blurRad="38100" dist="38100" dir="2700000" algn="tl">
                    <a:srgbClr val="000000"/>
                  </a:outerShdw>
                </a:effectLst>
              </a:rPr>
              <a:t>  </a:t>
            </a:r>
            <a:r>
              <a:rPr lang="ru-RU" sz="2400" err="1" smtClean="0">
                <a:solidFill>
                  <a:schemeClr val="tx2"/>
                </a:solidFill>
                <a:effectLst>
                  <a:outerShdw blurRad="38100" dist="38100" dir="2700000" algn="tl">
                    <a:srgbClr val="000000"/>
                  </a:outerShdw>
                </a:effectLst>
              </a:rPr>
              <a:t>Коледин</a:t>
            </a:r>
            <a:r>
              <a:rPr lang="ru-RU" sz="2400" smtClean="0">
                <a:solidFill>
                  <a:schemeClr val="tx2"/>
                </a:solidFill>
                <a:effectLst>
                  <a:outerShdw blurRad="38100" dist="38100" dir="2700000" algn="tl">
                    <a:srgbClr val="000000"/>
                  </a:outerShdw>
                </a:effectLst>
              </a:rPr>
              <a:t> Сергей, </a:t>
            </a:r>
            <a:r>
              <a:rPr lang="ru-RU" sz="2400" dirty="0" smtClean="0">
                <a:solidFill>
                  <a:schemeClr val="tx2"/>
                </a:solidFill>
                <a:effectLst>
                  <a:outerShdw blurRad="38100" dist="38100" dir="2700000" algn="tl">
                    <a:srgbClr val="000000"/>
                  </a:outerShdw>
                </a:effectLst>
              </a:rPr>
              <a:t>учащийся 4 А </a:t>
            </a:r>
            <a:r>
              <a:rPr lang="ru-RU" sz="2400">
                <a:solidFill>
                  <a:schemeClr val="tx2"/>
                </a:solidFill>
                <a:effectLst>
                  <a:outerShdw blurRad="38100" dist="38100" dir="2700000" algn="tl">
                    <a:srgbClr val="000000"/>
                  </a:outerShdw>
                </a:effectLst>
              </a:rPr>
              <a:t>класса </a:t>
            </a:r>
            <a:endParaRPr lang="ru-RU" sz="2400" smtClean="0">
              <a:solidFill>
                <a:schemeClr val="tx2"/>
              </a:solidFill>
              <a:effectLst>
                <a:outerShdw blurRad="38100" dist="38100" dir="2700000" algn="tl">
                  <a:srgbClr val="000000"/>
                </a:outerShdw>
              </a:effectLst>
            </a:endParaRPr>
          </a:p>
          <a:p>
            <a:pPr>
              <a:defRPr/>
            </a:pPr>
            <a:r>
              <a:rPr lang="ru-RU" sz="2400" smtClean="0">
                <a:solidFill>
                  <a:schemeClr val="tx2"/>
                </a:solidFill>
                <a:effectLst>
                  <a:outerShdw blurRad="38100" dist="38100" dir="2700000" algn="tl">
                    <a:srgbClr val="000000"/>
                  </a:outerShdw>
                </a:effectLst>
              </a:rPr>
              <a:t>МБОУ «СОШ №53»</a:t>
            </a:r>
          </a:p>
          <a:p>
            <a:pPr>
              <a:defRPr/>
            </a:pPr>
            <a:r>
              <a:rPr lang="ru-RU" sz="2400" smtClean="0">
                <a:solidFill>
                  <a:schemeClr val="tx2"/>
                </a:solidFill>
                <a:effectLst>
                  <a:outerShdw blurRad="38100" dist="38100" dir="2700000" algn="tl">
                    <a:srgbClr val="000000"/>
                  </a:outerShdw>
                </a:effectLst>
              </a:rPr>
              <a:t>Руководитель: Пеньковская Татьяна Александровна</a:t>
            </a:r>
          </a:p>
          <a:p>
            <a:pPr>
              <a:defRPr/>
            </a:pPr>
            <a:endParaRPr lang="ru-RU" sz="2400">
              <a:solidFill>
                <a:schemeClr val="tx2"/>
              </a:solidFill>
              <a:effectLst>
                <a:outerShdw blurRad="38100" dist="38100" dir="2700000" algn="tl">
                  <a:srgbClr val="000000"/>
                </a:outerShdw>
              </a:effectLst>
            </a:endParaRPr>
          </a:p>
          <a:p>
            <a:pPr>
              <a:defRPr/>
            </a:pPr>
            <a:endParaRPr lang="ru-RU" sz="2400" smtClean="0">
              <a:solidFill>
                <a:schemeClr val="tx2"/>
              </a:solidFill>
              <a:effectLst>
                <a:outerShdw blurRad="38100" dist="38100" dir="2700000" algn="tl">
                  <a:srgbClr val="000000"/>
                </a:outerShdw>
              </a:effectLst>
            </a:endParaRPr>
          </a:p>
          <a:p>
            <a:pPr>
              <a:defRPr/>
            </a:pPr>
            <a:endParaRPr lang="ru-RU" sz="2400">
              <a:solidFill>
                <a:schemeClr val="tx2"/>
              </a:solidFill>
              <a:effectLst>
                <a:outerShdw blurRad="38100" dist="38100" dir="2700000" algn="tl">
                  <a:srgbClr val="000000"/>
                </a:outerShdw>
              </a:effectLst>
            </a:endParaRPr>
          </a:p>
          <a:p>
            <a:pPr>
              <a:defRPr/>
            </a:pPr>
            <a:endParaRPr lang="ru-RU" sz="2400" smtClean="0">
              <a:solidFill>
                <a:schemeClr val="tx2"/>
              </a:solidFill>
              <a:effectLst>
                <a:outerShdw blurRad="38100" dist="38100" dir="2700000" algn="tl">
                  <a:srgbClr val="000000"/>
                </a:outerShdw>
              </a:effectLst>
            </a:endParaRPr>
          </a:p>
          <a:p>
            <a:pPr algn="ctr">
              <a:defRPr/>
            </a:pPr>
            <a:r>
              <a:rPr lang="ru-RU" sz="2400" smtClean="0">
                <a:solidFill>
                  <a:schemeClr val="tx2"/>
                </a:solidFill>
                <a:effectLst>
                  <a:outerShdw blurRad="38100" dist="38100" dir="2700000" algn="tl">
                    <a:srgbClr val="000000"/>
                  </a:outerShdw>
                </a:effectLst>
              </a:rPr>
              <a:t>г.Курган, 2017</a:t>
            </a:r>
            <a:r>
              <a:rPr lang="ru-RU" sz="2400" dirty="0">
                <a:solidFill>
                  <a:schemeClr val="tx2"/>
                </a:solidFill>
                <a:effectLst>
                  <a:outerShdw blurRad="38100" dist="38100" dir="2700000" algn="tl">
                    <a:srgbClr val="000000"/>
                  </a:outerShdw>
                </a:effectLst>
              </a:rPr>
              <a:t/>
            </a:r>
            <a:br>
              <a:rPr lang="ru-RU" sz="2400" dirty="0">
                <a:solidFill>
                  <a:schemeClr val="tx2"/>
                </a:solidFill>
                <a:effectLst>
                  <a:outerShdw blurRad="38100" dist="38100" dir="2700000" algn="tl">
                    <a:srgbClr val="000000"/>
                  </a:outerShdw>
                </a:effectLst>
              </a:rPr>
            </a:br>
            <a:endParaRPr lang="ru-RU" sz="2400" dirty="0">
              <a:solidFill>
                <a:schemeClr val="tx2"/>
              </a:solidFill>
              <a:effectLst>
                <a:outerShdw blurRad="38100" dist="38100" dir="2700000" algn="tl">
                  <a:srgbClr val="000000"/>
                </a:outerShdw>
              </a:effectLst>
            </a:endParaRPr>
          </a:p>
        </p:txBody>
      </p:sp>
      <p:sp>
        <p:nvSpPr>
          <p:cNvPr id="2" name="Прямоугольник 1"/>
          <p:cNvSpPr/>
          <p:nvPr/>
        </p:nvSpPr>
        <p:spPr>
          <a:xfrm>
            <a:off x="179512" y="188640"/>
            <a:ext cx="8784976" cy="1200329"/>
          </a:xfrm>
          <a:prstGeom prst="rect">
            <a:avLst/>
          </a:prstGeom>
        </p:spPr>
        <p:txBody>
          <a:bodyPr wrap="square">
            <a:spAutoFit/>
          </a:bodyPr>
          <a:lstStyle/>
          <a:p>
            <a:pPr algn="ctr"/>
            <a:r>
              <a:rPr lang="ru-RU"/>
              <a:t>Муниципальное бюджетное общеобразовательное </a:t>
            </a:r>
            <a:r>
              <a:rPr lang="ru-RU" smtClean="0"/>
              <a:t>учреждение</a:t>
            </a:r>
          </a:p>
          <a:p>
            <a:pPr algn="ctr"/>
            <a:r>
              <a:rPr lang="ru-RU" smtClean="0"/>
              <a:t> </a:t>
            </a:r>
            <a:r>
              <a:rPr lang="ru-RU"/>
              <a:t>«Средняя общеобразовательная школа №</a:t>
            </a:r>
            <a:r>
              <a:rPr lang="ru-RU" smtClean="0"/>
              <a:t>53 имени </a:t>
            </a:r>
            <a:r>
              <a:rPr lang="ru-RU"/>
              <a:t>А.А.Шараборина»</a:t>
            </a:r>
            <a:r>
              <a:rPr lang="ru-RU" sz="3600"/>
              <a:t/>
            </a:r>
            <a:br>
              <a:rPr lang="ru-RU" sz="3600"/>
            </a:br>
            <a:endParaRPr lang="ru-RU"/>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1000"/>
                                        <p:tgtEl>
                                          <p:spTgt spid="65538"/>
                                        </p:tgtEl>
                                      </p:cBhvr>
                                    </p:animEffect>
                                    <p:anim calcmode="lin" valueType="num">
                                      <p:cBhvr>
                                        <p:cTn id="8" dur="1000" fill="hold"/>
                                        <p:tgtEl>
                                          <p:spTgt spid="65538"/>
                                        </p:tgtEl>
                                        <p:attrNameLst>
                                          <p:attrName>ppt_x</p:attrName>
                                        </p:attrNameLst>
                                      </p:cBhvr>
                                      <p:tavLst>
                                        <p:tav tm="0">
                                          <p:val>
                                            <p:strVal val="#ppt_x"/>
                                          </p:val>
                                        </p:tav>
                                        <p:tav tm="100000">
                                          <p:val>
                                            <p:strVal val="#ppt_x"/>
                                          </p:val>
                                        </p:tav>
                                      </p:tavLst>
                                    </p:anim>
                                    <p:anim calcmode="lin" valueType="num">
                                      <p:cBhvr>
                                        <p:cTn id="9" dur="898" decel="100000" fill="hold"/>
                                        <p:tgtEl>
                                          <p:spTgt spid="6553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55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Rot="1" noChangeArrowheads="1"/>
          </p:cNvSpPr>
          <p:nvPr>
            <p:ph idx="1"/>
          </p:nvPr>
        </p:nvSpPr>
        <p:spPr>
          <a:xfrm>
            <a:off x="23737" y="260648"/>
            <a:ext cx="8820472" cy="3528591"/>
          </a:xfrm>
        </p:spPr>
        <p:txBody>
          <a:bodyPr>
            <a:normAutofit fontScale="92500"/>
          </a:bodyPr>
          <a:lstStyle/>
          <a:p>
            <a:pPr algn="just" eaLnBrk="1" hangingPunct="1">
              <a:buFont typeface="Arial" charset="0"/>
              <a:buNone/>
              <a:defRPr/>
            </a:pPr>
            <a:r>
              <a:rPr lang="ru-RU" sz="2800" smtClean="0"/>
              <a:t>   Пещера находится в Пермском крае, на правом берегу реки Сылвы на окраине города</a:t>
            </a:r>
            <a:r>
              <a:rPr lang="en-US" sz="2800" smtClean="0"/>
              <a:t> </a:t>
            </a:r>
            <a:r>
              <a:rPr lang="ru-RU" sz="2800" smtClean="0"/>
              <a:t>Кунгур в селе Филипповка</a:t>
            </a:r>
            <a:r>
              <a:rPr lang="en-US" sz="2800" smtClean="0"/>
              <a:t>.</a:t>
            </a:r>
            <a:r>
              <a:rPr lang="ru-RU" sz="2800" smtClean="0"/>
              <a:t>  Лучшее время для посещения этой одной из главных достопримечательностей Урала и Пермского края – конец зимы – начало весны (с февраля по апрель), когда ледяные образования достигают наиболее впечатляющих размеров и форм.</a:t>
            </a:r>
          </a:p>
        </p:txBody>
      </p:sp>
      <p:pic>
        <p:nvPicPr>
          <p:cNvPr id="8196" name="Picture 4" descr="C:\Users\компьютер\Desktop\кунгурская\S6300400.JPG"/>
          <p:cNvPicPr>
            <a:picLocks noChangeAspect="1" noChangeArrowheads="1"/>
          </p:cNvPicPr>
          <p:nvPr/>
        </p:nvPicPr>
        <p:blipFill>
          <a:blip r:embed="rId2"/>
          <a:srcRect/>
          <a:stretch>
            <a:fillRect/>
          </a:stretch>
        </p:blipFill>
        <p:spPr bwMode="auto">
          <a:xfrm>
            <a:off x="1714480" y="3643314"/>
            <a:ext cx="5257104" cy="2928958"/>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3010" name="Picture 2"/>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48154" y="0"/>
            <a:ext cx="9192153" cy="689411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Rot="1" noChangeArrowheads="1"/>
          </p:cNvSpPr>
          <p:nvPr>
            <p:ph idx="1"/>
          </p:nvPr>
        </p:nvSpPr>
        <p:spPr>
          <a:xfrm>
            <a:off x="8674" y="188640"/>
            <a:ext cx="8892480" cy="3024907"/>
          </a:xfrm>
        </p:spPr>
        <p:txBody>
          <a:bodyPr>
            <a:normAutofit fontScale="92500" lnSpcReduction="10000"/>
          </a:bodyPr>
          <a:lstStyle/>
          <a:p>
            <a:pPr algn="just" eaLnBrk="1" hangingPunct="1">
              <a:lnSpc>
                <a:spcPct val="80000"/>
              </a:lnSpc>
              <a:buFont typeface="Arial" charset="0"/>
              <a:buNone/>
              <a:defRPr/>
            </a:pPr>
            <a:r>
              <a:rPr lang="ru-RU" sz="2400" smtClean="0"/>
              <a:t>  Кунгурская пещера содержит около 50 гротов, 70 озёр, 146 т. н. «органных труб» — высоких шахт, доходящих почти до поверхности.  Общая протяженность пещеры около 5700 м, но для всеобщего обозрения открыта лишь часть подземной красоты. Наиболее красивая часть пещеры благоустроена для проведения экскурсий. Длина экскурсионного маршрута составляет около 1500 м. Искусное сочетание разноцветного электрического и естественного освещения подчеркивает причудливые ледяные нагромождения, создавая неповторимое сказочное впечатление. </a:t>
            </a:r>
          </a:p>
        </p:txBody>
      </p:sp>
      <p:pic>
        <p:nvPicPr>
          <p:cNvPr id="9219" name="Picture 4" descr="8"/>
          <p:cNvPicPr>
            <a:picLocks noChangeAspect="1" noChangeArrowheads="1"/>
          </p:cNvPicPr>
          <p:nvPr/>
        </p:nvPicPr>
        <p:blipFill>
          <a:blip r:embed="rId2"/>
          <a:srcRect/>
          <a:stretch>
            <a:fillRect/>
          </a:stretch>
        </p:blipFill>
        <p:spPr bwMode="auto">
          <a:xfrm>
            <a:off x="0" y="3357563"/>
            <a:ext cx="5076825" cy="3500437"/>
          </a:xfrm>
          <a:prstGeom prst="rect">
            <a:avLst/>
          </a:prstGeom>
          <a:noFill/>
          <a:ln w="9525">
            <a:noFill/>
            <a:miter lim="800000"/>
            <a:headEnd/>
            <a:tailEnd/>
          </a:ln>
        </p:spPr>
      </p:pic>
      <p:pic>
        <p:nvPicPr>
          <p:cNvPr id="9220" name="Picture 5" descr="4"/>
          <p:cNvPicPr>
            <a:picLocks noChangeAspect="1" noChangeArrowheads="1"/>
          </p:cNvPicPr>
          <p:nvPr/>
        </p:nvPicPr>
        <p:blipFill>
          <a:blip r:embed="rId3"/>
          <a:srcRect/>
          <a:stretch>
            <a:fillRect/>
          </a:stretch>
        </p:blipFill>
        <p:spPr bwMode="auto">
          <a:xfrm>
            <a:off x="4356100" y="3360738"/>
            <a:ext cx="4787900" cy="34972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250825" y="0"/>
            <a:ext cx="8229600" cy="1143000"/>
          </a:xfrm>
        </p:spPr>
        <p:txBody>
          <a:bodyPr>
            <a:normAutofit fontScale="90000"/>
          </a:bodyPr>
          <a:lstStyle/>
          <a:p>
            <a:pPr algn="ctr" eaLnBrk="1" hangingPunct="1">
              <a:defRPr/>
            </a:pPr>
            <a:r>
              <a:rPr lang="ru-RU" sz="4000" smtClean="0"/>
              <a:t>Озёра</a:t>
            </a:r>
            <a:br>
              <a:rPr lang="ru-RU" sz="4000" smtClean="0"/>
            </a:br>
            <a:endParaRPr lang="ru-RU" sz="4000" smtClean="0"/>
          </a:p>
        </p:txBody>
      </p:sp>
      <p:sp>
        <p:nvSpPr>
          <p:cNvPr id="4099" name="Rectangle 3"/>
          <p:cNvSpPr>
            <a:spLocks noGrp="1" noRot="1" noChangeArrowheads="1"/>
          </p:cNvSpPr>
          <p:nvPr>
            <p:ph idx="1"/>
          </p:nvPr>
        </p:nvSpPr>
        <p:spPr>
          <a:xfrm>
            <a:off x="0" y="549275"/>
            <a:ext cx="9144000" cy="3095625"/>
          </a:xfrm>
        </p:spPr>
        <p:txBody>
          <a:bodyPr>
            <a:normAutofit/>
          </a:bodyPr>
          <a:lstStyle/>
          <a:p>
            <a:pPr eaLnBrk="1" hangingPunct="1">
              <a:buFont typeface="Arial" charset="0"/>
              <a:buNone/>
              <a:defRPr/>
            </a:pPr>
            <a:r>
              <a:rPr lang="en-US" sz="2800" smtClean="0"/>
              <a:t>   </a:t>
            </a:r>
            <a:r>
              <a:rPr lang="ru-RU" sz="2800" smtClean="0"/>
              <a:t>Особую красоту придают пещере озёра, воды которых соединяются с водами реки Сылвы. Всего пещера насчитывает 70 озёр, крупнейшее озеро (Большое подземное озеро) имеет объём 1300 м³, площадь 1460 м², глубину —3 м. В пещерных озерах можно увидеть водяных рачков и мелких лягушек.</a:t>
            </a:r>
          </a:p>
        </p:txBody>
      </p:sp>
      <p:pic>
        <p:nvPicPr>
          <p:cNvPr id="10244" name="Picture 4" descr="800px-Ice_cave_lake"/>
          <p:cNvPicPr>
            <a:picLocks noChangeAspect="1" noChangeArrowheads="1"/>
          </p:cNvPicPr>
          <p:nvPr/>
        </p:nvPicPr>
        <p:blipFill>
          <a:blip r:embed="rId2"/>
          <a:srcRect/>
          <a:stretch>
            <a:fillRect/>
          </a:stretch>
        </p:blipFill>
        <p:spPr bwMode="auto">
          <a:xfrm>
            <a:off x="3779838" y="3573463"/>
            <a:ext cx="5364162" cy="3284537"/>
          </a:xfrm>
          <a:prstGeom prst="rect">
            <a:avLst/>
          </a:prstGeom>
          <a:noFill/>
          <a:ln w="9525">
            <a:noFill/>
            <a:miter lim="800000"/>
            <a:headEnd/>
            <a:tailEnd/>
          </a:ln>
        </p:spPr>
      </p:pic>
      <p:pic>
        <p:nvPicPr>
          <p:cNvPr id="10245" name="Picture 5" descr="3"/>
          <p:cNvPicPr>
            <a:picLocks noChangeAspect="1" noChangeArrowheads="1"/>
          </p:cNvPicPr>
          <p:nvPr/>
        </p:nvPicPr>
        <p:blipFill>
          <a:blip r:embed="rId3"/>
          <a:srcRect/>
          <a:stretch>
            <a:fillRect/>
          </a:stretch>
        </p:blipFill>
        <p:spPr bwMode="auto">
          <a:xfrm>
            <a:off x="0" y="3644900"/>
            <a:ext cx="3779838" cy="32131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1258888" y="188913"/>
            <a:ext cx="8362950" cy="706437"/>
          </a:xfrm>
        </p:spPr>
        <p:txBody>
          <a:bodyPr>
            <a:normAutofit fontScale="90000"/>
          </a:bodyPr>
          <a:lstStyle/>
          <a:p>
            <a:pPr eaLnBrk="1" hangingPunct="1">
              <a:defRPr/>
            </a:pPr>
            <a:r>
              <a:rPr lang="ru-RU" sz="4000" smtClean="0"/>
              <a:t>Гроты</a:t>
            </a:r>
            <a:br>
              <a:rPr lang="ru-RU" sz="4000" smtClean="0"/>
            </a:br>
            <a:endParaRPr lang="ru-RU" sz="4000" smtClean="0"/>
          </a:p>
        </p:txBody>
      </p:sp>
      <p:sp>
        <p:nvSpPr>
          <p:cNvPr id="5123" name="Rectangle 3"/>
          <p:cNvSpPr>
            <a:spLocks noGrp="1" noRot="1" noChangeArrowheads="1"/>
          </p:cNvSpPr>
          <p:nvPr>
            <p:ph idx="1"/>
          </p:nvPr>
        </p:nvSpPr>
        <p:spPr>
          <a:xfrm>
            <a:off x="-252413" y="549275"/>
            <a:ext cx="9396413" cy="3240088"/>
          </a:xfrm>
        </p:spPr>
        <p:txBody>
          <a:bodyPr/>
          <a:lstStyle/>
          <a:p>
            <a:pPr eaLnBrk="1" hangingPunct="1">
              <a:buFont typeface="Arial" charset="0"/>
              <a:buNone/>
              <a:defRPr/>
            </a:pPr>
            <a:r>
              <a:rPr lang="en-US" smtClean="0"/>
              <a:t>    </a:t>
            </a:r>
            <a:endParaRPr lang="ru-RU" smtClean="0"/>
          </a:p>
        </p:txBody>
      </p:sp>
      <p:sp>
        <p:nvSpPr>
          <p:cNvPr id="5128" name="Text Box 8"/>
          <p:cNvSpPr txBox="1">
            <a:spLocks noChangeArrowheads="1"/>
          </p:cNvSpPr>
          <p:nvPr/>
        </p:nvSpPr>
        <p:spPr bwMode="auto">
          <a:xfrm>
            <a:off x="3454231" y="998210"/>
            <a:ext cx="5471864" cy="3170099"/>
          </a:xfrm>
          <a:prstGeom prst="rect">
            <a:avLst/>
          </a:prstGeom>
          <a:noFill/>
          <a:ln w="9525">
            <a:noFill/>
            <a:miter lim="800000"/>
            <a:headEnd/>
            <a:tailEnd/>
          </a:ln>
          <a:effectLst/>
        </p:spPr>
        <p:txBody>
          <a:bodyPr wrap="square">
            <a:spAutoFit/>
          </a:bodyPr>
          <a:lstStyle/>
          <a:p>
            <a:pPr algn="just">
              <a:defRPr/>
            </a:pPr>
            <a:r>
              <a:rPr lang="ru-RU" sz="2000" smtClean="0">
                <a:solidFill>
                  <a:srgbClr val="0070C0"/>
                </a:solidFill>
                <a:effectLst>
                  <a:outerShdw blurRad="38100" dist="38100" dir="2700000" algn="tl">
                    <a:srgbClr val="000000"/>
                  </a:outerShdw>
                </a:effectLst>
              </a:rPr>
              <a:t>В </a:t>
            </a:r>
            <a:r>
              <a:rPr lang="ru-RU" sz="2000" b="1" smtClean="0">
                <a:solidFill>
                  <a:srgbClr val="0070C0"/>
                </a:solidFill>
                <a:effectLst>
                  <a:outerShdw blurRad="38100" dist="38100" dir="2700000" algn="tl">
                    <a:srgbClr val="000000"/>
                  </a:outerShdw>
                </a:effectLst>
              </a:rPr>
              <a:t>Кунгурской </a:t>
            </a:r>
            <a:r>
              <a:rPr lang="ru-RU" sz="2000" b="1">
                <a:solidFill>
                  <a:srgbClr val="0070C0"/>
                </a:solidFill>
                <a:effectLst>
                  <a:outerShdw blurRad="38100" dist="38100" dir="2700000" algn="tl">
                    <a:srgbClr val="000000"/>
                  </a:outerShdw>
                </a:effectLst>
              </a:rPr>
              <a:t>пещере</a:t>
            </a:r>
            <a:r>
              <a:rPr lang="ru-RU" sz="2000">
                <a:solidFill>
                  <a:srgbClr val="0070C0"/>
                </a:solidFill>
                <a:effectLst>
                  <a:outerShdw blurRad="38100" dist="38100" dir="2700000" algn="tl">
                    <a:srgbClr val="000000"/>
                  </a:outerShdw>
                </a:effectLst>
              </a:rPr>
              <a:t> расположено более 45 гротов, имеющих различную текстуру стен,  расположение и особенности. Интересно, что все гроты находятся приблизительно на одной высоте. Несмотря на то, что подробные исследования пещеры начались еще в конце XIX века, до сих пор есть не до конца обследованные гроты и переходы.</a:t>
            </a:r>
            <a:r>
              <a:rPr lang="ru-RU" sz="2000">
                <a:solidFill>
                  <a:srgbClr val="0070C0"/>
                </a:solidFill>
              </a:rPr>
              <a:t> </a:t>
            </a:r>
            <a:r>
              <a:rPr lang="ru-RU" sz="2000">
                <a:solidFill>
                  <a:srgbClr val="0070C0"/>
                </a:solidFill>
                <a:effectLst>
                  <a:outerShdw blurRad="38100" dist="38100" dir="2700000" algn="tl">
                    <a:srgbClr val="000000"/>
                  </a:outerShdw>
                </a:effectLst>
              </a:rPr>
              <a:t>Здесь же наиболее красивые ледяные образования</a:t>
            </a:r>
          </a:p>
        </p:txBody>
      </p:sp>
      <p:pic>
        <p:nvPicPr>
          <p:cNvPr id="11269" name="Picture 10" descr="2010_kungurA_cave4"/>
          <p:cNvPicPr>
            <a:picLocks noChangeAspect="1" noChangeArrowheads="1"/>
          </p:cNvPicPr>
          <p:nvPr/>
        </p:nvPicPr>
        <p:blipFill>
          <a:blip r:embed="rId2"/>
          <a:srcRect/>
          <a:stretch>
            <a:fillRect/>
          </a:stretch>
        </p:blipFill>
        <p:spPr bwMode="auto">
          <a:xfrm>
            <a:off x="0" y="3860800"/>
            <a:ext cx="3276600" cy="2997200"/>
          </a:xfrm>
          <a:prstGeom prst="rect">
            <a:avLst/>
          </a:prstGeom>
          <a:noFill/>
          <a:ln w="9525">
            <a:noFill/>
            <a:miter lim="800000"/>
            <a:headEnd/>
            <a:tailEnd/>
          </a:ln>
        </p:spPr>
      </p:pic>
      <p:pic>
        <p:nvPicPr>
          <p:cNvPr id="11270" name="Picture 12" descr="2010_kungurA_cave5"/>
          <p:cNvPicPr>
            <a:picLocks noChangeAspect="1" noChangeArrowheads="1"/>
          </p:cNvPicPr>
          <p:nvPr/>
        </p:nvPicPr>
        <p:blipFill>
          <a:blip r:embed="rId3"/>
          <a:srcRect/>
          <a:stretch>
            <a:fillRect/>
          </a:stretch>
        </p:blipFill>
        <p:spPr bwMode="auto">
          <a:xfrm>
            <a:off x="5580063" y="4652963"/>
            <a:ext cx="3563937" cy="2205037"/>
          </a:xfrm>
          <a:prstGeom prst="rect">
            <a:avLst/>
          </a:prstGeom>
          <a:noFill/>
          <a:ln w="9525">
            <a:noFill/>
            <a:miter lim="800000"/>
            <a:headEnd/>
            <a:tailEnd/>
          </a:ln>
        </p:spPr>
      </p:pic>
      <p:pic>
        <p:nvPicPr>
          <p:cNvPr id="11271" name="Picture 14" descr="2010_kungurA_cave26"/>
          <p:cNvPicPr>
            <a:picLocks noChangeAspect="1" noChangeArrowheads="1"/>
          </p:cNvPicPr>
          <p:nvPr/>
        </p:nvPicPr>
        <p:blipFill>
          <a:blip r:embed="rId4"/>
          <a:srcRect/>
          <a:stretch>
            <a:fillRect/>
          </a:stretch>
        </p:blipFill>
        <p:spPr bwMode="auto">
          <a:xfrm>
            <a:off x="0" y="0"/>
            <a:ext cx="3254375" cy="3860800"/>
          </a:xfrm>
          <a:prstGeom prst="rect">
            <a:avLst/>
          </a:prstGeom>
          <a:noFill/>
          <a:ln w="9525">
            <a:noFill/>
            <a:miter lim="800000"/>
            <a:headEnd/>
            <a:tailEnd/>
          </a:ln>
        </p:spPr>
      </p:pic>
      <p:pic>
        <p:nvPicPr>
          <p:cNvPr id="11272" name="Picture 16" descr="2010_kungurA_cave28"/>
          <p:cNvPicPr>
            <a:picLocks noChangeAspect="1" noChangeArrowheads="1"/>
          </p:cNvPicPr>
          <p:nvPr/>
        </p:nvPicPr>
        <p:blipFill>
          <a:blip r:embed="rId5" cstate="print"/>
          <a:srcRect/>
          <a:stretch>
            <a:fillRect/>
          </a:stretch>
        </p:blipFill>
        <p:spPr bwMode="auto">
          <a:xfrm>
            <a:off x="3276600" y="4652963"/>
            <a:ext cx="2879725" cy="220503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395288" y="-242888"/>
            <a:ext cx="8540750" cy="1143001"/>
          </a:xfrm>
        </p:spPr>
        <p:txBody>
          <a:bodyPr/>
          <a:lstStyle/>
          <a:p>
            <a:pPr algn="ctr" eaLnBrk="1" hangingPunct="1">
              <a:defRPr/>
            </a:pPr>
            <a:r>
              <a:rPr lang="ru-RU" b="1" smtClean="0"/>
              <a:t>Бриллиантовый грот</a:t>
            </a:r>
          </a:p>
        </p:txBody>
      </p:sp>
      <p:sp>
        <p:nvSpPr>
          <p:cNvPr id="55299" name="Rectangle 3"/>
          <p:cNvSpPr>
            <a:spLocks noGrp="1" noRot="1" noChangeArrowheads="1"/>
          </p:cNvSpPr>
          <p:nvPr>
            <p:ph idx="1"/>
          </p:nvPr>
        </p:nvSpPr>
        <p:spPr>
          <a:xfrm>
            <a:off x="0" y="692150"/>
            <a:ext cx="9144000" cy="3241675"/>
          </a:xfrm>
        </p:spPr>
        <p:txBody>
          <a:bodyPr/>
          <a:lstStyle/>
          <a:p>
            <a:pPr eaLnBrk="1" hangingPunct="1">
              <a:lnSpc>
                <a:spcPct val="90000"/>
              </a:lnSpc>
              <a:buFont typeface="Arial" charset="0"/>
              <a:buNone/>
              <a:defRPr/>
            </a:pPr>
            <a:r>
              <a:rPr lang="ru-RU" sz="2000" b="1" smtClean="0"/>
              <a:t>    Особенно славится своей красотой грот - Бриллиантовый. В конце зимы в нем самые красивые кристаллы лотковой и игольчатой формы. </a:t>
            </a:r>
            <a:r>
              <a:rPr lang="ru-RU" sz="2000" b="1" i="1" smtClean="0"/>
              <a:t> </a:t>
            </a:r>
            <a:r>
              <a:rPr lang="ru-RU" sz="2000" b="1" smtClean="0"/>
              <a:t>В лучах прожекторов вспыхивают и переливаются разноцветные огоньки, снежные кристаллы сверкают как алмазы. </a:t>
            </a:r>
            <a:br>
              <a:rPr lang="ru-RU" sz="2000" b="1" smtClean="0"/>
            </a:br>
            <a:r>
              <a:rPr lang="ru-RU" sz="2000" b="1" smtClean="0"/>
              <a:t>Потолок и стены грота покрыты густой бахромой изморози</a:t>
            </a:r>
            <a:br>
              <a:rPr lang="ru-RU" sz="2000" b="1" smtClean="0"/>
            </a:br>
            <a:r>
              <a:rPr lang="ru-RU" sz="2000" b="1" smtClean="0"/>
              <a:t>Сверкающие друзы кристаллов достигают в поперечнике 10-15 см. Пышное убранство подземного зала не исчезает и летом</a:t>
            </a:r>
          </a:p>
          <a:p>
            <a:pPr eaLnBrk="1" hangingPunct="1">
              <a:lnSpc>
                <a:spcPct val="90000"/>
              </a:lnSpc>
              <a:buFont typeface="Arial" charset="0"/>
              <a:buNone/>
              <a:defRPr/>
            </a:pPr>
            <a:endParaRPr lang="ru-RU" sz="2000" b="1" smtClean="0"/>
          </a:p>
          <a:p>
            <a:pPr eaLnBrk="1" hangingPunct="1">
              <a:lnSpc>
                <a:spcPct val="90000"/>
              </a:lnSpc>
              <a:defRPr/>
            </a:pPr>
            <a:endParaRPr lang="ru-RU" sz="2000" b="1" smtClean="0"/>
          </a:p>
        </p:txBody>
      </p:sp>
      <p:sp>
        <p:nvSpPr>
          <p:cNvPr id="12296" name="AutoShape 8" descr="http://loveopium.ru/content/2015/10/peshera/06.jpg"/>
          <p:cNvSpPr>
            <a:spLocks noChangeAspect="1" noChangeArrowheads="1"/>
          </p:cNvSpPr>
          <p:nvPr/>
        </p:nvSpPr>
        <p:spPr bwMode="auto">
          <a:xfrm>
            <a:off x="16351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304" name="Picture 16" descr="http://ant-ufa.com/wp-content/uploads/2014/09/IMG_2013.jpg"/>
          <p:cNvPicPr>
            <a:picLocks noChangeAspect="1" noChangeArrowheads="1"/>
          </p:cNvPicPr>
          <p:nvPr/>
        </p:nvPicPr>
        <p:blipFill>
          <a:blip r:embed="rId2"/>
          <a:srcRect/>
          <a:stretch>
            <a:fillRect/>
          </a:stretch>
        </p:blipFill>
        <p:spPr bwMode="auto">
          <a:xfrm>
            <a:off x="1928794" y="3071810"/>
            <a:ext cx="5214974" cy="3479366"/>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323850" y="0"/>
            <a:ext cx="8540750" cy="1143000"/>
          </a:xfrm>
        </p:spPr>
        <p:txBody>
          <a:bodyPr/>
          <a:lstStyle/>
          <a:p>
            <a:pPr algn="ctr" eaLnBrk="1" hangingPunct="1">
              <a:defRPr/>
            </a:pPr>
            <a:r>
              <a:rPr lang="ru-RU" b="1" smtClean="0"/>
              <a:t>Грот романтиков</a:t>
            </a:r>
          </a:p>
        </p:txBody>
      </p:sp>
      <p:sp>
        <p:nvSpPr>
          <p:cNvPr id="60419" name="Rectangle 3"/>
          <p:cNvSpPr>
            <a:spLocks noGrp="1" noRot="1" noChangeArrowheads="1"/>
          </p:cNvSpPr>
          <p:nvPr>
            <p:ph idx="1"/>
          </p:nvPr>
        </p:nvSpPr>
        <p:spPr>
          <a:xfrm>
            <a:off x="0" y="116632"/>
            <a:ext cx="9144000" cy="3383806"/>
          </a:xfrm>
        </p:spPr>
        <p:txBody>
          <a:bodyPr>
            <a:normAutofit/>
          </a:bodyPr>
          <a:lstStyle/>
          <a:p>
            <a:pPr eaLnBrk="1" hangingPunct="1">
              <a:buFont typeface="Arial" charset="0"/>
              <a:buNone/>
              <a:defRPr/>
            </a:pPr>
            <a:r>
              <a:rPr lang="ru-RU" sz="2800" smtClean="0"/>
              <a:t>  </a:t>
            </a:r>
            <a:r>
              <a:rPr lang="ru-RU" sz="2400" smtClean="0"/>
              <a:t>В гроте Романтиков тоже небольшое озеро с так называемым сифоном — подводным каналом, который спускается ниже уровня озера и выходит в другом месте. Сифон называют еще «Синюшкиным колодцем», вспоминая сказы Бажова.</a:t>
            </a:r>
            <a:r>
              <a:rPr lang="ru-RU" sz="2800" smtClean="0"/>
              <a:t>  </a:t>
            </a:r>
          </a:p>
        </p:txBody>
      </p:sp>
      <p:sp>
        <p:nvSpPr>
          <p:cNvPr id="13317" name="Text Box 6"/>
          <p:cNvSpPr txBox="1">
            <a:spLocks noChangeArrowheads="1"/>
          </p:cNvSpPr>
          <p:nvPr/>
        </p:nvSpPr>
        <p:spPr bwMode="auto">
          <a:xfrm>
            <a:off x="107504" y="2924944"/>
            <a:ext cx="3563938" cy="3387725"/>
          </a:xfrm>
          <a:prstGeom prst="rect">
            <a:avLst/>
          </a:prstGeom>
          <a:noFill/>
          <a:ln w="9525">
            <a:noFill/>
            <a:miter lim="800000"/>
            <a:headEnd/>
            <a:tailEnd/>
          </a:ln>
        </p:spPr>
        <p:txBody>
          <a:bodyPr>
            <a:spAutoFit/>
          </a:bodyPr>
          <a:lstStyle/>
          <a:p>
            <a:pPr algn="just">
              <a:spcBef>
                <a:spcPct val="50000"/>
              </a:spcBef>
            </a:pPr>
            <a:r>
              <a:rPr lang="ru-RU" b="1" i="1"/>
              <a:t>Легенда о Синюшкином колодце: </a:t>
            </a:r>
            <a:r>
              <a:rPr lang="ru-RU" i="1"/>
              <a:t>Когда в озеро кидают камни, Синюшка, недовольная, вылезает, руки у нее удлиняются, Синюшка хватает шалуна и затягивает в колодец. Именно она и собирает золотишко туристов. Бросьте в озеро колечко, и бабка Синюшка вылезет и расцелует вас, тогда уже любое желание ваше сбудется.</a:t>
            </a:r>
            <a:r>
              <a:rPr lang="ru-RU"/>
              <a:t> </a:t>
            </a:r>
          </a:p>
        </p:txBody>
      </p:sp>
      <p:pic>
        <p:nvPicPr>
          <p:cNvPr id="13321" name="Picture 9" descr="http://static.panoramio.com/photos/large/63275469.jpg"/>
          <p:cNvPicPr>
            <a:picLocks noChangeAspect="1" noChangeArrowheads="1"/>
          </p:cNvPicPr>
          <p:nvPr/>
        </p:nvPicPr>
        <p:blipFill>
          <a:blip r:embed="rId2"/>
          <a:srcRect/>
          <a:stretch>
            <a:fillRect/>
          </a:stretch>
        </p:blipFill>
        <p:spPr bwMode="auto">
          <a:xfrm>
            <a:off x="3812518" y="3192042"/>
            <a:ext cx="5141024" cy="3429024"/>
          </a:xfrm>
          <a:prstGeom prst="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1116013" y="0"/>
            <a:ext cx="8540751" cy="1143000"/>
          </a:xfrm>
        </p:spPr>
        <p:txBody>
          <a:bodyPr/>
          <a:lstStyle/>
          <a:p>
            <a:pPr algn="ctr" eaLnBrk="1" hangingPunct="1">
              <a:defRPr/>
            </a:pPr>
            <a:r>
              <a:rPr lang="ru-RU" b="1" smtClean="0"/>
              <a:t>Грот</a:t>
            </a:r>
            <a:r>
              <a:rPr lang="ru-RU" smtClean="0"/>
              <a:t> </a:t>
            </a:r>
            <a:r>
              <a:rPr lang="ru-RU" b="1" smtClean="0"/>
              <a:t>Вышка</a:t>
            </a:r>
          </a:p>
        </p:txBody>
      </p:sp>
      <p:sp>
        <p:nvSpPr>
          <p:cNvPr id="63491" name="Rectangle 3"/>
          <p:cNvSpPr>
            <a:spLocks noGrp="1" noRot="1" noChangeArrowheads="1"/>
          </p:cNvSpPr>
          <p:nvPr>
            <p:ph idx="1"/>
          </p:nvPr>
        </p:nvSpPr>
        <p:spPr>
          <a:xfrm>
            <a:off x="-180975" y="1125538"/>
            <a:ext cx="5545063" cy="2374900"/>
          </a:xfrm>
        </p:spPr>
        <p:txBody>
          <a:bodyPr>
            <a:normAutofit/>
          </a:bodyPr>
          <a:lstStyle/>
          <a:p>
            <a:pPr algn="just" eaLnBrk="1" hangingPunct="1">
              <a:lnSpc>
                <a:spcPct val="80000"/>
              </a:lnSpc>
              <a:buFont typeface="Arial" charset="0"/>
              <a:buNone/>
              <a:defRPr/>
            </a:pPr>
            <a:r>
              <a:rPr lang="ru-RU" sz="2000" dirty="0" smtClean="0"/>
              <a:t>    </a:t>
            </a:r>
            <a:r>
              <a:rPr lang="ru-RU" sz="2000" dirty="0" smtClean="0">
                <a:latin typeface="Tahoma" pitchFamily="34" charset="0"/>
                <a:ea typeface="Tahoma" pitchFamily="34" charset="0"/>
                <a:cs typeface="Tahoma" pitchFamily="34" charset="0"/>
              </a:rPr>
              <a:t>За глыбовой осыпью располагается </a:t>
            </a:r>
            <a:r>
              <a:rPr lang="ru-RU" sz="2000" b="1" dirty="0" smtClean="0">
                <a:latin typeface="Tahoma" pitchFamily="34" charset="0"/>
                <a:ea typeface="Tahoma" pitchFamily="34" charset="0"/>
                <a:cs typeface="Tahoma" pitchFamily="34" charset="0"/>
              </a:rPr>
              <a:t>грот Вышка</a:t>
            </a:r>
            <a:r>
              <a:rPr lang="ru-RU" sz="2000" dirty="0" smtClean="0">
                <a:latin typeface="Tahoma" pitchFamily="34" charset="0"/>
                <a:ea typeface="Tahoma" pitchFamily="34" charset="0"/>
                <a:cs typeface="Tahoma" pitchFamily="34" charset="0"/>
              </a:rPr>
              <a:t>.  Длина грота 121 м, средние ширина 28 м и высота 17 м, площадь 3370 м2. Грот назвали так потому, что он выше всех остальных гротов над уровнем реки. У западной стены грота имеется временное озеро площадью 40 м2. Это самое ближнее к реке пещерное озеро, находящееся от нее на расстоянии 110 м. </a:t>
            </a:r>
          </a:p>
        </p:txBody>
      </p:sp>
      <p:pic>
        <p:nvPicPr>
          <p:cNvPr id="14340" name="Picture 5" descr="2010_kungurA_cave26"/>
          <p:cNvPicPr>
            <a:picLocks noChangeAspect="1" noChangeArrowheads="1"/>
          </p:cNvPicPr>
          <p:nvPr/>
        </p:nvPicPr>
        <p:blipFill>
          <a:blip r:embed="rId2"/>
          <a:srcRect/>
          <a:stretch>
            <a:fillRect/>
          </a:stretch>
        </p:blipFill>
        <p:spPr bwMode="auto">
          <a:xfrm>
            <a:off x="5530850" y="0"/>
            <a:ext cx="3613150" cy="4724400"/>
          </a:xfrm>
          <a:prstGeom prst="rect">
            <a:avLst/>
          </a:prstGeom>
          <a:noFill/>
          <a:ln w="9525">
            <a:noFill/>
            <a:miter lim="800000"/>
            <a:headEnd/>
            <a:tailEnd/>
          </a:ln>
        </p:spPr>
      </p:pic>
      <p:pic>
        <p:nvPicPr>
          <p:cNvPr id="14341" name="Picture 7" descr="Картинка 2 из 4394"/>
          <p:cNvPicPr>
            <a:picLocks noChangeAspect="1" noChangeArrowheads="1"/>
          </p:cNvPicPr>
          <p:nvPr/>
        </p:nvPicPr>
        <p:blipFill>
          <a:blip r:embed="rId3"/>
          <a:srcRect/>
          <a:stretch>
            <a:fillRect/>
          </a:stretch>
        </p:blipFill>
        <p:spPr bwMode="auto">
          <a:xfrm>
            <a:off x="0" y="3500438"/>
            <a:ext cx="5508625" cy="33575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802036" y="193675"/>
            <a:ext cx="4464496" cy="422275"/>
          </a:xfrm>
        </p:spPr>
        <p:txBody>
          <a:bodyPr>
            <a:normAutofit fontScale="90000"/>
          </a:bodyPr>
          <a:lstStyle/>
          <a:p>
            <a:pPr eaLnBrk="1" hangingPunct="1">
              <a:defRPr/>
            </a:pPr>
            <a:r>
              <a:rPr lang="ru-RU" b="1" dirty="0" smtClean="0"/>
              <a:t>Полярный грот</a:t>
            </a:r>
          </a:p>
        </p:txBody>
      </p:sp>
      <p:sp>
        <p:nvSpPr>
          <p:cNvPr id="59395" name="Rectangle 3"/>
          <p:cNvSpPr>
            <a:spLocks noGrp="1" noRot="1" noChangeArrowheads="1"/>
          </p:cNvSpPr>
          <p:nvPr>
            <p:ph idx="1"/>
          </p:nvPr>
        </p:nvSpPr>
        <p:spPr>
          <a:xfrm>
            <a:off x="-180975" y="765175"/>
            <a:ext cx="5616575" cy="2592388"/>
          </a:xfrm>
        </p:spPr>
        <p:txBody>
          <a:bodyPr/>
          <a:lstStyle/>
          <a:p>
            <a:pPr eaLnBrk="1" hangingPunct="1">
              <a:lnSpc>
                <a:spcPct val="80000"/>
              </a:lnSpc>
              <a:buFont typeface="Arial" charset="0"/>
              <a:buNone/>
              <a:defRPr/>
            </a:pPr>
            <a:r>
              <a:rPr lang="ru-RU" sz="2800" smtClean="0"/>
              <a:t> </a:t>
            </a:r>
            <a:endParaRPr lang="ru-RU" sz="2400" b="1" smtClean="0"/>
          </a:p>
        </p:txBody>
      </p:sp>
      <p:pic>
        <p:nvPicPr>
          <p:cNvPr id="15364" name="Picture 5" descr="Картинка 4 из 742"/>
          <p:cNvPicPr>
            <a:picLocks noChangeAspect="1" noChangeArrowheads="1"/>
          </p:cNvPicPr>
          <p:nvPr/>
        </p:nvPicPr>
        <p:blipFill>
          <a:blip r:embed="rId2"/>
          <a:srcRect/>
          <a:stretch>
            <a:fillRect/>
          </a:stretch>
        </p:blipFill>
        <p:spPr bwMode="auto">
          <a:xfrm>
            <a:off x="0" y="3654425"/>
            <a:ext cx="4716463" cy="3203575"/>
          </a:xfrm>
          <a:prstGeom prst="rect">
            <a:avLst/>
          </a:prstGeom>
          <a:noFill/>
          <a:ln w="9525">
            <a:noFill/>
            <a:miter lim="800000"/>
            <a:headEnd/>
            <a:tailEnd/>
          </a:ln>
        </p:spPr>
      </p:pic>
      <p:pic>
        <p:nvPicPr>
          <p:cNvPr id="15365" name="Picture 7" descr="Картинка 1 из 742"/>
          <p:cNvPicPr>
            <a:picLocks noChangeAspect="1" noChangeArrowheads="1"/>
          </p:cNvPicPr>
          <p:nvPr/>
        </p:nvPicPr>
        <p:blipFill>
          <a:blip r:embed="rId3"/>
          <a:srcRect/>
          <a:stretch>
            <a:fillRect/>
          </a:stretch>
        </p:blipFill>
        <p:spPr bwMode="auto">
          <a:xfrm>
            <a:off x="5816600" y="0"/>
            <a:ext cx="3327400" cy="4437063"/>
          </a:xfrm>
          <a:prstGeom prst="rect">
            <a:avLst/>
          </a:prstGeom>
          <a:noFill/>
          <a:ln w="9525">
            <a:noFill/>
            <a:miter lim="800000"/>
            <a:headEnd/>
            <a:tailEnd/>
          </a:ln>
        </p:spPr>
      </p:pic>
      <p:sp>
        <p:nvSpPr>
          <p:cNvPr id="59400" name="Text Box 8"/>
          <p:cNvSpPr txBox="1">
            <a:spLocks noChangeArrowheads="1"/>
          </p:cNvSpPr>
          <p:nvPr/>
        </p:nvSpPr>
        <p:spPr bwMode="auto">
          <a:xfrm>
            <a:off x="4932040" y="4941168"/>
            <a:ext cx="4104580" cy="1679575"/>
          </a:xfrm>
          <a:prstGeom prst="rect">
            <a:avLst/>
          </a:prstGeom>
          <a:noFill/>
          <a:ln w="9525">
            <a:noFill/>
            <a:miter lim="800000"/>
            <a:headEnd/>
            <a:tailEnd/>
          </a:ln>
          <a:effectLst/>
        </p:spPr>
        <p:txBody>
          <a:bodyPr wrap="square">
            <a:spAutoFit/>
          </a:bodyPr>
          <a:lstStyle/>
          <a:p>
            <a:pPr algn="just">
              <a:lnSpc>
                <a:spcPct val="80000"/>
              </a:lnSpc>
              <a:spcBef>
                <a:spcPct val="20000"/>
              </a:spcBef>
              <a:buClr>
                <a:schemeClr val="hlink"/>
              </a:buClr>
              <a:buSzPct val="80000"/>
              <a:buFont typeface="Arial" charset="0"/>
              <a:buNone/>
              <a:defRPr/>
            </a:pPr>
            <a:r>
              <a:rPr lang="ru-RU" sz="2000" b="1" dirty="0">
                <a:effectLst>
                  <a:outerShdw blurRad="38100" dist="38100" dir="2700000" algn="tl">
                    <a:srgbClr val="000000"/>
                  </a:outerShdw>
                </a:effectLst>
              </a:rPr>
              <a:t>В каменной нише Полярного грота скрывается массивная ледяная колонна, напоминающая застывший водопад</a:t>
            </a:r>
          </a:p>
          <a:p>
            <a:pPr>
              <a:defRPr/>
            </a:pPr>
            <a:endParaRPr lang="ru-RU" sz="2400" dirty="0"/>
          </a:p>
        </p:txBody>
      </p:sp>
      <p:sp>
        <p:nvSpPr>
          <p:cNvPr id="59401" name="Rectangle 9"/>
          <p:cNvSpPr>
            <a:spLocks noChangeArrowheads="1"/>
          </p:cNvSpPr>
          <p:nvPr/>
        </p:nvSpPr>
        <p:spPr bwMode="auto">
          <a:xfrm>
            <a:off x="0" y="692150"/>
            <a:ext cx="5472113" cy="3025775"/>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80000"/>
              <a:buFont typeface="Arial" charset="0"/>
              <a:buNone/>
              <a:defRPr/>
            </a:pPr>
            <a:r>
              <a:rPr lang="ru-RU" sz="2000" b="1" dirty="0">
                <a:solidFill>
                  <a:srgbClr val="0070C0"/>
                </a:solidFill>
                <a:effectLst>
                  <a:outerShdw blurRad="38100" dist="38100" dir="2700000" algn="tl">
                    <a:srgbClr val="000000"/>
                  </a:outerShdw>
                </a:effectLst>
              </a:rPr>
              <a:t>Полярный грот</a:t>
            </a:r>
            <a:r>
              <a:rPr lang="ru-RU" sz="2000" dirty="0">
                <a:solidFill>
                  <a:srgbClr val="0070C0"/>
                </a:solidFill>
                <a:effectLst>
                  <a:outerShdw blurRad="38100" dist="38100" dir="2700000" algn="tl">
                    <a:srgbClr val="000000"/>
                  </a:outerShdw>
                </a:effectLst>
              </a:rPr>
              <a:t> имеет длину 50 м, средние ширину 19 м и высоту – 3 м; площадь грота 980 м2. В гипсе стен видны слои доломита и селенита. Грот Полярный – один из наиболее богатых ледяными формами. В течение зимы толщина зернистого и кристаллического покрова на своде грота достигает 0,2-0,3 м. Эти ледяные образования сохраняются все лето. </a:t>
            </a:r>
            <a:r>
              <a:rPr lang="ru-RU" sz="2000" dirty="0">
                <a:solidFill>
                  <a:srgbClr val="0070C0"/>
                </a:solidFill>
              </a:rPr>
              <a:t>За красоту и тонкость снежных кристаллов он назывался манжетным.</a:t>
            </a:r>
            <a:r>
              <a:rPr lang="ru-RU" sz="2000" b="1" dirty="0">
                <a:solidFill>
                  <a:srgbClr val="0070C0"/>
                </a:solidFill>
                <a:effectLst>
                  <a:outerShdw blurRad="38100" dist="38100" dir="2700000" algn="tl">
                    <a:srgbClr val="000000"/>
                  </a:outerShdw>
                </a:effectLst>
              </a:rPr>
              <a:t/>
            </a:r>
            <a:br>
              <a:rPr lang="ru-RU" sz="2000" b="1" dirty="0">
                <a:solidFill>
                  <a:srgbClr val="0070C0"/>
                </a:solidFill>
                <a:effectLst>
                  <a:outerShdw blurRad="38100" dist="38100" dir="2700000" algn="tl">
                    <a:srgbClr val="000000"/>
                  </a:outerShdw>
                </a:effectLst>
              </a:rPr>
            </a:br>
            <a:endParaRPr lang="ru-RU" sz="2000" b="1" dirty="0">
              <a:solidFill>
                <a:srgbClr val="0070C0"/>
              </a:solidFill>
              <a:effectLst>
                <a:outerShdw blurRad="38100" dist="38100" dir="2700000" algn="tl">
                  <a:srgbClr val="000000"/>
                </a:outerShdw>
              </a:effectLst>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1052736"/>
            <a:ext cx="8374831" cy="318863"/>
          </a:xfrm>
        </p:spPr>
        <p:txBody>
          <a:bodyPr>
            <a:normAutofit fontScale="90000"/>
          </a:bodyPr>
          <a:lstStyle/>
          <a:p>
            <a:pPr algn="just"/>
            <a:r>
              <a:rPr lang="ru-RU" b="1" smtClean="0"/>
              <a:t>Крестовый </a:t>
            </a:r>
            <a:r>
              <a:rPr lang="ru-RU" sz="2200" smtClean="0">
                <a:solidFill>
                  <a:schemeClr val="tx1"/>
                </a:solidFill>
                <a:latin typeface="Tahoma" pitchFamily="34" charset="0"/>
                <a:ea typeface="Tahoma" pitchFamily="34" charset="0"/>
                <a:cs typeface="Tahoma" pitchFamily="34" charset="0"/>
              </a:rPr>
              <a:t>Грот</a:t>
            </a:r>
            <a:r>
              <a:rPr lang="ru-RU" sz="2200" dirty="0" smtClean="0">
                <a:solidFill>
                  <a:schemeClr val="tx1"/>
                </a:solidFill>
                <a:latin typeface="Tahoma" pitchFamily="34" charset="0"/>
                <a:ea typeface="Tahoma" pitchFamily="34" charset="0"/>
                <a:cs typeface="Tahoma" pitchFamily="34" charset="0"/>
              </a:rPr>
              <a:t>, назван так за найденный здесь деревянный крест. Несмотря на то, что пещера известна с IX века, кто и когда был первопроходцем, мы не знаем.</a:t>
            </a:r>
            <a:r>
              <a:rPr lang="ru-RU" sz="2000" dirty="0" smtClean="0"/>
              <a:t/>
            </a:r>
            <a:br>
              <a:rPr lang="ru-RU" sz="2000" dirty="0" smtClean="0"/>
            </a:br>
            <a:endParaRPr lang="ru-RU" sz="2000" dirty="0"/>
          </a:p>
        </p:txBody>
      </p:sp>
      <p:pic>
        <p:nvPicPr>
          <p:cNvPr id="40963" name="Picture 3"/>
          <p:cNvPicPr>
            <a:picLocks noGrp="1" noChangeAspect="1" noChangeArrowheads="1"/>
          </p:cNvPicPr>
          <p:nvPr>
            <p:ph idx="1"/>
          </p:nvPr>
        </p:nvPicPr>
        <p:blipFill>
          <a:blip r:embed="rId2" cstate="print"/>
          <a:stretch>
            <a:fillRect/>
          </a:stretch>
        </p:blipFill>
        <p:spPr bwMode="auto">
          <a:xfrm>
            <a:off x="1051912" y="2174950"/>
            <a:ext cx="6949112" cy="4603786"/>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268760"/>
            <a:ext cx="8352928" cy="3767670"/>
          </a:xfrm>
        </p:spPr>
        <p:txBody>
          <a:bodyPr>
            <a:normAutofit/>
          </a:bodyPr>
          <a:lstStyle/>
          <a:p>
            <a:pPr fontAlgn="base"/>
            <a:r>
              <a:rPr lang="ru-RU" b="1" dirty="0" smtClean="0">
                <a:solidFill>
                  <a:schemeClr val="bg1">
                    <a:lumMod val="95000"/>
                    <a:lumOff val="5000"/>
                  </a:schemeClr>
                </a:solidFill>
              </a:rPr>
              <a:t>Цель работы:</a:t>
            </a:r>
            <a:r>
              <a:rPr lang="ru-RU" dirty="0" smtClean="0"/>
              <a:t> установить, что скорость роста сталактита в домашних условиях будет больше, чем в естественных условиях пещер.</a:t>
            </a:r>
          </a:p>
          <a:p>
            <a:pPr fontAlgn="base"/>
            <a:r>
              <a:rPr lang="ru-RU" b="1" dirty="0" smtClean="0">
                <a:solidFill>
                  <a:schemeClr val="bg1">
                    <a:lumMod val="95000"/>
                    <a:lumOff val="5000"/>
                  </a:schemeClr>
                </a:solidFill>
              </a:rPr>
              <a:t>Объект исследования</a:t>
            </a:r>
            <a:r>
              <a:rPr lang="ru-RU" dirty="0" smtClean="0">
                <a:solidFill>
                  <a:schemeClr val="bg1">
                    <a:lumMod val="95000"/>
                    <a:lumOff val="5000"/>
                  </a:schemeClr>
                </a:solidFill>
              </a:rPr>
              <a:t>: </a:t>
            </a:r>
            <a:r>
              <a:rPr lang="ru-RU" dirty="0" smtClean="0"/>
              <a:t>кристаллизация минералов.</a:t>
            </a:r>
          </a:p>
          <a:p>
            <a:pPr fontAlgn="base"/>
            <a:r>
              <a:rPr lang="ru-RU" b="1" dirty="0" smtClean="0">
                <a:solidFill>
                  <a:schemeClr val="bg1">
                    <a:lumMod val="95000"/>
                    <a:lumOff val="5000"/>
                  </a:schemeClr>
                </a:solidFill>
              </a:rPr>
              <a:t>Предмет исследования</a:t>
            </a:r>
            <a:r>
              <a:rPr lang="ru-RU" dirty="0" smtClean="0">
                <a:solidFill>
                  <a:schemeClr val="bg1">
                    <a:lumMod val="95000"/>
                    <a:lumOff val="5000"/>
                  </a:schemeClr>
                </a:solidFill>
              </a:rPr>
              <a:t>: </a:t>
            </a:r>
            <a:r>
              <a:rPr lang="ru-RU" dirty="0" smtClean="0"/>
              <a:t>условия, при которых вырастает сталактит.</a:t>
            </a:r>
          </a:p>
          <a:p>
            <a:pPr fontAlgn="base"/>
            <a:r>
              <a:rPr lang="ru-RU" b="1" dirty="0" smtClean="0">
                <a:solidFill>
                  <a:schemeClr val="bg1">
                    <a:lumMod val="95000"/>
                    <a:lumOff val="5000"/>
                  </a:schemeClr>
                </a:solidFill>
              </a:rPr>
              <a:t>Гипотеза:</a:t>
            </a:r>
            <a:r>
              <a:rPr lang="ru-RU" b="1" dirty="0" smtClean="0"/>
              <a:t> </a:t>
            </a:r>
            <a:r>
              <a:rPr lang="ru-RU" dirty="0" smtClean="0"/>
              <a:t>предположим, что</a:t>
            </a:r>
            <a:r>
              <a:rPr lang="ru-RU" b="1" dirty="0" smtClean="0"/>
              <a:t> </a:t>
            </a:r>
            <a:r>
              <a:rPr lang="ru-RU" dirty="0" smtClean="0"/>
              <a:t>сталактит, выращенный в домашних условиях, будет иметь внешнее сходство с природным сталактитом.</a:t>
            </a:r>
          </a:p>
          <a:p>
            <a:endParaRPr lang="ru-RU"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99392"/>
            <a:ext cx="6554867" cy="1524000"/>
          </a:xfrm>
        </p:spPr>
        <p:txBody>
          <a:bodyPr>
            <a:normAutofit fontScale="90000"/>
          </a:bodyPr>
          <a:lstStyle/>
          <a:p>
            <a:r>
              <a:rPr lang="ru-RU" b="1" dirty="0" smtClean="0"/>
              <a:t>Обитатели </a:t>
            </a:r>
            <a:r>
              <a:rPr lang="ru-RU" b="1" dirty="0" err="1" smtClean="0"/>
              <a:t>Кунгурской</a:t>
            </a:r>
            <a:r>
              <a:rPr lang="ru-RU" b="1" dirty="0" smtClean="0"/>
              <a:t> пещеры</a:t>
            </a:r>
            <a:br>
              <a:rPr lang="ru-RU" b="1" dirty="0" smtClean="0"/>
            </a:br>
            <a:endParaRPr lang="ru-RU" b="1" dirty="0"/>
          </a:p>
        </p:txBody>
      </p:sp>
      <p:pic>
        <p:nvPicPr>
          <p:cNvPr id="41986" name="Picture 2"/>
          <p:cNvPicPr>
            <a:picLocks noGrp="1" noChangeAspect="1" noChangeArrowheads="1"/>
          </p:cNvPicPr>
          <p:nvPr>
            <p:ph idx="1"/>
          </p:nvPr>
        </p:nvPicPr>
        <p:blipFill>
          <a:blip r:embed="rId2"/>
          <a:srcRect/>
          <a:stretch>
            <a:fillRect/>
          </a:stretch>
        </p:blipFill>
        <p:spPr bwMode="auto">
          <a:xfrm>
            <a:off x="0" y="928670"/>
            <a:ext cx="3252981" cy="3643338"/>
          </a:xfrm>
          <a:prstGeom prst="rect">
            <a:avLst/>
          </a:prstGeom>
          <a:noFill/>
          <a:ln w="9525">
            <a:noFill/>
            <a:miter lim="800000"/>
            <a:headEnd/>
            <a:tailEnd/>
          </a:ln>
          <a:effectLst/>
        </p:spPr>
      </p:pic>
      <p:sp>
        <p:nvSpPr>
          <p:cNvPr id="6" name="TextBox 5"/>
          <p:cNvSpPr txBox="1"/>
          <p:nvPr/>
        </p:nvSpPr>
        <p:spPr>
          <a:xfrm>
            <a:off x="3857620" y="1142984"/>
            <a:ext cx="4714908" cy="1015663"/>
          </a:xfrm>
          <a:prstGeom prst="rect">
            <a:avLst/>
          </a:prstGeom>
          <a:noFill/>
        </p:spPr>
        <p:txBody>
          <a:bodyPr wrap="square" rtlCol="0">
            <a:spAutoFit/>
          </a:bodyPr>
          <a:lstStyle/>
          <a:p>
            <a:r>
              <a:rPr lang="ru-RU" sz="2000" dirty="0" smtClean="0"/>
              <a:t>В кристально чистой воде живут рачки – </a:t>
            </a:r>
            <a:r>
              <a:rPr lang="ru-RU" sz="2000" dirty="0" err="1" smtClean="0"/>
              <a:t>крангониксы</a:t>
            </a:r>
            <a:r>
              <a:rPr lang="ru-RU" sz="2000" dirty="0" smtClean="0"/>
              <a:t> Хлебникова. Они совершенно слепые.</a:t>
            </a:r>
            <a:endParaRPr lang="ru-RU" sz="2000" dirty="0"/>
          </a:p>
        </p:txBody>
      </p:sp>
      <p:pic>
        <p:nvPicPr>
          <p:cNvPr id="41987" name="Picture 3"/>
          <p:cNvPicPr>
            <a:picLocks noChangeAspect="1" noChangeArrowheads="1"/>
          </p:cNvPicPr>
          <p:nvPr/>
        </p:nvPicPr>
        <p:blipFill>
          <a:blip r:embed="rId3"/>
          <a:srcRect/>
          <a:stretch>
            <a:fillRect/>
          </a:stretch>
        </p:blipFill>
        <p:spPr bwMode="auto">
          <a:xfrm>
            <a:off x="3571869" y="2555074"/>
            <a:ext cx="5572132" cy="417909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973" y="-79508"/>
            <a:ext cx="8718930" cy="1524000"/>
          </a:xfrm>
        </p:spPr>
        <p:txBody>
          <a:bodyPr>
            <a:normAutofit/>
          </a:bodyPr>
          <a:lstStyle/>
          <a:p>
            <a:r>
              <a:rPr lang="ru-RU" b="1" i="1" dirty="0" smtClean="0"/>
              <a:t>Экспериментальное исследование</a:t>
            </a:r>
            <a:r>
              <a:rPr lang="ru-RU" dirty="0" smtClean="0"/>
              <a:t>.</a:t>
            </a:r>
            <a:endParaRPr lang="ru-RU" dirty="0"/>
          </a:p>
        </p:txBody>
      </p:sp>
      <p:pic>
        <p:nvPicPr>
          <p:cNvPr id="44035" name="Picture 3" descr="C:\Users\компьютер\Desktop\materialy-dlya-vyrashchivaniya-kristalla-600x484.jpg"/>
          <p:cNvPicPr>
            <a:picLocks noGrp="1" noChangeAspect="1" noChangeArrowheads="1"/>
          </p:cNvPicPr>
          <p:nvPr>
            <p:ph idx="1"/>
          </p:nvPr>
        </p:nvPicPr>
        <p:blipFill>
          <a:blip r:embed="rId2"/>
          <a:srcRect/>
          <a:stretch>
            <a:fillRect/>
          </a:stretch>
        </p:blipFill>
        <p:spPr bwMode="auto">
          <a:xfrm>
            <a:off x="611559" y="1052736"/>
            <a:ext cx="3505473" cy="2686056"/>
          </a:xfrm>
          <a:prstGeom prst="rect">
            <a:avLst/>
          </a:prstGeom>
          <a:noFill/>
        </p:spPr>
      </p:pic>
      <p:pic>
        <p:nvPicPr>
          <p:cNvPr id="44036" name="Picture 4" descr="C:\Users\компьютер\Desktop\nit-nad-blyudcem-600x469.jpg"/>
          <p:cNvPicPr>
            <a:picLocks noChangeAspect="1" noChangeArrowheads="1"/>
          </p:cNvPicPr>
          <p:nvPr/>
        </p:nvPicPr>
        <p:blipFill>
          <a:blip r:embed="rId3"/>
          <a:srcRect/>
          <a:stretch>
            <a:fillRect/>
          </a:stretch>
        </p:blipFill>
        <p:spPr bwMode="auto">
          <a:xfrm>
            <a:off x="618492" y="3838818"/>
            <a:ext cx="3498541" cy="2737990"/>
          </a:xfrm>
          <a:prstGeom prst="rect">
            <a:avLst/>
          </a:prstGeom>
          <a:noFill/>
        </p:spPr>
      </p:pic>
      <p:pic>
        <p:nvPicPr>
          <p:cNvPr id="44037" name="Picture 5" descr="C:\Users\компьютер\Desktop\kristall-sody1-600x469.jpg"/>
          <p:cNvPicPr>
            <a:picLocks noChangeAspect="1" noChangeArrowheads="1"/>
          </p:cNvPicPr>
          <p:nvPr/>
        </p:nvPicPr>
        <p:blipFill>
          <a:blip r:embed="rId4"/>
          <a:srcRect/>
          <a:stretch>
            <a:fillRect/>
          </a:stretch>
        </p:blipFill>
        <p:spPr bwMode="auto">
          <a:xfrm>
            <a:off x="4932040" y="1052736"/>
            <a:ext cx="3500462" cy="2786082"/>
          </a:xfrm>
          <a:prstGeom prst="rect">
            <a:avLst/>
          </a:prstGeom>
          <a:noFill/>
        </p:spPr>
      </p:pic>
      <p:pic>
        <p:nvPicPr>
          <p:cNvPr id="44038" name="Picture 6" descr="C:\Users\компьютер\Desktop\dvuhnedelnyy-kristall-sody-600x469.jpg"/>
          <p:cNvPicPr>
            <a:picLocks noChangeAspect="1" noChangeArrowheads="1"/>
          </p:cNvPicPr>
          <p:nvPr/>
        </p:nvPicPr>
        <p:blipFill>
          <a:blip r:embed="rId5"/>
          <a:srcRect/>
          <a:stretch>
            <a:fillRect/>
          </a:stretch>
        </p:blipFill>
        <p:spPr bwMode="auto">
          <a:xfrm>
            <a:off x="4943606" y="4005064"/>
            <a:ext cx="3488896" cy="2571744"/>
          </a:xfrm>
          <a:prstGeom prst="rect">
            <a:avLst/>
          </a:prstGeom>
          <a:noFill/>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компьютер\Desktop\кунгурская\slide_12.jpg"/>
          <p:cNvPicPr>
            <a:picLocks noGrp="1" noChangeAspect="1" noChangeArrowheads="1"/>
          </p:cNvPicPr>
          <p:nvPr>
            <p:ph idx="1"/>
          </p:nvPr>
        </p:nvPicPr>
        <p:blipFill>
          <a:blip r:embed="rId2"/>
          <a:srcRect/>
          <a:stretch>
            <a:fillRect/>
          </a:stretch>
        </p:blipFill>
        <p:spPr bwMode="auto">
          <a:xfrm>
            <a:off x="285720" y="214290"/>
            <a:ext cx="8606421" cy="6454816"/>
          </a:xfrm>
          <a:prstGeom prst="rect">
            <a:avLst/>
          </a:prstGeom>
          <a:solidFill>
            <a:schemeClr val="accent1">
              <a:lumMod val="40000"/>
              <a:lumOff val="60000"/>
            </a:schemeClr>
          </a:solid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2" y="274638"/>
            <a:ext cx="4247902" cy="2940048"/>
          </a:xfrm>
        </p:spPr>
        <p:txBody>
          <a:bodyPr>
            <a:normAutofit fontScale="90000"/>
          </a:bodyPr>
          <a:lstStyle/>
          <a:p>
            <a:pPr algn="ctr"/>
            <a:r>
              <a:rPr lang="ru-RU" b="0" dirty="0" smtClean="0"/>
              <a:t>Мой опыт. </a:t>
            </a:r>
            <a:br>
              <a:rPr lang="ru-RU" b="0" dirty="0" smtClean="0"/>
            </a:br>
            <a:r>
              <a:rPr lang="ru-RU" sz="3100" dirty="0" smtClean="0">
                <a:solidFill>
                  <a:schemeClr val="tx1"/>
                </a:solidFill>
                <a:latin typeface="+mn-lt"/>
              </a:rPr>
              <a:t>Мы с мамой купили готовый набор для выращивания кристаллов</a:t>
            </a:r>
            <a:endParaRPr lang="ru-RU" sz="3100" dirty="0">
              <a:solidFill>
                <a:schemeClr val="tx1"/>
              </a:solidFill>
              <a:latin typeface="+mn-lt"/>
            </a:endParaRPr>
          </a:p>
        </p:txBody>
      </p:sp>
      <p:pic>
        <p:nvPicPr>
          <p:cNvPr id="1026" name="Picture 2" descr="C:\Users\компьютер\Desktop\кунгурская\IMG_20171211_201713.jpg"/>
          <p:cNvPicPr>
            <a:picLocks noGrp="1" noChangeAspect="1" noChangeArrowheads="1"/>
          </p:cNvPicPr>
          <p:nvPr>
            <p:ph idx="1"/>
          </p:nvPr>
        </p:nvPicPr>
        <p:blipFill>
          <a:blip r:embed="rId2" cstate="print"/>
          <a:srcRect/>
          <a:stretch>
            <a:fillRect/>
          </a:stretch>
        </p:blipFill>
        <p:spPr bwMode="auto">
          <a:xfrm>
            <a:off x="1" y="1142984"/>
            <a:ext cx="4381530" cy="3286148"/>
          </a:xfrm>
          <a:prstGeom prst="rect">
            <a:avLst/>
          </a:prstGeom>
          <a:noFill/>
        </p:spPr>
      </p:pic>
      <p:pic>
        <p:nvPicPr>
          <p:cNvPr id="7" name="Picture 2"/>
          <p:cNvPicPr>
            <a:picLocks noChangeAspect="1" noChangeArrowheads="1"/>
          </p:cNvPicPr>
          <p:nvPr/>
        </p:nvPicPr>
        <p:blipFill>
          <a:blip r:embed="rId3" cstate="print"/>
          <a:srcRect/>
          <a:stretch>
            <a:fillRect/>
          </a:stretch>
        </p:blipFill>
        <p:spPr bwMode="auto">
          <a:xfrm>
            <a:off x="4433348" y="3325011"/>
            <a:ext cx="4710652" cy="3532989"/>
          </a:xfrm>
          <a:prstGeom prst="rect">
            <a:avLst/>
          </a:prstGeom>
          <a:noFill/>
          <a:ln w="9525">
            <a:noFill/>
            <a:miter lim="800000"/>
            <a:headEnd/>
            <a:tailEnd/>
          </a:ln>
          <a:effectLst/>
        </p:spPr>
      </p:pic>
      <p:sp>
        <p:nvSpPr>
          <p:cNvPr id="9" name="TextBox 8"/>
          <p:cNvSpPr txBox="1"/>
          <p:nvPr/>
        </p:nvSpPr>
        <p:spPr>
          <a:xfrm>
            <a:off x="179512" y="4643446"/>
            <a:ext cx="4106736" cy="2031325"/>
          </a:xfrm>
          <a:prstGeom prst="rect">
            <a:avLst/>
          </a:prstGeom>
          <a:noFill/>
        </p:spPr>
        <p:txBody>
          <a:bodyPr wrap="square" rtlCol="0">
            <a:spAutoFit/>
          </a:bodyPr>
          <a:lstStyle/>
          <a:p>
            <a:pPr algn="just"/>
            <a:r>
              <a:rPr lang="ru-RU" dirty="0" smtClean="0"/>
              <a:t>В набор входит: жидкость, картонные полоски, подставка. Нарезаем полоски и вставляем их в специальные отверстия в подставке. Выливаем жидкость из баночки на полоски. Убираем от солнечных лучей.</a:t>
            </a:r>
            <a:endParaRPr lang="ru-RU"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495800"/>
            <a:ext cx="8359080" cy="1524000"/>
          </a:xfrm>
        </p:spPr>
        <p:txBody>
          <a:bodyPr>
            <a:normAutofit fontScale="90000"/>
          </a:bodyPr>
          <a:lstStyle/>
          <a:p>
            <a:r>
              <a:rPr lang="ru-RU" b="0" dirty="0" smtClean="0"/>
              <a:t>Через 12 часов: </a:t>
            </a:r>
            <a:r>
              <a:rPr lang="ru-RU" sz="3600" dirty="0" smtClean="0">
                <a:solidFill>
                  <a:schemeClr val="tx1"/>
                </a:solidFill>
                <a:latin typeface="+mn-lt"/>
              </a:rPr>
              <a:t>мы наблюдаем рост</a:t>
            </a:r>
            <a:br>
              <a:rPr lang="ru-RU" sz="3600" dirty="0" smtClean="0">
                <a:solidFill>
                  <a:schemeClr val="tx1"/>
                </a:solidFill>
                <a:latin typeface="+mn-lt"/>
              </a:rPr>
            </a:br>
            <a:r>
              <a:rPr lang="ru-RU" sz="3600" dirty="0" smtClean="0">
                <a:solidFill>
                  <a:schemeClr val="tx1"/>
                </a:solidFill>
                <a:latin typeface="+mn-lt"/>
              </a:rPr>
              <a:t>кристаллов.</a:t>
            </a:r>
            <a:endParaRPr lang="ru-RU" sz="3600" dirty="0">
              <a:solidFill>
                <a:schemeClr val="tx1"/>
              </a:solidFill>
              <a:latin typeface="+mn-lt"/>
            </a:endParaRPr>
          </a:p>
        </p:txBody>
      </p:sp>
      <p:pic>
        <p:nvPicPr>
          <p:cNvPr id="2051" name="Picture 3"/>
          <p:cNvPicPr>
            <a:picLocks noGrp="1" noChangeAspect="1" noChangeArrowheads="1"/>
          </p:cNvPicPr>
          <p:nvPr>
            <p:ph idx="1"/>
          </p:nvPr>
        </p:nvPicPr>
        <p:blipFill>
          <a:blip r:embed="rId2" cstate="print"/>
          <a:stretch>
            <a:fillRect/>
          </a:stretch>
        </p:blipFill>
        <p:spPr bwMode="auto">
          <a:xfrm>
            <a:off x="1300477" y="533400"/>
            <a:ext cx="5020633" cy="376713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45224"/>
            <a:ext cx="9145016" cy="1524000"/>
          </a:xfrm>
        </p:spPr>
        <p:txBody>
          <a:bodyPr>
            <a:normAutofit/>
          </a:bodyPr>
          <a:lstStyle/>
          <a:p>
            <a:r>
              <a:rPr lang="ru-RU" sz="3200" dirty="0" smtClean="0">
                <a:solidFill>
                  <a:schemeClr val="tx1"/>
                </a:solidFill>
              </a:rPr>
              <a:t>Вот </a:t>
            </a:r>
            <a:r>
              <a:rPr lang="ru-RU" sz="3200" smtClean="0">
                <a:solidFill>
                  <a:schemeClr val="tx1"/>
                </a:solidFill>
              </a:rPr>
              <a:t>такие кристаллы  </a:t>
            </a:r>
            <a:r>
              <a:rPr lang="ru-RU" sz="3200" dirty="0" smtClean="0">
                <a:solidFill>
                  <a:schemeClr val="tx1"/>
                </a:solidFill>
              </a:rPr>
              <a:t>я выращивал…</a:t>
            </a:r>
            <a:endParaRPr lang="ru-RU" sz="3200" dirty="0">
              <a:solidFill>
                <a:schemeClr val="tx1"/>
              </a:solidFill>
            </a:endParaRPr>
          </a:p>
        </p:txBody>
      </p:sp>
      <p:pic>
        <p:nvPicPr>
          <p:cNvPr id="1026" name="Picture 2"/>
          <p:cNvPicPr>
            <a:picLocks noGrp="1" noChangeAspect="1" noChangeArrowheads="1"/>
          </p:cNvPicPr>
          <p:nvPr>
            <p:ph idx="1"/>
          </p:nvPr>
        </p:nvPicPr>
        <p:blipFill>
          <a:blip r:embed="rId2" cstate="print"/>
          <a:stretch>
            <a:fillRect/>
          </a:stretch>
        </p:blipFill>
        <p:spPr bwMode="auto">
          <a:xfrm>
            <a:off x="899592" y="116632"/>
            <a:ext cx="7438292" cy="5581183"/>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323850" y="0"/>
            <a:ext cx="8540750" cy="1143000"/>
          </a:xfrm>
        </p:spPr>
        <p:txBody>
          <a:bodyPr/>
          <a:lstStyle/>
          <a:p>
            <a:pPr algn="ctr" eaLnBrk="1" hangingPunct="1">
              <a:defRPr/>
            </a:pPr>
            <a:r>
              <a:rPr lang="ru-RU" b="1" smtClean="0"/>
              <a:t>Заключение</a:t>
            </a:r>
          </a:p>
        </p:txBody>
      </p:sp>
      <p:sp>
        <p:nvSpPr>
          <p:cNvPr id="69635" name="Rectangle 3"/>
          <p:cNvSpPr>
            <a:spLocks noGrp="1" noRot="1" noChangeArrowheads="1"/>
          </p:cNvSpPr>
          <p:nvPr>
            <p:ph idx="1"/>
          </p:nvPr>
        </p:nvSpPr>
        <p:spPr>
          <a:xfrm>
            <a:off x="323850" y="-387424"/>
            <a:ext cx="8576246" cy="5247561"/>
          </a:xfrm>
        </p:spPr>
        <p:txBody>
          <a:bodyPr>
            <a:normAutofit/>
          </a:bodyPr>
          <a:lstStyle/>
          <a:p>
            <a:pPr marL="0" indent="0" algn="just">
              <a:lnSpc>
                <a:spcPct val="90000"/>
              </a:lnSpc>
              <a:buNone/>
              <a:defRPr/>
            </a:pPr>
            <a:r>
              <a:rPr lang="ru-RU" sz="2800" smtClean="0"/>
              <a:t>       </a:t>
            </a:r>
            <a:r>
              <a:rPr lang="ru-RU" smtClean="0"/>
              <a:t>По </a:t>
            </a:r>
            <a:r>
              <a:rPr lang="ru-RU" dirty="0" smtClean="0"/>
              <a:t>результатам проведённого эксперимента и результатам увиденных в интернете, можно сделать вывод о том, что гипотеза подтвердилась: соляной сталактит, выращенный в домашних условиях, по форме похож на природный сталактит. Растет он гораздо быстрее, чем в естественных условиях пещер.</a:t>
            </a:r>
          </a:p>
          <a:p>
            <a:pPr>
              <a:lnSpc>
                <a:spcPct val="90000"/>
              </a:lnSpc>
              <a:buNone/>
              <a:defRPr/>
            </a:pPr>
            <a:r>
              <a:rPr lang="ru-RU" dirty="0" smtClean="0"/>
              <a:t> Цель работы достигнута.</a:t>
            </a:r>
          </a:p>
          <a:p>
            <a:pPr>
              <a:lnSpc>
                <a:spcPct val="90000"/>
              </a:lnSpc>
              <a:buNone/>
              <a:defRPr/>
            </a:pPr>
            <a:r>
              <a:rPr lang="ru-RU" dirty="0" smtClean="0"/>
              <a:t> Гипотеза получила подтверждение.</a:t>
            </a:r>
          </a:p>
          <a:p>
            <a:pPr eaLnBrk="1" hangingPunct="1">
              <a:lnSpc>
                <a:spcPct val="90000"/>
              </a:lnSpc>
              <a:buFont typeface="Arial" charset="0"/>
              <a:buNone/>
              <a:defRPr/>
            </a:pPr>
            <a:endParaRPr lang="ru-RU" sz="2800" dirty="0" smtClean="0"/>
          </a:p>
        </p:txBody>
      </p:sp>
      <p:pic>
        <p:nvPicPr>
          <p:cNvPr id="3" name="Рисунок 2"/>
          <p:cNvPicPr>
            <a:picLocks noChangeAspect="1"/>
          </p:cNvPicPr>
          <p:nvPr/>
        </p:nvPicPr>
        <p:blipFill>
          <a:blip r:embed="rId2"/>
          <a:stretch>
            <a:fillRect/>
          </a:stretch>
        </p:blipFill>
        <p:spPr>
          <a:xfrm>
            <a:off x="2123728" y="3229846"/>
            <a:ext cx="5256584" cy="3599681"/>
          </a:xfrm>
          <a:prstGeom prst="rect">
            <a:avLst/>
          </a:prstGeom>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204864"/>
            <a:ext cx="6554867" cy="1524000"/>
          </a:xfrm>
        </p:spPr>
        <p:txBody>
          <a:bodyPr/>
          <a:lstStyle/>
          <a:p>
            <a:pPr algn="ctr"/>
            <a:r>
              <a:rPr lang="ru-RU" b="1" i="1" dirty="0" smtClean="0"/>
              <a:t>Спасибо </a:t>
            </a:r>
            <a:r>
              <a:rPr lang="ru-RU" b="1" i="1" smtClean="0"/>
              <a:t>за внимание!</a:t>
            </a:r>
            <a:endParaRPr lang="ru-RU" b="1" i="1"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857232"/>
            <a:ext cx="8258204" cy="5740120"/>
          </a:xfrm>
        </p:spPr>
        <p:txBody>
          <a:bodyPr>
            <a:normAutofit fontScale="92500" lnSpcReduction="10000"/>
          </a:bodyPr>
          <a:lstStyle/>
          <a:p>
            <a:pPr fontAlgn="base"/>
            <a:r>
              <a:rPr lang="ru-RU" b="1" dirty="0" smtClean="0">
                <a:solidFill>
                  <a:schemeClr val="bg1">
                    <a:lumMod val="95000"/>
                    <a:lumOff val="5000"/>
                  </a:schemeClr>
                </a:solidFill>
              </a:rPr>
              <a:t>Задачи исследования:</a:t>
            </a:r>
            <a:r>
              <a:rPr lang="ru-RU" b="1" i="1" dirty="0" smtClean="0">
                <a:solidFill>
                  <a:schemeClr val="bg1">
                    <a:lumMod val="95000"/>
                    <a:lumOff val="5000"/>
                  </a:schemeClr>
                </a:solidFill>
              </a:rPr>
              <a:t> </a:t>
            </a:r>
            <a:endParaRPr lang="ru-RU" dirty="0" smtClean="0">
              <a:solidFill>
                <a:schemeClr val="bg1">
                  <a:lumMod val="95000"/>
                  <a:lumOff val="5000"/>
                </a:schemeClr>
              </a:solidFill>
            </a:endParaRPr>
          </a:p>
          <a:p>
            <a:pPr fontAlgn="base"/>
            <a:r>
              <a:rPr lang="ru-RU" dirty="0" smtClean="0"/>
              <a:t>- изучить где и как образуются сталактиты</a:t>
            </a:r>
          </a:p>
          <a:p>
            <a:pPr fontAlgn="base"/>
            <a:r>
              <a:rPr lang="ru-RU" dirty="0" smtClean="0"/>
              <a:t>-выяснить, отчего зависит цвет, размер, форма сталактитов;</a:t>
            </a:r>
          </a:p>
          <a:p>
            <a:pPr fontAlgn="base"/>
            <a:r>
              <a:rPr lang="ru-RU" dirty="0" smtClean="0"/>
              <a:t>-экспериментально проверить влияние домашних условий для роста сталактита;</a:t>
            </a:r>
          </a:p>
          <a:p>
            <a:pPr fontAlgn="base"/>
            <a:r>
              <a:rPr lang="ru-RU" b="1" dirty="0" smtClean="0"/>
              <a:t>-</a:t>
            </a:r>
            <a:r>
              <a:rPr lang="ru-RU" dirty="0" smtClean="0"/>
              <a:t>разработать рекомендации для выращивания сталактита в домашних условиях.</a:t>
            </a:r>
          </a:p>
          <a:p>
            <a:pPr fontAlgn="base"/>
            <a:r>
              <a:rPr lang="ru-RU" b="1" dirty="0" smtClean="0">
                <a:solidFill>
                  <a:schemeClr val="bg1">
                    <a:lumMod val="95000"/>
                    <a:lumOff val="5000"/>
                  </a:schemeClr>
                </a:solidFill>
              </a:rPr>
              <a:t>Методы:</a:t>
            </a:r>
            <a:endParaRPr lang="ru-RU" dirty="0" smtClean="0">
              <a:solidFill>
                <a:schemeClr val="bg1">
                  <a:lumMod val="95000"/>
                  <a:lumOff val="5000"/>
                </a:schemeClr>
              </a:solidFill>
            </a:endParaRPr>
          </a:p>
          <a:p>
            <a:pPr lvl="0" fontAlgn="base"/>
            <a:r>
              <a:rPr lang="ru-RU" dirty="0" smtClean="0"/>
              <a:t>Проработка специальной литературы.</a:t>
            </a:r>
          </a:p>
          <a:p>
            <a:pPr lvl="0" fontAlgn="base"/>
            <a:r>
              <a:rPr lang="ru-RU" dirty="0" smtClean="0"/>
              <a:t>Поиск информации из интернет ресурсов.</a:t>
            </a:r>
          </a:p>
          <a:p>
            <a:pPr lvl="0" fontAlgn="base"/>
            <a:r>
              <a:rPr lang="ru-RU" smtClean="0"/>
              <a:t>Планирование экспериментов и наблюдений.</a:t>
            </a:r>
          </a:p>
          <a:p>
            <a:pPr lvl="0" fontAlgn="base"/>
            <a:r>
              <a:rPr lang="ru-RU" smtClean="0"/>
              <a:t>Обобщение </a:t>
            </a:r>
            <a:r>
              <a:rPr lang="ru-RU" dirty="0" smtClean="0"/>
              <a:t>и выводы о справедливости гипотезы.</a:t>
            </a:r>
          </a:p>
          <a:p>
            <a:pPr fontAlgn="base"/>
            <a:r>
              <a:rPr lang="ru-RU" b="1" smtClean="0">
                <a:solidFill>
                  <a:schemeClr val="bg1">
                    <a:lumMod val="95000"/>
                    <a:lumOff val="5000"/>
                  </a:schemeClr>
                </a:solidFill>
              </a:rPr>
              <a:t>Практическая значимость работы</a:t>
            </a:r>
            <a:r>
              <a:rPr lang="ru-RU" smtClean="0"/>
              <a:t> – результаты данной </a:t>
            </a:r>
            <a:r>
              <a:rPr lang="ru-RU" dirty="0" smtClean="0"/>
              <a:t>работы могут быть использованы на уроках окружающего мира; во внеклассной работе.</a:t>
            </a:r>
          </a:p>
          <a:p>
            <a:endParaRPr lang="ru-RU"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fontAlgn="base"/>
            <a:r>
              <a:rPr lang="ru-RU" b="1" dirty="0" smtClean="0">
                <a:solidFill>
                  <a:schemeClr val="bg1">
                    <a:lumMod val="95000"/>
                    <a:lumOff val="5000"/>
                  </a:schemeClr>
                </a:solidFill>
              </a:rPr>
              <a:t>Этапы исследования</a:t>
            </a:r>
            <a:r>
              <a:rPr lang="ru-RU" dirty="0" smtClean="0">
                <a:solidFill>
                  <a:schemeClr val="bg1">
                    <a:lumMod val="95000"/>
                    <a:lumOff val="5000"/>
                  </a:schemeClr>
                </a:solidFill>
              </a:rPr>
              <a:t>:</a:t>
            </a:r>
          </a:p>
          <a:p>
            <a:pPr fontAlgn="base"/>
            <a:r>
              <a:rPr lang="ru-RU" dirty="0" smtClean="0">
                <a:solidFill>
                  <a:schemeClr val="bg1">
                    <a:lumMod val="95000"/>
                    <a:lumOff val="5000"/>
                  </a:schemeClr>
                </a:solidFill>
              </a:rPr>
              <a:t>I. Теоретический </a:t>
            </a:r>
            <a:r>
              <a:rPr lang="ru-RU" dirty="0" smtClean="0"/>
              <a:t>- изучение литературы и информации из интернет –ресурсов о </a:t>
            </a:r>
            <a:r>
              <a:rPr lang="ru-RU" dirty="0" err="1" smtClean="0"/>
              <a:t>Кунгурской</a:t>
            </a:r>
            <a:r>
              <a:rPr lang="ru-RU" dirty="0" smtClean="0"/>
              <a:t> пещере и при каких условиях, как и из чего, вырастают сталактиты.</a:t>
            </a:r>
          </a:p>
          <a:p>
            <a:pPr fontAlgn="base"/>
            <a:r>
              <a:rPr lang="ru-RU" dirty="0" smtClean="0">
                <a:solidFill>
                  <a:schemeClr val="bg1">
                    <a:lumMod val="95000"/>
                    <a:lumOff val="5000"/>
                  </a:schemeClr>
                </a:solidFill>
              </a:rPr>
              <a:t>II. Практический </a:t>
            </a:r>
            <a:r>
              <a:rPr lang="ru-RU" dirty="0" smtClean="0"/>
              <a:t>- провести эксперимент по выращиванию сталактита; наблюдение за ростом сталактита.</a:t>
            </a:r>
          </a:p>
          <a:p>
            <a:pPr fontAlgn="base"/>
            <a:r>
              <a:rPr lang="ru-RU" dirty="0" smtClean="0">
                <a:solidFill>
                  <a:schemeClr val="bg1">
                    <a:lumMod val="95000"/>
                    <a:lumOff val="5000"/>
                  </a:schemeClr>
                </a:solidFill>
              </a:rPr>
              <a:t>III. Обобщающий </a:t>
            </a:r>
            <a:r>
              <a:rPr lang="ru-RU" dirty="0" smtClean="0"/>
              <a:t>- проанализировать полученные результаты.</a:t>
            </a:r>
          </a:p>
          <a:p>
            <a:endParaRPr lang="ru-RU"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611560" y="188640"/>
            <a:ext cx="6554867" cy="1524000"/>
          </a:xfrm>
        </p:spPr>
        <p:txBody>
          <a:bodyPr>
            <a:normAutofit/>
          </a:bodyPr>
          <a:lstStyle/>
          <a:p>
            <a:pPr algn="ctr" eaLnBrk="1" hangingPunct="1">
              <a:defRPr/>
            </a:pPr>
            <a:r>
              <a:rPr lang="ru-RU" sz="4000" dirty="0" smtClean="0"/>
              <a:t>Введение.</a:t>
            </a:r>
            <a:br>
              <a:rPr lang="ru-RU" sz="4000" dirty="0" smtClean="0"/>
            </a:br>
            <a:endParaRPr lang="ru-RU" sz="4000" dirty="0" smtClean="0"/>
          </a:p>
        </p:txBody>
      </p:sp>
      <p:sp>
        <p:nvSpPr>
          <p:cNvPr id="68611" name="Rectangle 3"/>
          <p:cNvSpPr>
            <a:spLocks noGrp="1" noRot="1" noChangeArrowheads="1"/>
          </p:cNvSpPr>
          <p:nvPr>
            <p:ph idx="1"/>
          </p:nvPr>
        </p:nvSpPr>
        <p:spPr>
          <a:xfrm>
            <a:off x="179512" y="1268760"/>
            <a:ext cx="8640960" cy="3959225"/>
          </a:xfrm>
        </p:spPr>
        <p:txBody>
          <a:bodyPr>
            <a:normAutofit lnSpcReduction="10000"/>
          </a:bodyPr>
          <a:lstStyle/>
          <a:p>
            <a:pPr algn="just" eaLnBrk="1" hangingPunct="1">
              <a:lnSpc>
                <a:spcPct val="90000"/>
              </a:lnSpc>
              <a:buFont typeface="Arial" charset="0"/>
              <a:buNone/>
              <a:defRPr/>
            </a:pPr>
            <a:r>
              <a:rPr lang="ru-RU" sz="2800" smtClean="0"/>
              <a:t>   </a:t>
            </a:r>
            <a:r>
              <a:rPr lang="ru-RU" sz="2800" smtClean="0"/>
              <a:t>	На </a:t>
            </a:r>
            <a:r>
              <a:rPr lang="ru-RU" sz="2800" dirty="0" smtClean="0"/>
              <a:t>земле очень много красивых и загадочных мест. Многие из них имеют интересную историю и легенды. Мне посчастливилось побывать в одной из самых красивых и загадочных пещер Урала – </a:t>
            </a:r>
            <a:r>
              <a:rPr lang="ru-RU" sz="2800" dirty="0" err="1" smtClean="0"/>
              <a:t>Кунгурская</a:t>
            </a:r>
            <a:r>
              <a:rPr lang="ru-RU" sz="2800" dirty="0" smtClean="0"/>
              <a:t> ледяная пещера. Я решил познакомиться с этим природным объектом и  поставил себе цель - узнать, как образовалась </a:t>
            </a:r>
            <a:r>
              <a:rPr lang="ru-RU" sz="2800" dirty="0" err="1" smtClean="0"/>
              <a:t>Кунгурская</a:t>
            </a:r>
            <a:r>
              <a:rPr lang="ru-RU" sz="2800" dirty="0" smtClean="0"/>
              <a:t> ледяная пещера, какова ее </a:t>
            </a:r>
            <a:r>
              <a:rPr lang="ru-RU" sz="2800" err="1" smtClean="0"/>
              <a:t>история</a:t>
            </a:r>
            <a:r>
              <a:rPr lang="ru-RU" sz="2800" smtClean="0"/>
              <a:t>, как возникают сталактиты, </a:t>
            </a:r>
            <a:r>
              <a:rPr lang="ru-RU" sz="2800" dirty="0" smtClean="0"/>
              <a:t>чем она так привлекает людей.</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286" y="980728"/>
            <a:ext cx="8072494" cy="1000132"/>
          </a:xfrm>
        </p:spPr>
        <p:txBody>
          <a:bodyPr>
            <a:noAutofit/>
          </a:bodyPr>
          <a:lstStyle/>
          <a:p>
            <a:pPr algn="just"/>
            <a:r>
              <a:rPr lang="ru-RU" sz="2800" smtClean="0"/>
              <a:t>достопримечательность пещеры </a:t>
            </a:r>
            <a:r>
              <a:rPr lang="ru-RU" sz="2800" dirty="0" smtClean="0"/>
              <a:t>- новогодняя ёлка, которая ввиду своеобразного подземного микроклимата </a:t>
            </a:r>
            <a:r>
              <a:rPr lang="ru-RU" sz="2800" smtClean="0"/>
              <a:t>стоит там, </a:t>
            </a:r>
            <a:r>
              <a:rPr lang="ru-RU" sz="2800" dirty="0" smtClean="0"/>
              <a:t>не увядая круглый год:</a:t>
            </a:r>
            <a:endParaRPr lang="ru-RU" sz="2800" dirty="0"/>
          </a:p>
        </p:txBody>
      </p:sp>
      <p:sp>
        <p:nvSpPr>
          <p:cNvPr id="6" name="Содержимое 5"/>
          <p:cNvSpPr>
            <a:spLocks noGrp="1"/>
          </p:cNvSpPr>
          <p:nvPr>
            <p:ph idx="1"/>
          </p:nvPr>
        </p:nvSpPr>
        <p:spPr>
          <a:xfrm>
            <a:off x="457200" y="3000372"/>
            <a:ext cx="8229600" cy="3714776"/>
          </a:xfrm>
        </p:spPr>
        <p:txBody>
          <a:bodyPr/>
          <a:lstStyle/>
          <a:p>
            <a:endParaRPr lang="ru-RU" dirty="0"/>
          </a:p>
        </p:txBody>
      </p:sp>
      <p:pic>
        <p:nvPicPr>
          <p:cNvPr id="1029" name="Picture 5" descr="https://img.tourister.ru/files/9/7/7/1/2/1/8/original.jpg"/>
          <p:cNvPicPr>
            <a:picLocks noChangeAspect="1" noChangeArrowheads="1"/>
          </p:cNvPicPr>
          <p:nvPr/>
        </p:nvPicPr>
        <p:blipFill>
          <a:blip r:embed="rId2"/>
          <a:srcRect/>
          <a:stretch>
            <a:fillRect/>
          </a:stretch>
        </p:blipFill>
        <p:spPr bwMode="auto">
          <a:xfrm>
            <a:off x="530286" y="2638817"/>
            <a:ext cx="8252627" cy="4221088"/>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3795" name="Picture 3" descr="C:\Users\компьютер\Desktop\кунгурская\S6300401.JPG"/>
          <p:cNvPicPr>
            <a:picLocks noGrp="1" noChangeAspect="1" noChangeArrowheads="1"/>
          </p:cNvPicPr>
          <p:nvPr>
            <p:ph idx="1"/>
          </p:nvPr>
        </p:nvPicPr>
        <p:blipFill>
          <a:blip r:embed="rId2"/>
          <a:stretch>
            <a:fillRect/>
          </a:stretch>
        </p:blipFill>
        <p:spPr bwMode="auto">
          <a:xfrm>
            <a:off x="1" y="1"/>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179512" y="0"/>
            <a:ext cx="8860933" cy="1524000"/>
          </a:xfrm>
        </p:spPr>
        <p:txBody>
          <a:bodyPr>
            <a:normAutofit/>
          </a:bodyPr>
          <a:lstStyle/>
          <a:p>
            <a:pPr algn="ctr" eaLnBrk="1" hangingPunct="1">
              <a:defRPr/>
            </a:pPr>
            <a:r>
              <a:rPr lang="ru-RU" sz="2800" b="1" smtClean="0"/>
              <a:t>История образования Ледяной Пещеры</a:t>
            </a:r>
          </a:p>
        </p:txBody>
      </p:sp>
      <p:sp>
        <p:nvSpPr>
          <p:cNvPr id="70659" name="Rectangle 3"/>
          <p:cNvSpPr>
            <a:spLocks noGrp="1" noRot="1" noChangeArrowheads="1"/>
          </p:cNvSpPr>
          <p:nvPr>
            <p:ph idx="1"/>
          </p:nvPr>
        </p:nvSpPr>
        <p:spPr>
          <a:xfrm>
            <a:off x="0" y="980728"/>
            <a:ext cx="9040445" cy="5616624"/>
          </a:xfrm>
        </p:spPr>
        <p:txBody>
          <a:bodyPr>
            <a:normAutofit lnSpcReduction="10000"/>
          </a:bodyPr>
          <a:lstStyle/>
          <a:p>
            <a:pPr eaLnBrk="1" hangingPunct="1">
              <a:buFont typeface="Arial" charset="0"/>
              <a:buNone/>
              <a:defRPr/>
            </a:pPr>
            <a:r>
              <a:rPr lang="ru-RU" sz="1800" smtClean="0">
                <a:latin typeface="Times New Roman" panose="02020603050405020304" pitchFamily="18" charset="0"/>
                <a:cs typeface="Times New Roman" panose="02020603050405020304" pitchFamily="18" charset="0"/>
              </a:rPr>
              <a:t>    260 миллионов лет назад в пермский период на этом месте располагалось море, которое тянулось вдоль западного склона Уральского хребта до нынешнего Каспийского моря. В воде и на дне моря в несметном количестве обитали морские организмы. Отмирая, они оставляли скелеты и раковины, которые смешивались с донным илом, постепенно образуя огромные залежи. Так возникли пласты известняков в основании пещеры. В связи с новым поднятием Уральского хребта море обмелело, оставив большие заливы. Климат в Предуралье в те времена был теплый, и вода в заливах испарялась.</a:t>
            </a:r>
          </a:p>
          <a:p>
            <a:pPr eaLnBrk="1" hangingPunct="1">
              <a:buFont typeface="Arial" charset="0"/>
              <a:buNone/>
              <a:defRPr/>
            </a:pPr>
            <a:r>
              <a:rPr lang="ru-RU" sz="1800" smtClean="0">
                <a:latin typeface="Times New Roman" panose="02020603050405020304" pitchFamily="18" charset="0"/>
                <a:cs typeface="Times New Roman" panose="02020603050405020304" pitchFamily="18" charset="0"/>
              </a:rPr>
              <a:t>     По мере того, как рассолы сгущались, на дно выпадал белый гипсовый осадок, ставший впоследствии горной породой - гипсом. На это ушел не один миллион лет.  Во второй половине пермского периода море ушло из пределов нынешней Пермской области. Дождевые и снеговые воды проникали в толщу пород, растворяя их, создавая при этом многочисленные пустоты.</a:t>
            </a:r>
          </a:p>
          <a:p>
            <a:pPr eaLnBrk="1" hangingPunct="1">
              <a:buFont typeface="Arial" charset="0"/>
              <a:buNone/>
              <a:defRPr/>
            </a:pPr>
            <a:r>
              <a:rPr lang="ru-RU" sz="1800" smtClean="0">
                <a:latin typeface="Times New Roman" panose="02020603050405020304" pitchFamily="18" charset="0"/>
                <a:cs typeface="Times New Roman" panose="02020603050405020304" pitchFamily="18" charset="0"/>
              </a:rPr>
              <a:t>     Это был длительный процесс, который тянулся не одну сотню тысяч лет.</a:t>
            </a:r>
          </a:p>
          <a:p>
            <a:pPr eaLnBrk="1" hangingPunct="1">
              <a:buFont typeface="Arial" charset="0"/>
              <a:buNone/>
              <a:defRPr/>
            </a:pPr>
            <a:r>
              <a:rPr lang="ru-RU" sz="1800" smtClean="0">
                <a:latin typeface="Times New Roman" panose="02020603050405020304" pitchFamily="18" charset="0"/>
                <a:cs typeface="Times New Roman" panose="02020603050405020304" pitchFamily="18" charset="0"/>
              </a:rPr>
              <a:t>     Когда произносят слово ПЕЩЕРА что вы возникает в вашей голове?   При слове "пещера" в голове обычного человека складывается образ холодного, безжизненного, мрачного грота, из дальнего уголка которого так и вглядываются в тебя чьи-то светящиеся глаза. На самом деле, пещера – это чудо! </a:t>
            </a:r>
            <a:br>
              <a:rPr lang="ru-RU" sz="1800" smtClean="0">
                <a:latin typeface="Times New Roman" panose="02020603050405020304" pitchFamily="18" charset="0"/>
                <a:cs typeface="Times New Roman" panose="02020603050405020304" pitchFamily="18" charset="0"/>
              </a:rPr>
            </a:br>
            <a:r>
              <a:rPr lang="ru-RU" sz="1800" b="1" smtClean="0">
                <a:latin typeface="Times New Roman" panose="02020603050405020304" pitchFamily="18" charset="0"/>
                <a:cs typeface="Times New Roman" panose="02020603050405020304" pitchFamily="18" charset="0"/>
              </a:rPr>
              <a:t>Кунгурская ледяная пещера</a:t>
            </a:r>
            <a:r>
              <a:rPr lang="ru-RU" sz="1800" smtClean="0">
                <a:latin typeface="Times New Roman" panose="02020603050405020304" pitchFamily="18" charset="0"/>
                <a:cs typeface="Times New Roman" panose="02020603050405020304" pitchFamily="18" charset="0"/>
              </a:rPr>
              <a:t> – это уникальный природный феномен. Одна из самых красивых пещер России.</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323850" y="0"/>
            <a:ext cx="8540750" cy="1143000"/>
          </a:xfrm>
        </p:spPr>
        <p:txBody>
          <a:bodyPr>
            <a:normAutofit/>
          </a:bodyPr>
          <a:lstStyle/>
          <a:p>
            <a:pPr eaLnBrk="1" hangingPunct="1">
              <a:defRPr/>
            </a:pPr>
            <a:r>
              <a:rPr lang="ru-RU" sz="4000" b="1" smtClean="0"/>
              <a:t>Кунгурская ледяная  пещера</a:t>
            </a:r>
          </a:p>
        </p:txBody>
      </p:sp>
      <p:sp>
        <p:nvSpPr>
          <p:cNvPr id="57347" name="Rectangle 3"/>
          <p:cNvSpPr>
            <a:spLocks noGrp="1" noRot="1" noChangeArrowheads="1"/>
          </p:cNvSpPr>
          <p:nvPr>
            <p:ph idx="1"/>
          </p:nvPr>
        </p:nvSpPr>
        <p:spPr>
          <a:xfrm>
            <a:off x="-180975" y="1125538"/>
            <a:ext cx="8785423" cy="2087562"/>
          </a:xfrm>
        </p:spPr>
        <p:txBody>
          <a:bodyPr>
            <a:normAutofit/>
          </a:bodyPr>
          <a:lstStyle/>
          <a:p>
            <a:pPr algn="just" eaLnBrk="1" hangingPunct="1">
              <a:lnSpc>
                <a:spcPct val="90000"/>
              </a:lnSpc>
              <a:buFont typeface="Arial" charset="0"/>
              <a:buNone/>
              <a:defRPr/>
            </a:pPr>
            <a:r>
              <a:rPr lang="ru-RU" sz="2400" b="1" smtClean="0"/>
              <a:t>   Кунгурская пещера</a:t>
            </a:r>
            <a:r>
              <a:rPr lang="ru-RU" sz="2400" smtClean="0"/>
              <a:t> – одна из крупнейших карстовых пещер России, является уникальным природным памятником. Кунгурская ледяная пещера является седьмой по протяженности в мире гипсовой пещерой. По определению исследователей, возраст пещеры составляет 10-12 тысяч лет.  </a:t>
            </a:r>
          </a:p>
        </p:txBody>
      </p:sp>
      <p:pic>
        <p:nvPicPr>
          <p:cNvPr id="7172" name="Picture 4" descr="kungur"/>
          <p:cNvPicPr>
            <a:picLocks noChangeAspect="1" noChangeArrowheads="1"/>
          </p:cNvPicPr>
          <p:nvPr/>
        </p:nvPicPr>
        <p:blipFill>
          <a:blip r:embed="rId2"/>
          <a:srcRect/>
          <a:stretch>
            <a:fillRect/>
          </a:stretch>
        </p:blipFill>
        <p:spPr bwMode="auto">
          <a:xfrm>
            <a:off x="1571604" y="3267075"/>
            <a:ext cx="5867400" cy="301944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752</TotalTime>
  <Words>701</Words>
  <Application>Microsoft Office PowerPoint</Application>
  <PresentationFormat>Экран (4:3)</PresentationFormat>
  <Paragraphs>71</Paragraphs>
  <Slides>27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Century Gothic</vt:lpstr>
      <vt:lpstr>Tahoma</vt:lpstr>
      <vt:lpstr>Times New Roman</vt:lpstr>
      <vt:lpstr>Wingdings 3</vt:lpstr>
      <vt:lpstr>Сектор</vt:lpstr>
      <vt:lpstr>   « Кунгурская пещера » </vt:lpstr>
      <vt:lpstr>Презентация PowerPoint</vt:lpstr>
      <vt:lpstr>Презентация PowerPoint</vt:lpstr>
      <vt:lpstr>Презентация PowerPoint</vt:lpstr>
      <vt:lpstr>Введение. </vt:lpstr>
      <vt:lpstr>достопримечательность пещеры - новогодняя ёлка, которая ввиду своеобразного подземного микроклимата стоит там, не увядая круглый год:</vt:lpstr>
      <vt:lpstr>Презентация PowerPoint</vt:lpstr>
      <vt:lpstr>История образования Ледяной Пещеры</vt:lpstr>
      <vt:lpstr>Кунгурская ледяная  пещера</vt:lpstr>
      <vt:lpstr>Презентация PowerPoint</vt:lpstr>
      <vt:lpstr>Презентация PowerPoint</vt:lpstr>
      <vt:lpstr>Презентация PowerPoint</vt:lpstr>
      <vt:lpstr>Озёра </vt:lpstr>
      <vt:lpstr>Гроты </vt:lpstr>
      <vt:lpstr>Бриллиантовый грот</vt:lpstr>
      <vt:lpstr>Грот романтиков</vt:lpstr>
      <vt:lpstr>Грот Вышка</vt:lpstr>
      <vt:lpstr>Полярный грот</vt:lpstr>
      <vt:lpstr>Крестовый Грот, назван так за найденный здесь деревянный крест. Несмотря на то, что пещера известна с IX века, кто и когда был первопроходцем, мы не знаем. </vt:lpstr>
      <vt:lpstr>Обитатели Кунгурской пещеры </vt:lpstr>
      <vt:lpstr>Экспериментальное исследование.</vt:lpstr>
      <vt:lpstr>Презентация PowerPoint</vt:lpstr>
      <vt:lpstr>Мой опыт.  Мы с мамой купили готовый набор для выращивания кристаллов</vt:lpstr>
      <vt:lpstr>Через 12 часов: мы наблюдаем рост кристаллов.</vt:lpstr>
      <vt:lpstr>Вот такие кристаллы  я выращивал…</vt:lpstr>
      <vt:lpstr>Заключение</vt:lpstr>
      <vt:lpstr>Спасибо за внимание!</vt:lpstr>
    </vt:vector>
  </TitlesOfParts>
  <Company>WareZ Provider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Кунгу́рская ледяна́я пеще́ра</dc:title>
  <dc:creator>www.PHILka.RU</dc:creator>
  <cp:lastModifiedBy>admin</cp:lastModifiedBy>
  <cp:revision>59</cp:revision>
  <dcterms:created xsi:type="dcterms:W3CDTF">2011-12-10T15:06:06Z</dcterms:created>
  <dcterms:modified xsi:type="dcterms:W3CDTF">2018-03-11T07:35:59Z</dcterms:modified>
</cp:coreProperties>
</file>