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5"/>
  </p:notesMasterIdLst>
  <p:sldIdLst>
    <p:sldId id="276" r:id="rId3"/>
    <p:sldId id="278" r:id="rId4"/>
    <p:sldId id="281" r:id="rId5"/>
    <p:sldId id="279" r:id="rId6"/>
    <p:sldId id="277" r:id="rId7"/>
    <p:sldId id="280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DE1C0-E526-4FCD-A81A-73F4F23E572D}" type="datetimeFigureOut">
              <a:rPr lang="ru-RU" smtClean="0"/>
              <a:pPr/>
              <a:t>08.03.2018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F3414-46DF-4A56-83B5-7506D40B4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41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F3414-46DF-4A56-83B5-7506D40B43D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66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0ECFD-1821-4B82-A199-2CB6E9BC0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6502D-46FB-40E6-AFB1-33A49C898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6F644-2596-45D9-9614-A6C35AC1B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C5921-BBA9-46B8-8825-BE2A66F67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73C05-F24E-4AC9-ADE9-4AD2A0F5C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13064-71AE-4EA5-A88C-71F967764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51EB2-67E2-49D9-8B60-6EAB627D6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03910-BB85-4E23-8545-6DDB0B189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AA321-B38D-405D-B27A-FAF9EE76E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FFF70-E06D-466F-9D80-D3DC863A3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434342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E73D9FA-2207-448C-83EC-D26CD1F7D7C3}" type="slidenum">
              <a:rPr lang="ru-RU">
                <a:solidFill>
                  <a:srgbClr val="43434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34342"/>
              </a:solidFill>
            </a:endParaRPr>
          </a:p>
        </p:txBody>
      </p:sp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3E572-FF2D-4045-B10B-5C5F04937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988C28-ED74-4082-AC98-6283D5B23EF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&#1044;&#1080;&#1089;&#1082;%20&#1057;\&#1057;&#1074;&#1077;&#1090;&#1072;\&#1047;&#1040;&#1056;&#1071;&#1044;&#1050;&#1040;\Barbariki%20-%20barbariki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80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000" dirty="0" smtClean="0"/>
              <a:t> </a:t>
            </a:r>
            <a:endParaRPr lang="ru-RU" sz="2400" dirty="0" smtClean="0"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04664"/>
            <a:ext cx="8820472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Администрация города Кургана</a:t>
            </a:r>
            <a:endParaRPr lang="ru-RU" sz="1100" dirty="0" smtClean="0">
              <a:latin typeface="Arial" pitchFamily="34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 города Кургана</a:t>
            </a:r>
            <a:endParaRPr lang="ru-RU" sz="1100" dirty="0" smtClean="0">
              <a:latin typeface="Arial" pitchFamily="34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«Средняя общеобразовательная школа № 53 имени А.А. </a:t>
            </a: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Шараборина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latin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</a:rPr>
              <a:t>ПРОЕКТ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latin typeface="Calibri" pitchFamily="34" charset="0"/>
                <a:cs typeface="Times New Roman" pitchFamily="18" charset="0"/>
              </a:rPr>
              <a:t>УТРЕННЯЯ ГИМНАСТИКА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latin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Автор: 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Алмазов Андрей </a:t>
            </a:r>
            <a:r>
              <a:rPr lang="ru-RU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 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 МБОУ «СОШ №53»</a:t>
            </a:r>
            <a:endParaRPr lang="ru-RU" sz="1100" dirty="0" smtClean="0">
              <a:latin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</a:t>
            </a:r>
            <a:endParaRPr lang="ru-RU" sz="1100" dirty="0" smtClean="0">
              <a:latin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Научный руководитель: 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Виноградова Светлана Анатольевна,</a:t>
            </a:r>
            <a:endParaRPr lang="ru-RU" sz="11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учитель физической культуры МБОУ «СОШ № 53» 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latin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Курган</a:t>
            </a:r>
            <a:endParaRPr lang="ru-RU" sz="11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Светлана\Desktop\ЗАРЯДКА\unnamed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5400599" cy="655272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00242871"/>
      </p:ext>
    </p:extLst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ветлана\Desktop\ЗАРЯДКА\wp0de2f7ff (1)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6192688" cy="566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877992"/>
      </p:ext>
    </p:extLst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ЗАРЯДКА\woman_performing_yoga_a_ha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626469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787228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Светлана\Desktop\ЗАРЯДКА\tap-giam-beo-bung-04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5446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073681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Users\Светлана\Desktop\ЗАРЯДКА\0004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7166"/>
            <a:ext cx="5256584" cy="647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608443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7" name="Picture 5" descr="C:\Users\Светлана\Desktop\ЗАРЯДКА\69841613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648072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160619"/>
      </p:ext>
    </p:extLst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Светлана\Desktop\ЗАРЯДКА\T23VKTXfxaXXXXXXXX_!!48884289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61926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114135"/>
      </p:ext>
    </p:extLst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Светлана\Desktop\ЗАРЯДКА\military_private_jumping_jacks_lg_clr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6192688" cy="675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54476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Светлана\Desktop\ЗАРЯДКА\woman_pushups_ha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75532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563835"/>
      </p:ext>
    </p:extLst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Светлана\Desktop\ЗАРЯДКА\bootcamp_pullup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1476375"/>
            <a:ext cx="22288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691482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4824536"/>
          </a:xfrm>
        </p:spPr>
        <p:txBody>
          <a:bodyPr/>
          <a:lstStyle/>
          <a:p>
            <a:r>
              <a:rPr lang="ru-RU" sz="1800" i="1" dirty="0" smtClean="0"/>
              <a:t>Цель работы:</a:t>
            </a:r>
            <a:endParaRPr lang="ru-RU" sz="1800" dirty="0" smtClean="0"/>
          </a:p>
          <a:p>
            <a:r>
              <a:rPr lang="ru-RU" sz="1800" b="0" dirty="0" smtClean="0"/>
              <a:t>Изучение значения утренней гимнастики для школьников. Составление комплекса утренней гимнастики.</a:t>
            </a:r>
          </a:p>
          <a:p>
            <a:r>
              <a:rPr lang="ru-RU" sz="1800" i="1" dirty="0" smtClean="0"/>
              <a:t>Задачи:</a:t>
            </a:r>
            <a:endParaRPr lang="ru-RU" sz="1800" dirty="0" smtClean="0"/>
          </a:p>
          <a:p>
            <a:pPr lvl="0">
              <a:buFont typeface="Arial" pitchFamily="34" charset="0"/>
              <a:buChar char="•"/>
            </a:pPr>
            <a:r>
              <a:rPr lang="ru-RU" sz="1800" b="0" dirty="0" smtClean="0"/>
              <a:t>познакомиться с требованиями проведения утренней гимнастики;</a:t>
            </a:r>
          </a:p>
          <a:p>
            <a:pPr lvl="0">
              <a:buFont typeface="Arial" pitchFamily="34" charset="0"/>
              <a:buChar char="•"/>
            </a:pPr>
            <a:r>
              <a:rPr lang="ru-RU" sz="1800" b="0" dirty="0" smtClean="0"/>
              <a:t>предложить рекомендации по составлению комплекса утренней гимнастики;</a:t>
            </a:r>
          </a:p>
          <a:p>
            <a:pPr lvl="0">
              <a:buFont typeface="Arial" pitchFamily="34" charset="0"/>
              <a:buChar char="•"/>
            </a:pPr>
            <a:r>
              <a:rPr lang="ru-RU" sz="1800" b="0" dirty="0" smtClean="0"/>
              <a:t>составить комплекс упражнений утренней гимнастики.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i="1" dirty="0" smtClean="0"/>
              <a:t>Программа проекта:</a:t>
            </a:r>
            <a:endParaRPr lang="ru-RU" sz="1800" dirty="0" smtClean="0"/>
          </a:p>
          <a:p>
            <a:r>
              <a:rPr lang="ru-RU" sz="1800" b="0" dirty="0" smtClean="0"/>
              <a:t>1.    Изучение литературы по теме «Утренняя гимнастика для школьников».</a:t>
            </a:r>
          </a:p>
          <a:p>
            <a:r>
              <a:rPr lang="ru-RU" sz="1800" b="0" dirty="0" smtClean="0"/>
              <a:t>2. Изучение требований к составлению комплекса утренней гимнастики;</a:t>
            </a:r>
          </a:p>
          <a:p>
            <a:r>
              <a:rPr lang="ru-RU" sz="1800" b="0" dirty="0" smtClean="0"/>
              <a:t>3.   Составление комплекса утренней гимнастики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Picture 6" descr="J0233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797152"/>
            <a:ext cx="2460625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Светлана\Desktop\ЗАРЯДКА\sport_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004" y="-99394"/>
            <a:ext cx="6552728" cy="720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49267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Светлана\Desktop\ЗАРЯДКА\4db6207d5996936099b9b04d9894dab6_70e72f8b5bb9e6c33a5a4428d0a35b3f.jp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7628"/>
            <a:ext cx="5298682" cy="647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098251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rgbClr val="FFFF00"/>
                </a:solidFill>
              </a:rPr>
              <a:t>ЖЕЛАЕМ ВСЕМ ЗДОРОВЬЯ!</a:t>
            </a:r>
            <a:endParaRPr lang="ru-RU" sz="4800" b="1" i="1" dirty="0">
              <a:solidFill>
                <a:srgbClr val="FFFF00"/>
              </a:solidFill>
            </a:endParaRPr>
          </a:p>
        </p:txBody>
      </p:sp>
      <p:pic>
        <p:nvPicPr>
          <p:cNvPr id="4" name="Picture 6" descr="J0233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581128"/>
            <a:ext cx="2460625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96599" y="1522240"/>
            <a:ext cx="55013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теряйте время,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регулярно занимайтесь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физическими упражнениями!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26449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000" dirty="0" smtClean="0"/>
              <a:t> </a:t>
            </a:r>
            <a:r>
              <a:rPr lang="ru-RU" sz="3200" i="1" dirty="0" smtClean="0">
                <a:solidFill>
                  <a:srgbClr val="00B0F0"/>
                </a:solidFill>
                <a:latin typeface="Arial" charset="0"/>
              </a:rPr>
              <a:t>Что же такое утренняя гимнастика?</a:t>
            </a:r>
          </a:p>
          <a:p>
            <a:pPr algn="just" eaLnBrk="1" hangingPunct="1"/>
            <a:r>
              <a:rPr lang="ru-RU" sz="2400" dirty="0" smtClean="0"/>
              <a:t> </a:t>
            </a:r>
            <a:r>
              <a:rPr lang="ru-RU" sz="2400" i="1" dirty="0" smtClean="0">
                <a:solidFill>
                  <a:srgbClr val="FF0000"/>
                </a:solidFill>
                <a:latin typeface="Arial" charset="0"/>
              </a:rPr>
              <a:t>Утренняя гимнастика </a:t>
            </a:r>
            <a:r>
              <a:rPr lang="ru-RU" sz="2400" dirty="0" smtClean="0">
                <a:latin typeface="Arial" charset="0"/>
              </a:rPr>
              <a:t>– это комплекс упражнений, который настраивает, заряжает весь организм человека положительной энергией и бодростью на весь предстоящий день в целом.</a:t>
            </a:r>
          </a:p>
        </p:txBody>
      </p:sp>
      <p:pic>
        <p:nvPicPr>
          <p:cNvPr id="11268" name="Picture 21" descr="j02328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725144"/>
            <a:ext cx="1981200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Польза утренней зарядки: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помогает быстрее проснуться;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улучшает самочувствие;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даёт заряд бодрости;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повышает работоспособность и настроение;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укрепляет здоровье;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увеличивает подвижность суставов и укрепляет мышцы;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влияет на работу всех органов и систем организма.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4" name="Picture 4" descr="J02330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941168"/>
            <a:ext cx="205740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>
          <a:xfrm>
            <a:off x="822325" y="365125"/>
            <a:ext cx="8321675" cy="549275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i="1" cap="none" dirty="0" smtClean="0">
                <a:solidFill>
                  <a:srgbClr val="00B0F0"/>
                </a:solidFill>
                <a:latin typeface="Arial" charset="0"/>
              </a:rPr>
              <a:t>Какой должна быть утренняя гимнастика?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8534400" cy="3733800"/>
          </a:xfrm>
        </p:spPr>
        <p:txBody>
          <a:bodyPr/>
          <a:lstStyle/>
          <a:p>
            <a:pPr algn="just">
              <a:buFont typeface="Arial" charset="0"/>
              <a:buAutoNum type="arabicPeriod"/>
            </a:pPr>
            <a:r>
              <a:rPr lang="ru-RU" sz="1800" u="sng" dirty="0" smtClean="0">
                <a:solidFill>
                  <a:schemeClr val="accent2"/>
                </a:solidFill>
                <a:latin typeface="Arial" charset="0"/>
              </a:rPr>
              <a:t>Регулярной, систематической</a:t>
            </a:r>
            <a:r>
              <a:rPr lang="ru-RU" sz="1800" dirty="0" smtClean="0">
                <a:solidFill>
                  <a:schemeClr val="accent2"/>
                </a:solidFill>
                <a:latin typeface="Arial" charset="0"/>
              </a:rPr>
              <a:t>.</a:t>
            </a:r>
            <a:r>
              <a:rPr lang="ru-RU" sz="1800" dirty="0" smtClean="0">
                <a:latin typeface="Arial" charset="0"/>
              </a:rPr>
              <a:t> Оздоровительный эффект достигается с помощью систематического выполнения.</a:t>
            </a:r>
          </a:p>
          <a:p>
            <a:pPr algn="just">
              <a:buFont typeface="Arial" charset="0"/>
              <a:buAutoNum type="arabicPeriod"/>
            </a:pPr>
            <a:r>
              <a:rPr lang="ru-RU" sz="1800" u="sng" dirty="0" smtClean="0">
                <a:solidFill>
                  <a:schemeClr val="accent2"/>
                </a:solidFill>
                <a:latin typeface="Arial" charset="0"/>
              </a:rPr>
              <a:t>Умеренной.</a:t>
            </a:r>
            <a:r>
              <a:rPr lang="ru-RU" sz="1800" dirty="0" smtClean="0">
                <a:latin typeface="Arial" charset="0"/>
              </a:rPr>
              <a:t> Все упражнения желательно выполнять в умеренном темпе во избежание переутомления ребенка.</a:t>
            </a:r>
          </a:p>
          <a:p>
            <a:pPr algn="just"/>
            <a:r>
              <a:rPr lang="ru-RU" sz="1800" dirty="0" smtClean="0">
                <a:solidFill>
                  <a:schemeClr val="accent2"/>
                </a:solidFill>
                <a:latin typeface="Arial" charset="0"/>
              </a:rPr>
              <a:t>3. </a:t>
            </a:r>
            <a:r>
              <a:rPr lang="ru-RU" sz="1800" u="sng" dirty="0" smtClean="0">
                <a:solidFill>
                  <a:schemeClr val="accent2"/>
                </a:solidFill>
                <a:latin typeface="Arial" charset="0"/>
              </a:rPr>
              <a:t>Доступной.</a:t>
            </a:r>
            <a:r>
              <a:rPr lang="ru-RU" sz="1800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sz="1800" dirty="0" smtClean="0">
                <a:latin typeface="Arial" charset="0"/>
              </a:rPr>
              <a:t>Упражнения должны быть простыми и знакомыми, чтобы детям не пришлось затрачивать много усилий для их освоения.</a:t>
            </a:r>
            <a:r>
              <a:rPr lang="ru-RU" sz="1800" dirty="0" smtClean="0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 algn="just"/>
            <a:r>
              <a:rPr lang="ru-RU" sz="1800" dirty="0" smtClean="0">
                <a:solidFill>
                  <a:schemeClr val="accent2"/>
                </a:solidFill>
                <a:latin typeface="Arial" charset="0"/>
              </a:rPr>
              <a:t>4.</a:t>
            </a:r>
            <a:r>
              <a:rPr lang="ru-RU" sz="1800" dirty="0" smtClean="0">
                <a:latin typeface="Arial" charset="0"/>
              </a:rPr>
              <a:t> </a:t>
            </a:r>
            <a:r>
              <a:rPr lang="ru-RU" sz="1800" u="sng" dirty="0" smtClean="0">
                <a:solidFill>
                  <a:schemeClr val="accent2"/>
                </a:solidFill>
                <a:latin typeface="Arial" charset="0"/>
              </a:rPr>
              <a:t>Постепенной.</a:t>
            </a:r>
            <a:r>
              <a:rPr lang="ru-RU" sz="1800" dirty="0" smtClean="0">
                <a:latin typeface="Arial" charset="0"/>
              </a:rPr>
              <a:t> От простого упражнения к сложному. Нагрузка увеличивается и снижается так же постепенно, чтобы привести организм в относительно спокойное состояние.</a:t>
            </a:r>
          </a:p>
          <a:p>
            <a:pPr algn="just"/>
            <a:r>
              <a:rPr lang="ru-RU" sz="1800" dirty="0" smtClean="0">
                <a:solidFill>
                  <a:schemeClr val="accent2"/>
                </a:solidFill>
                <a:latin typeface="Arial" charset="0"/>
              </a:rPr>
              <a:t>5. </a:t>
            </a:r>
            <a:r>
              <a:rPr lang="ru-RU" sz="1800" u="sng" dirty="0" smtClean="0">
                <a:solidFill>
                  <a:schemeClr val="accent2"/>
                </a:solidFill>
                <a:latin typeface="Arial" charset="0"/>
              </a:rPr>
              <a:t>Разнообразной.</a:t>
            </a:r>
            <a:r>
              <a:rPr lang="ru-RU" sz="1800" dirty="0" smtClean="0">
                <a:latin typeface="Arial" charset="0"/>
              </a:rPr>
              <a:t> Заменять упражнения на новые, чтобы поддерживать </a:t>
            </a:r>
            <a:r>
              <a:rPr lang="ru-RU" sz="1800" dirty="0" err="1" smtClean="0">
                <a:latin typeface="Arial" charset="0"/>
              </a:rPr>
              <a:t>интереск</a:t>
            </a:r>
            <a:r>
              <a:rPr lang="ru-RU" sz="1800" dirty="0" smtClean="0">
                <a:latin typeface="Arial" charset="0"/>
              </a:rPr>
              <a:t> зарядке.</a:t>
            </a:r>
          </a:p>
          <a:p>
            <a:pPr>
              <a:buFont typeface="Arial" charset="0"/>
              <a:buAutoNum type="arabicPeriod"/>
            </a:pPr>
            <a:endParaRPr lang="ru-RU" sz="2400" dirty="0" smtClean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5" name="Picture 9" descr="J02320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941168"/>
            <a:ext cx="18732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В Комплекс утренней гимнастики </a:t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>могут входить упражнения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1800" dirty="0" smtClean="0"/>
              <a:t>упражнения  для шеи и головы;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упражнения для плечевого пояса и рук;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упражнения для туловища и таза;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упражнения для ног;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упражнения на растяжку: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упражнения для формирования правильной осанки;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дыхательные упражнения;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 беговые упражнения.</a:t>
            </a:r>
            <a:endParaRPr lang="ru-RU" sz="1800" dirty="0"/>
          </a:p>
        </p:txBody>
      </p:sp>
      <p:pic>
        <p:nvPicPr>
          <p:cNvPr id="4" name="Picture 19" descr="j02326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869160"/>
            <a:ext cx="14874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chemeClr val="bg1"/>
                </a:solidFill>
              </a:rPr>
              <a:t>КОМПЛЕКС УТРЕННЕЙ ГИМНАСТИКИ</a:t>
            </a:r>
            <a:endParaRPr lang="ru-RU" sz="7200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Barbariki - barbari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88424" y="587727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02658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ветлана\Desktop\ЗАРЯДКА\female_swimmer_warmin_a_ha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9248"/>
            <a:ext cx="6768752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486064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Светлана\Desktop\ЗАРЯДКА\woman_yoga_side_stret_a_hb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57"/>
            <a:ext cx="5400601" cy="660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912836"/>
      </p:ext>
    </p:extLst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299</Words>
  <Application>Microsoft Office PowerPoint</Application>
  <PresentationFormat>Экран (4:3)</PresentationFormat>
  <Paragraphs>68</Paragraphs>
  <Slides>22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Franklin Gothic Book</vt:lpstr>
      <vt:lpstr>Franklin Gothic Medium</vt:lpstr>
      <vt:lpstr>Times New Roman</vt:lpstr>
      <vt:lpstr>Tunga</vt:lpstr>
      <vt:lpstr>Wingdings</vt:lpstr>
      <vt:lpstr>Углы</vt:lpstr>
      <vt:lpstr>1_Тема Office</vt:lpstr>
      <vt:lpstr>Презентация PowerPoint</vt:lpstr>
      <vt:lpstr>Презентация PowerPoint</vt:lpstr>
      <vt:lpstr>Презентация PowerPoint</vt:lpstr>
      <vt:lpstr>Польза утренней зарядки:</vt:lpstr>
      <vt:lpstr>Какой должна быть утренняя гимнастика?</vt:lpstr>
      <vt:lpstr>В Комплекс утренней гимнастики  могут входить упражнения: </vt:lpstr>
      <vt:lpstr>КОМПЛЕКС УТРЕННЕЙ ГИМНАСТИКИ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admin</cp:lastModifiedBy>
  <cp:revision>26</cp:revision>
  <dcterms:created xsi:type="dcterms:W3CDTF">2016-01-27T16:56:17Z</dcterms:created>
  <dcterms:modified xsi:type="dcterms:W3CDTF">2018-03-08T15:05:55Z</dcterms:modified>
</cp:coreProperties>
</file>