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4" r:id="rId3"/>
    <p:sldId id="293" r:id="rId4"/>
    <p:sldId id="262" r:id="rId5"/>
    <p:sldId id="285" r:id="rId6"/>
    <p:sldId id="286" r:id="rId7"/>
    <p:sldId id="287" r:id="rId8"/>
    <p:sldId id="263" r:id="rId9"/>
    <p:sldId id="264" r:id="rId10"/>
    <p:sldId id="265" r:id="rId11"/>
    <p:sldId id="267" r:id="rId12"/>
    <p:sldId id="288" r:id="rId13"/>
    <p:sldId id="268" r:id="rId14"/>
    <p:sldId id="298" r:id="rId15"/>
    <p:sldId id="290" r:id="rId16"/>
    <p:sldId id="291" r:id="rId17"/>
    <p:sldId id="269" r:id="rId18"/>
    <p:sldId id="270" r:id="rId19"/>
    <p:sldId id="276" r:id="rId20"/>
    <p:sldId id="300" r:id="rId21"/>
    <p:sldId id="277" r:id="rId22"/>
    <p:sldId id="294" r:id="rId23"/>
    <p:sldId id="301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834" autoAdjust="0"/>
  </p:normalViewPr>
  <p:slideViewPr>
    <p:cSldViewPr>
      <p:cViewPr varScale="1">
        <p:scale>
          <a:sx n="107" d="100"/>
          <a:sy n="107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5150-80BC-4200-B190-E1B74582AA8C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5D06A-569E-45F8-8101-EF49273E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gangen.org/Istoria%20soslovy/Kupechestvo/Kurganskoe%20kupec/S-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 начинается с улиц. Они, как и люди, рождаются и мужают, вбирают в себя многообразие жизни, её историю. Улицы – это и память прошлых лет, и наш сегодняшний день, и  взгляд в будущее.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4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деятельности Союза сибирское масло успешно конкурировало на международном рынке.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советское время это здание принадлежало Курганскому сельскохозяйственному институту. Сейчас в нем находится магазин «Пассаж».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9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Дамского попечительского общества о бедных, организованного в 1891 году. Это была одна из самых активных общественных организаций города, которой было поручена организация и заведование столовой для бедных. Комитет содержал Дом трудолюбия с мужским, женским и детским отделениями, который обеспечивал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малооплачиваемой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работой самые низшие слои общества.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1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советское время этому дому был присвоен статус памятника истории местного значения.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3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купца Березина  строился по типовому проекту городской усадьбы, утвержденному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Тобольской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губернской строительной комиссией. Со временем хозяин приспособил помещения первого этажа под торговлю.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4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 купцов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А.Д. Смолина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Т.Е. Колесникова являлись одними из самых больших построек дореволюционного Кургана.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Старые дома и улицы – это история, которую можно потрогать руками. Они свидетели и часть нашей  истории. </a:t>
            </a:r>
          </a:p>
          <a:p>
            <a:r>
              <a:rPr lang="ru-RU" dirty="0" smtClean="0"/>
              <a:t>Мы прошли по шумной улице Куйбышева города  Кургана. Как всё же интересно узнать историю родного города, знать, что 100-200 лет на этой улице жили, учились, работали, торговали наши предки. Мы изучили только часть исторических  и архитектурных памятников, которые расположены на улице Куйбышева. Считаем, что наша работа будет полезна всем, кто хочет узнать историю нашего города.</a:t>
            </a:r>
          </a:p>
          <a:p>
            <a:r>
              <a:rPr lang="ru-RU" dirty="0" smtClean="0"/>
              <a:t>Теперь нам хочется узнать больше и о других старейших улицах города Кургана: улица Береговая (современная - Климова) и Дворянская (современная – Советская). </a:t>
            </a:r>
          </a:p>
          <a:p>
            <a:r>
              <a:rPr lang="ru-RU" dirty="0" smtClean="0"/>
              <a:t> 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Приглашаем отправиться  на экскурсию по старому Кургану. Очень часто мы проходим мимо старых домов, не замечая их. А между тем эти здания являются  живыми свидетелями истории нашего города. Предлагаем соприкоснуться с историей домов и усадьб самой старейшей улицы города Кургана  - улица Троицкая (современная улица Куйбышева).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5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планировка города Кургана была проведена в 1786 году, тогда по плану наметились только две улицы – Береговая (современная - Климова) и Троицкая (современная – Куйбышева)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Внешний облик Троицкой церкви отличали простота и основательность.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большие церковные праздники на службу в Троицкую церковь приходили горожане, а также приписанные к этой церкви прихожане окрестных деревень.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1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Большим бедствием для жителей города были пожары. Для обзора города с целью предупреждения пожаров в 1830 г. было выстроено деревянное здание пожарной каланчи. В 1882 г. рядом с ним было закончено строительство нового каменного пожарного здания с деревянной каланчой. Во  время пожара на наблюдательной вышке поднимались шары: один шар означал пожар в первой (восточной) части города, два шара – во второй (западной).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8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городской архитектуре это здание одно из немногих, которое не утратило своего первоначального назначения. В1998 г. отреставрированная деревянная каланча высотой 27 метров была вновь водружена на здание пожарной части №9 г. Кургана.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5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Открытое в 1844 году женское приходское училище в 1873 году было преобразовано в женскую трехклассную прогимназию. В 1880 г. был открыт четвертый класс и гимназия получила наименование «Александровская».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ростом города число учениц возрастало. Встал вопрос о преобразовании прогимназии в гимназию. Торжественное открытие гимназии состоялось 31 августа 1903 года. После окончания восьмого класса гимназии выпускницы получали звание учительницы и могли преподавать в начальных школах города и округа.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3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советское время в здании Александровской гимназии долгое время находился один из факультетов сельскохозяйственного института.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В годы Великой Отечественной войны здесь размещался госпиталь на 300 коек для тяжело раненных бойцов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В 1944 году к зданию пристроили сценическую коробку, и в нем разместился областной драматический театр, затем филармония, и, наконец, театр кукол "Гулливер".       Сейчас в здании располагается магазин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Метрополис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0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1817 г. в городе было открыто первое учебное заведение – уездное мужское училище. Долгое время училище не имело удобного  помещения. В 1857 г. Курган с инспекцией посетил директор училищ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Тобольской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губернии П.П. Ершов, автор сказки «Конек-горбунок», который настоятельно рекомендовал городским властям изыскать средства на приобретение для училища нового здания.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июля 1902 г. трехклассное уездное училище было преобразовано в четырехклассное городское. Поступали в него мальчики 12-14 лет. Около половины учеников училища составляли дети из крестьянских семей.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 1914 года училище из городского было преобразовано в Высшее начальное училище.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5D06A-569E-45F8-8101-EF49273E6FE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3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urgan-city.ru/city/history.php" TargetMode="External"/><Relationship Id="rId2" Type="http://schemas.openxmlformats.org/officeDocument/2006/relationships/hyperlink" Target="http://www.kurgange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icle-writer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Муниципальное бюджетное общеобразовательное учреждение города Кургана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«Средняя общеобразовательная  школа  № 53 имени </a:t>
            </a:r>
            <a:r>
              <a:rPr lang="ru-RU" sz="1800" dirty="0" err="1" smtClean="0">
                <a:solidFill>
                  <a:schemeClr val="bg1"/>
                </a:solidFill>
              </a:rPr>
              <a:t>А.А.Шараборина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Край родной мне сердцу дорог</a:t>
            </a:r>
            <a:r>
              <a:rPr lang="ru-RU" dirty="0" smtClean="0">
                <a:solidFill>
                  <a:schemeClr val="bg1"/>
                </a:solidFill>
              </a:rPr>
              <a:t>…» </a:t>
            </a:r>
          </a:p>
          <a:p>
            <a:pPr algn="ctr">
              <a:buNone/>
            </a:pPr>
            <a:r>
              <a:rPr lang="ru-RU" smtClean="0">
                <a:solidFill>
                  <a:schemeClr val="bg1"/>
                </a:solidFill>
              </a:rPr>
              <a:t> </a:t>
            </a:r>
            <a:endParaRPr lang="ru-RU" sz="3000" b="1" dirty="0" smtClean="0"/>
          </a:p>
          <a:p>
            <a:pPr algn="ctr">
              <a:buNone/>
            </a:pPr>
            <a:r>
              <a:rPr lang="ru-RU" sz="3000" b="1" i="1" dirty="0" smtClean="0"/>
              <a:t>Экскурсия:</a:t>
            </a:r>
          </a:p>
          <a:p>
            <a:pPr algn="ctr">
              <a:buNone/>
            </a:pPr>
            <a:r>
              <a:rPr lang="ru-RU" sz="3000" b="1" i="1" dirty="0" smtClean="0"/>
              <a:t>«По старым  улицам Кургана. </a:t>
            </a:r>
          </a:p>
          <a:p>
            <a:pPr algn="ctr">
              <a:buNone/>
            </a:pPr>
            <a:r>
              <a:rPr lang="ru-RU" sz="3000" b="1" i="1" dirty="0" smtClean="0"/>
              <a:t>Улица Троицкая(современная ул.Куйбышева).</a:t>
            </a:r>
          </a:p>
          <a:p>
            <a:pPr algn="ctr">
              <a:buNone/>
            </a:pPr>
            <a:r>
              <a:rPr lang="ru-RU" sz="3000" b="1" i="1" dirty="0" smtClean="0"/>
              <a:t>Прошлое и настоящее.»</a:t>
            </a:r>
          </a:p>
          <a:p>
            <a:pPr algn="ctr">
              <a:buNone/>
            </a:pPr>
            <a:r>
              <a:rPr lang="ru-RU" sz="2000" dirty="0" smtClean="0"/>
              <a:t>                                  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г.Курган, 2017г.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Александровская женская прогимназия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Открытое в </a:t>
            </a:r>
            <a:r>
              <a:rPr lang="ru-RU" b="1" dirty="0" smtClean="0"/>
              <a:t>1844</a:t>
            </a:r>
            <a:r>
              <a:rPr lang="ru-RU" dirty="0" smtClean="0"/>
              <a:t> году женское приходское училище в 1873 году было преобразовано в женскую трехклассную прогимназию. В </a:t>
            </a:r>
            <a:r>
              <a:rPr lang="ru-RU" b="1" dirty="0" smtClean="0"/>
              <a:t>1880</a:t>
            </a:r>
            <a:r>
              <a:rPr lang="ru-RU" dirty="0" smtClean="0"/>
              <a:t> г. был открыт четвертый класс и гимназия получила наименование «Александровская». Курс наук составляли Закон Божий, русский язык, арифметика, геометрия, история, география, чистописание, рисование, рукоделие, с 1906 года - французский язык.</a:t>
            </a:r>
          </a:p>
          <a:p>
            <a:pPr algn="just"/>
            <a:r>
              <a:rPr lang="ru-RU" dirty="0" smtClean="0"/>
              <a:t>      1 июля 1903 года вышел приказ о преобразовании Александровской прогимназии в гимназию. После окончания восьмого класса гимназии выпускницы получали звание учительницы.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21328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chemeClr val="bg1"/>
                </a:solidFill>
              </a:rPr>
              <a:t>   Переезд </a:t>
            </a:r>
            <a:r>
              <a:rPr lang="ru-RU" dirty="0" smtClean="0">
                <a:solidFill>
                  <a:schemeClr val="bg1"/>
                </a:solidFill>
              </a:rPr>
              <a:t>прогимназии в новое здание состоялся в январе </a:t>
            </a:r>
            <a:r>
              <a:rPr lang="ru-RU" b="1" dirty="0" smtClean="0">
                <a:solidFill>
                  <a:schemeClr val="bg1"/>
                </a:solidFill>
              </a:rPr>
              <a:t>1880 года.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Диск С\Света\Курган\женская гимназ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628"/>
          <a:stretch>
            <a:fillRect/>
          </a:stretch>
        </p:blipFill>
        <p:spPr bwMode="auto">
          <a:xfrm>
            <a:off x="323528" y="908720"/>
            <a:ext cx="4705174" cy="3027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5112568" cy="31249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В годы Великой Отечественной войны здесь размещался госпиталь на 300 коек для тяжело раненных. </a:t>
            </a:r>
          </a:p>
          <a:p>
            <a:pPr algn="just">
              <a:buNone/>
            </a:pPr>
            <a:r>
              <a:rPr lang="ru-RU" sz="2000" dirty="0" smtClean="0"/>
              <a:t>	В </a:t>
            </a:r>
            <a:r>
              <a:rPr lang="ru-RU" sz="2000" b="1" dirty="0" smtClean="0"/>
              <a:t>1944 </a:t>
            </a:r>
            <a:r>
              <a:rPr lang="ru-RU" sz="2000" dirty="0" smtClean="0"/>
              <a:t>году к зданию пристроили сценическую коробку, и в нем разместился областной драматический театр, затем филармония, и, наконец, театр кукол "Гулливер".</a:t>
            </a:r>
          </a:p>
          <a:p>
            <a:pPr algn="just">
              <a:buNone/>
            </a:pPr>
            <a:r>
              <a:rPr lang="ru-RU" sz="2000" dirty="0" smtClean="0"/>
              <a:t>	Сейчас в отреставрированном здании располагается магазин «</a:t>
            </a:r>
            <a:r>
              <a:rPr lang="ru-RU" sz="2000" dirty="0" err="1" smtClean="0"/>
              <a:t>Метрополис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8109" y="29548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В советское время в здании Александровской гимназии долгое время находился один из факультетов сельскохозяйственного института.</a:t>
            </a:r>
          </a:p>
        </p:txBody>
      </p:sp>
      <p:pic>
        <p:nvPicPr>
          <p:cNvPr id="2050" name="Picture 2" descr="D:\Диск С\Света\Курган\метрополис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0648"/>
            <a:ext cx="4539341" cy="30243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70" y="3645024"/>
            <a:ext cx="3707904" cy="2780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Уездное мужское училище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D:\Диск С\Света\Курган\Мужское уездноеучилищ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35896" cy="2036102"/>
          </a:xfrm>
          <a:prstGeom prst="rect">
            <a:avLst/>
          </a:prstGeom>
          <a:noFill/>
        </p:spPr>
      </p:pic>
      <p:pic>
        <p:nvPicPr>
          <p:cNvPr id="3077" name="Picture 5" descr="D:\Диск С\Света\Курган\Библиотека.jpg"/>
          <p:cNvPicPr>
            <a:picLocks noChangeAspect="1" noChangeArrowheads="1"/>
          </p:cNvPicPr>
          <p:nvPr/>
        </p:nvPicPr>
        <p:blipFill>
          <a:blip r:embed="rId4" cstate="print"/>
          <a:srcRect r="2320" b="7339"/>
          <a:stretch>
            <a:fillRect/>
          </a:stretch>
        </p:blipFill>
        <p:spPr bwMode="auto">
          <a:xfrm>
            <a:off x="251520" y="3789040"/>
            <a:ext cx="3643605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836713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В </a:t>
            </a:r>
            <a:r>
              <a:rPr lang="ru-RU" b="1" dirty="0" smtClean="0">
                <a:solidFill>
                  <a:schemeClr val="bg1"/>
                </a:solidFill>
              </a:rPr>
              <a:t>1817</a:t>
            </a:r>
            <a:r>
              <a:rPr lang="ru-RU" dirty="0" smtClean="0">
                <a:solidFill>
                  <a:schemeClr val="bg1"/>
                </a:solidFill>
              </a:rPr>
              <a:t> г. в городе было открыто первое учебное заведение – уездное мужское училище. Долгое время училище не имело удобного  помещения. В 1857 г. Курган с инспекцией посетил директор училищ </a:t>
            </a:r>
            <a:r>
              <a:rPr lang="ru-RU" dirty="0" err="1" smtClean="0">
                <a:solidFill>
                  <a:schemeClr val="bg1"/>
                </a:solidFill>
              </a:rPr>
              <a:t>Тобольской</a:t>
            </a:r>
            <a:r>
              <a:rPr lang="ru-RU" dirty="0" smtClean="0">
                <a:solidFill>
                  <a:schemeClr val="bg1"/>
                </a:solidFill>
              </a:rPr>
              <a:t> губернии П.П. Ершов, автор сказки «Конек-горбунок», который рекомендовал городским властям изыскать средства на приобретение для училища нового здания.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b="1" dirty="0" smtClean="0"/>
              <a:t>     </a:t>
            </a:r>
            <a:r>
              <a:rPr lang="ru-RU" dirty="0" smtClean="0"/>
              <a:t>В </a:t>
            </a:r>
            <a:r>
              <a:rPr lang="ru-RU" b="1" dirty="0" smtClean="0"/>
              <a:t>1863 </a:t>
            </a:r>
            <a:r>
              <a:rPr lang="ru-RU" dirty="0" smtClean="0"/>
              <a:t>году уездное училище переехало в новое помещение.</a:t>
            </a:r>
          </a:p>
          <a:p>
            <a:pPr algn="just"/>
            <a:r>
              <a:rPr lang="ru-RU" dirty="0" smtClean="0"/>
              <a:t>    1 июля </a:t>
            </a:r>
            <a:r>
              <a:rPr lang="ru-RU" b="1" dirty="0" smtClean="0"/>
              <a:t>1902</a:t>
            </a:r>
            <a:r>
              <a:rPr lang="ru-RU" dirty="0" smtClean="0"/>
              <a:t> г. трехклассное уездное училище было преобразовано в четырехклассное городское. Поступали в него мальчики 12-14 лет. Около половины учеников училища составляли дети из крестьянских семей.</a:t>
            </a:r>
          </a:p>
          <a:p>
            <a:pPr algn="just"/>
            <a:r>
              <a:rPr lang="ru-RU" dirty="0" smtClean="0"/>
              <a:t>      С 1 января </a:t>
            </a:r>
            <a:r>
              <a:rPr lang="ru-RU" b="1" dirty="0" smtClean="0"/>
              <a:t>1914</a:t>
            </a:r>
            <a:r>
              <a:rPr lang="ru-RU" dirty="0" smtClean="0"/>
              <a:t> года училище из городского было преобразовано в Высшее начальное училище.</a:t>
            </a:r>
          </a:p>
          <a:p>
            <a:pPr algn="just"/>
            <a:r>
              <a:rPr lang="ru-RU" dirty="0" smtClean="0"/>
              <a:t>       Сейчас в нем находится областная детская библиотека.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Союз Сибирских маслодельных артелей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D:\Диск С\Света\Курган\old-town-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09" b="8917"/>
          <a:stretch>
            <a:fillRect/>
          </a:stretch>
        </p:blipFill>
        <p:spPr bwMode="auto">
          <a:xfrm>
            <a:off x="179512" y="4221088"/>
            <a:ext cx="3960440" cy="2531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340768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В доме купца П.В.Соколова  с </a:t>
            </a:r>
            <a:r>
              <a:rPr lang="ru-RU" b="1" dirty="0" smtClean="0">
                <a:solidFill>
                  <a:schemeClr val="bg1"/>
                </a:solidFill>
              </a:rPr>
              <a:t>1912 </a:t>
            </a:r>
            <a:r>
              <a:rPr lang="ru-RU" dirty="0" smtClean="0">
                <a:solidFill>
                  <a:schemeClr val="bg1"/>
                </a:solidFill>
              </a:rPr>
              <a:t>года располагался Союз Сибирских маслодельных артелей, основанный в 1907 году купцом А.Н. </a:t>
            </a:r>
            <a:r>
              <a:rPr lang="ru-RU" dirty="0" err="1" smtClean="0">
                <a:solidFill>
                  <a:schemeClr val="bg1"/>
                </a:solidFill>
              </a:rPr>
              <a:t>Балакшиным</a:t>
            </a:r>
            <a:r>
              <a:rPr lang="ru-RU" dirty="0" smtClean="0">
                <a:solidFill>
                  <a:schemeClr val="bg1"/>
                </a:solidFill>
              </a:rPr>
              <a:t>. Первоначально Союз объединял 12 артелей, но уже через несколько лет он занял ведущие позиции в кооперативном движении России.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Уже в </a:t>
            </a:r>
            <a:r>
              <a:rPr lang="ru-RU" b="1" dirty="0" smtClean="0"/>
              <a:t>1913 </a:t>
            </a:r>
            <a:r>
              <a:rPr lang="ru-RU" dirty="0" smtClean="0"/>
              <a:t>году в Союз Сибирских маслодельных артелей входило около тысячи кооперативов, имелись 11 контор в Сибири, заграничные представительства в Лондоне и Берлине, пароходство на реке Оби, типография и собственная газета. 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Сейчас в этом здании находится  мебельный магазин и «Лавка художника».</a:t>
            </a:r>
            <a:endParaRPr lang="ru-RU" dirty="0"/>
          </a:p>
        </p:txBody>
      </p:sp>
      <p:pic>
        <p:nvPicPr>
          <p:cNvPr id="4099" name="Picture 3" descr="D:\Диск С\Света\Курган\Союз массслоделов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508896" cy="2631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" b="12804"/>
          <a:stretch/>
        </p:blipFill>
        <p:spPr>
          <a:xfrm>
            <a:off x="179512" y="202892"/>
            <a:ext cx="4630773" cy="32537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36" y="3356992"/>
            <a:ext cx="4488848" cy="3366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64102"/>
            <a:ext cx="4053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/>
              <a:t>   Мемориальная доска </a:t>
            </a:r>
          </a:p>
          <a:p>
            <a:pPr algn="ctr"/>
            <a:r>
              <a:rPr lang="ru-RU" b="1" i="1" smtClean="0"/>
              <a:t>Александру </a:t>
            </a:r>
            <a:r>
              <a:rPr lang="ru-RU" b="1" i="1"/>
              <a:t>Николаевичу </a:t>
            </a:r>
            <a:r>
              <a:rPr lang="ru-RU" b="1" i="1" smtClean="0"/>
              <a:t>Балакшину,</a:t>
            </a:r>
          </a:p>
          <a:p>
            <a:pPr algn="ctr"/>
            <a:r>
              <a:rPr lang="ru-RU" b="1" i="1" smtClean="0"/>
              <a:t>основателю </a:t>
            </a:r>
            <a:r>
              <a:rPr lang="ru-RU" b="1" i="1"/>
              <a:t>Союза Сибирских маслодельных </a:t>
            </a:r>
            <a:r>
              <a:rPr lang="ru-RU" b="1" i="1" smtClean="0"/>
              <a:t>артелей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283654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Дом иностранных монополий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Диск С\Света\Курган\дом иностр. монопол.jpg"/>
          <p:cNvPicPr>
            <a:picLocks noChangeAspect="1" noChangeArrowheads="1"/>
          </p:cNvPicPr>
          <p:nvPr/>
        </p:nvPicPr>
        <p:blipFill>
          <a:blip r:embed="rId2" cstate="print"/>
          <a:srcRect r="2326" b="4592"/>
          <a:stretch>
            <a:fillRect/>
          </a:stretch>
        </p:blipFill>
        <p:spPr bwMode="auto">
          <a:xfrm>
            <a:off x="5148064" y="836712"/>
            <a:ext cx="3168352" cy="2413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78904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За домом, принадлежавшим купцу   П.Д.Смолину, закрепилось название «дом иностранных монополий». Помещения в нем арендовали представительства иностранных компаний С.Х. </a:t>
            </a:r>
            <a:r>
              <a:rPr lang="ru-RU" dirty="0" err="1" smtClean="0"/>
              <a:t>Рандрупа</a:t>
            </a:r>
            <a:r>
              <a:rPr lang="ru-RU" dirty="0" smtClean="0"/>
              <a:t>, Э.А. </a:t>
            </a:r>
            <a:r>
              <a:rPr lang="ru-RU" dirty="0" err="1" smtClean="0"/>
              <a:t>Гольма</a:t>
            </a:r>
            <a:r>
              <a:rPr lang="ru-RU" dirty="0" smtClean="0"/>
              <a:t>, </a:t>
            </a:r>
            <a:r>
              <a:rPr lang="ru-RU" dirty="0" err="1" smtClean="0"/>
              <a:t>Мак-Кормика</a:t>
            </a:r>
            <a:r>
              <a:rPr lang="ru-RU" dirty="0" smtClean="0"/>
              <a:t>. Они торговали в Сибири сельскохозяйственными машинами, принадлежностями для молочного хозяйства и другими европейскими товарами, а также занимались оптовыми закупками курганского масла.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В настоящее время это здание используется как жилой дом.</a:t>
            </a:r>
            <a:endParaRPr lang="ru-RU" dirty="0"/>
          </a:p>
        </p:txBody>
      </p:sp>
      <p:pic>
        <p:nvPicPr>
          <p:cNvPr id="1026" name="Picture 2" descr="D:\Диск С\Света\Курган\Дом Иностранных монополий.jpg"/>
          <p:cNvPicPr>
            <a:picLocks noChangeAspect="1" noChangeArrowheads="1"/>
          </p:cNvPicPr>
          <p:nvPr/>
        </p:nvPicPr>
        <p:blipFill>
          <a:blip r:embed="rId3" cstate="print"/>
          <a:srcRect r="-3040" b="5125"/>
          <a:stretch>
            <a:fillRect/>
          </a:stretch>
        </p:blipFill>
        <p:spPr bwMode="auto">
          <a:xfrm>
            <a:off x="395535" y="836712"/>
            <a:ext cx="3861429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> </a:t>
            </a:r>
            <a:r>
              <a:rPr lang="ru-RU" sz="3100" b="1" i="1" dirty="0" smtClean="0">
                <a:solidFill>
                  <a:schemeClr val="bg1"/>
                </a:solidFill>
              </a:rPr>
              <a:t>Дамское попечительское общество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 descr="D:\Диск С\Света\Курган\Дамский попечительский совет.jpg"/>
          <p:cNvPicPr>
            <a:picLocks noChangeAspect="1" noChangeArrowheads="1"/>
          </p:cNvPicPr>
          <p:nvPr/>
        </p:nvPicPr>
        <p:blipFill>
          <a:blip r:embed="rId3" cstate="print"/>
          <a:srcRect b="5406"/>
          <a:stretch>
            <a:fillRect/>
          </a:stretch>
        </p:blipFill>
        <p:spPr bwMode="auto">
          <a:xfrm>
            <a:off x="467544" y="764704"/>
            <a:ext cx="7488832" cy="2547665"/>
          </a:xfrm>
          <a:prstGeom prst="rect">
            <a:avLst/>
          </a:prstGeom>
          <a:noFill/>
        </p:spPr>
      </p:pic>
      <p:pic>
        <p:nvPicPr>
          <p:cNvPr id="6147" name="Picture 3" descr="D:\Диск С\Света\Курган\ЦУМ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2615682" cy="17426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5010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Во внутреннем дворе «Зауральского торгового дома» расположено отреставрированное одноэтажное здание Дамского попечительского общества о бедных, организованного в </a:t>
            </a:r>
            <a:r>
              <a:rPr lang="ru-RU" b="1" dirty="0" smtClean="0"/>
              <a:t>1891 </a:t>
            </a:r>
            <a:r>
              <a:rPr lang="ru-RU" dirty="0" smtClean="0"/>
              <a:t>году, которому было поручено организация и заведование столовой для бедных.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653136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В </a:t>
            </a:r>
            <a:r>
              <a:rPr lang="ru-RU" b="1" dirty="0" smtClean="0"/>
              <a:t>1896-1899</a:t>
            </a:r>
            <a:r>
              <a:rPr lang="ru-RU" dirty="0" smtClean="0"/>
              <a:t> гг. комитет содержал Дом трудолюбия с мужским, женским и детским отделениями, который обеспечивал работой самые низшие слои общества. </a:t>
            </a:r>
          </a:p>
          <a:p>
            <a:pPr algn="just"/>
            <a:r>
              <a:rPr lang="ru-RU" dirty="0" smtClean="0"/>
              <a:t>      В годы первой мировой войны Дамский комитет направлял сестер милосердия в лазареты и обеспечивал их медикаментами.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Дом купца И.И.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Бакинова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Диск С\Света\Курган\Общий вид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752528" cy="3077261"/>
          </a:xfrm>
          <a:prstGeom prst="rect">
            <a:avLst/>
          </a:prstGeom>
          <a:noFill/>
        </p:spPr>
      </p:pic>
      <p:pic>
        <p:nvPicPr>
          <p:cNvPr id="7171" name="Picture 3" descr="D:\Диск С\Света\Курган\dom-bakinova.jpg"/>
          <p:cNvPicPr>
            <a:picLocks noChangeAspect="1" noChangeArrowheads="1"/>
          </p:cNvPicPr>
          <p:nvPr/>
        </p:nvPicPr>
        <p:blipFill>
          <a:blip r:embed="rId4" cstate="print"/>
          <a:srcRect l="4997" r="-152" b="9091"/>
          <a:stretch>
            <a:fillRect/>
          </a:stretch>
        </p:blipFill>
        <p:spPr bwMode="auto">
          <a:xfrm>
            <a:off x="4716016" y="4077072"/>
            <a:ext cx="4032448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83671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</a:rPr>
              <a:t>Торговый </a:t>
            </a:r>
            <a:r>
              <a:rPr lang="ru-RU" dirty="0" smtClean="0">
                <a:solidFill>
                  <a:schemeClr val="bg1"/>
                </a:solidFill>
              </a:rPr>
              <a:t>дом братьев </a:t>
            </a:r>
            <a:r>
              <a:rPr lang="ru-RU" dirty="0" err="1" smtClean="0">
                <a:solidFill>
                  <a:schemeClr val="bg1"/>
                </a:solidFill>
              </a:rPr>
              <a:t>Бакиновых</a:t>
            </a:r>
            <a:r>
              <a:rPr lang="ru-RU" dirty="0" smtClean="0">
                <a:solidFill>
                  <a:schemeClr val="bg1"/>
                </a:solidFill>
              </a:rPr>
              <a:t> был открыт 1 июля 1897 года на правах полного товарищества и осуществлял торговлю "</a:t>
            </a:r>
            <a:r>
              <a:rPr lang="ru-RU" i="1" dirty="0" smtClean="0">
                <a:solidFill>
                  <a:schemeClr val="bg1"/>
                </a:solidFill>
              </a:rPr>
              <a:t>мануфактурными, колониальными, жировыми товарами и хлебом</a:t>
            </a:r>
            <a:r>
              <a:rPr lang="ru-RU" dirty="0" smtClean="0">
                <a:solidFill>
                  <a:schemeClr val="bg1"/>
                </a:solidFill>
              </a:rPr>
              <a:t>". 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Контора Торгового дома "Братья </a:t>
            </a:r>
            <a:r>
              <a:rPr lang="ru-RU" dirty="0" err="1" smtClean="0">
                <a:solidFill>
                  <a:schemeClr val="bg1"/>
                </a:solidFill>
              </a:rPr>
              <a:t>Бакиновы</a:t>
            </a:r>
            <a:r>
              <a:rPr lang="ru-RU" dirty="0" smtClean="0">
                <a:solidFill>
                  <a:schemeClr val="bg1"/>
                </a:solidFill>
              </a:rPr>
              <a:t> в Кургане" размещалась в собственном доме И.И. </a:t>
            </a:r>
            <a:r>
              <a:rPr lang="ru-RU" dirty="0" err="1" smtClean="0">
                <a:solidFill>
                  <a:schemeClr val="bg1"/>
                </a:solidFill>
              </a:rPr>
              <a:t>Бакинова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21088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 В </a:t>
            </a:r>
            <a:r>
              <a:rPr lang="ru-RU" dirty="0" smtClean="0"/>
              <a:t>декабре </a:t>
            </a:r>
            <a:r>
              <a:rPr lang="ru-RU" b="1" dirty="0" smtClean="0"/>
              <a:t>1923</a:t>
            </a:r>
            <a:r>
              <a:rPr lang="ru-RU" dirty="0" smtClean="0"/>
              <a:t> г. в нем была организационно оформлена Курганская  городская пионерская организация. </a:t>
            </a:r>
          </a:p>
          <a:p>
            <a:pPr algn="just"/>
            <a:r>
              <a:rPr lang="ru-RU" dirty="0" smtClean="0"/>
              <a:t>     Сейчас дом И.И. </a:t>
            </a:r>
            <a:r>
              <a:rPr lang="ru-RU" dirty="0" err="1" smtClean="0"/>
              <a:t>Бакинова</a:t>
            </a:r>
            <a:r>
              <a:rPr lang="ru-RU" dirty="0" smtClean="0"/>
              <a:t> занимает Курганское областное училище культуры.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Усадьба купца И.И. Дерягина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Диск С\Света\Курган\Общий вид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151" t="54726" r="-478"/>
          <a:stretch>
            <a:fillRect/>
          </a:stretch>
        </p:blipFill>
        <p:spPr bwMode="auto">
          <a:xfrm>
            <a:off x="323528" y="1052736"/>
            <a:ext cx="3816424" cy="2468224"/>
          </a:xfrm>
          <a:prstGeom prst="rect">
            <a:avLst/>
          </a:prstGeom>
          <a:noFill/>
        </p:spPr>
      </p:pic>
      <p:pic>
        <p:nvPicPr>
          <p:cNvPr id="8194" name="Picture 2" descr="D:\Диск С\Света\Курган\torgovij-kompleks-spels (1).jpg"/>
          <p:cNvPicPr>
            <a:picLocks noChangeAspect="1" noChangeArrowheads="1"/>
          </p:cNvPicPr>
          <p:nvPr/>
        </p:nvPicPr>
        <p:blipFill>
          <a:blip r:embed="rId3" cstate="print"/>
          <a:srcRect l="3259" t="2941" r="612" b="8824"/>
          <a:stretch>
            <a:fillRect/>
          </a:stretch>
        </p:blipFill>
        <p:spPr bwMode="auto">
          <a:xfrm>
            <a:off x="4572000" y="1052736"/>
            <a:ext cx="4377214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8610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За  домом </a:t>
            </a:r>
            <a:r>
              <a:rPr lang="ru-RU" dirty="0" err="1" smtClean="0"/>
              <a:t>И.И.Бакинова</a:t>
            </a:r>
            <a:r>
              <a:rPr lang="ru-RU" dirty="0" smtClean="0"/>
              <a:t> располагалась  усадьба, принадлежавшая купцу </a:t>
            </a:r>
          </a:p>
          <a:p>
            <a:pPr algn="just"/>
            <a:r>
              <a:rPr lang="ru-RU" dirty="0" smtClean="0"/>
              <a:t>И.И. Дерягину. </a:t>
            </a:r>
          </a:p>
          <a:p>
            <a:pPr algn="just"/>
            <a:r>
              <a:rPr lang="ru-RU" dirty="0" smtClean="0"/>
              <a:t>      Усадьба  состояла из жилого дома и торговой лавки. Дерягин и его сыновья торговали мануфактурой, готовым платьем (в Кургане они располагали собственным портновским заведением) и швейными машинами.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Лавка купцов Дерягиных сохранилась до наших дней в отличном состоянии; в этом здании помещается торговый комплекс «СПЭЛС».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Усадьба купцов Березиных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D:\Диск С\Света\Курган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5151" b="7575"/>
          <a:stretch>
            <a:fillRect/>
          </a:stretch>
        </p:blipFill>
        <p:spPr bwMode="auto">
          <a:xfrm>
            <a:off x="251520" y="764704"/>
            <a:ext cx="3888432" cy="2152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9969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     Это единственная усадьба в Зауралье, сохранившая замкнутый двор с надворными постройками и центральный дом. </a:t>
            </a:r>
          </a:p>
          <a:p>
            <a:pPr algn="just"/>
            <a:r>
              <a:rPr lang="ru-RU" dirty="0" smtClean="0"/>
              <a:t>   В </a:t>
            </a:r>
            <a:r>
              <a:rPr lang="ru-RU" b="1" dirty="0" smtClean="0"/>
              <a:t>1907</a:t>
            </a:r>
            <a:r>
              <a:rPr lang="ru-RU" dirty="0" smtClean="0"/>
              <a:t> году усадьба Березиных была приобретена Курганским уездным казначейством.</a:t>
            </a:r>
          </a:p>
        </p:txBody>
      </p:sp>
      <p:pic>
        <p:nvPicPr>
          <p:cNvPr id="6146" name="Picture 2" descr="D:\Диск С\Света\Курган\Музей города.jpg"/>
          <p:cNvPicPr>
            <a:picLocks noChangeAspect="1" noChangeArrowheads="1"/>
          </p:cNvPicPr>
          <p:nvPr/>
        </p:nvPicPr>
        <p:blipFill>
          <a:blip r:embed="rId4" cstate="print"/>
          <a:srcRect b="4001"/>
          <a:stretch>
            <a:fillRect/>
          </a:stretch>
        </p:blipFill>
        <p:spPr bwMode="auto">
          <a:xfrm>
            <a:off x="5652120" y="4509120"/>
            <a:ext cx="3333750" cy="216024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 rot="3077015">
            <a:off x="3064597" y="771125"/>
            <a:ext cx="259263" cy="50582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Диск С\Света\Курган\Дом Березины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3793604" cy="21623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465313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В </a:t>
            </a:r>
            <a:r>
              <a:rPr lang="ru-RU" b="1" dirty="0" smtClean="0"/>
              <a:t>1927</a:t>
            </a:r>
            <a:r>
              <a:rPr lang="ru-RU" dirty="0" smtClean="0"/>
              <a:t> году в нем разместили Курганский окружной архив. </a:t>
            </a:r>
            <a:br>
              <a:rPr lang="ru-RU" dirty="0" smtClean="0"/>
            </a:br>
            <a:r>
              <a:rPr lang="ru-RU" dirty="0" smtClean="0"/>
              <a:t>       В </a:t>
            </a:r>
            <a:r>
              <a:rPr lang="ru-RU" b="1" dirty="0" smtClean="0"/>
              <a:t>1987</a:t>
            </a:r>
            <a:r>
              <a:rPr lang="ru-RU" dirty="0" smtClean="0"/>
              <a:t> году усадьба Березиных была передана Курганскому областному краеведческому музею. </a:t>
            </a:r>
          </a:p>
          <a:p>
            <a:pPr algn="just"/>
            <a:r>
              <a:rPr lang="ru-RU" dirty="0" smtClean="0"/>
              <a:t>      В </a:t>
            </a:r>
            <a:r>
              <a:rPr lang="ru-RU" b="1" dirty="0" smtClean="0"/>
              <a:t>2006</a:t>
            </a:r>
            <a:r>
              <a:rPr lang="ru-RU" dirty="0" smtClean="0"/>
              <a:t> году в ней начал свою работу уникальный музей - Музей истории города Кургана.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r>
              <a:rPr lang="ru-RU" b="1" i="1" dirty="0" smtClean="0"/>
              <a:t>Кургана улицы прямые! </a:t>
            </a:r>
          </a:p>
          <a:p>
            <a:pPr algn="ctr" fontAlgn="base">
              <a:buNone/>
            </a:pPr>
            <a:r>
              <a:rPr lang="ru-RU" b="1" i="1" dirty="0" smtClean="0"/>
              <a:t>Увидев вновь вас, понял я </a:t>
            </a:r>
          </a:p>
          <a:p>
            <a:pPr algn="ctr" fontAlgn="base">
              <a:buNone/>
            </a:pPr>
            <a:r>
              <a:rPr lang="ru-RU" b="1" i="1" dirty="0" smtClean="0"/>
              <a:t>С особой ясностью впервые, </a:t>
            </a:r>
          </a:p>
          <a:p>
            <a:pPr algn="ctr" fontAlgn="base">
              <a:buNone/>
            </a:pPr>
            <a:r>
              <a:rPr lang="ru-RU" b="1" i="1" dirty="0" smtClean="0"/>
              <a:t>Что это </a:t>
            </a:r>
            <a:r>
              <a:rPr lang="ru-RU" b="1" i="1" smtClean="0"/>
              <a:t>Родина моя…</a:t>
            </a:r>
            <a:endParaRPr lang="ru-RU" b="1" i="1" dirty="0" smtClean="0"/>
          </a:p>
          <a:p>
            <a:pPr algn="ctr">
              <a:buNone/>
            </a:pPr>
            <a:r>
              <a:rPr lang="ru-RU" dirty="0" smtClean="0"/>
              <a:t>                                  С.Васильев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1062"/>
            <a:ext cx="4536504" cy="340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/>
        </p:blipFill>
        <p:spPr>
          <a:xfrm>
            <a:off x="4211960" y="3212976"/>
            <a:ext cx="4824536" cy="3429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5449" y="5589240"/>
            <a:ext cx="340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/>
              <a:t>Музей истории города Кургана</a:t>
            </a:r>
          </a:p>
        </p:txBody>
      </p:sp>
    </p:spTree>
    <p:extLst>
      <p:ext uri="{BB962C8B-B14F-4D97-AF65-F5344CB8AC3E}">
        <p14:creationId xmlns:p14="http://schemas.microsoft.com/office/powerpoint/2010/main" val="324719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bg1"/>
                </a:solidFill>
              </a:rPr>
              <a:t>Купеческие дома А.Д. Смолина и Т.Е. Колесникова</a:t>
            </a:r>
            <a:r>
              <a:rPr lang="ru-RU" sz="2700" b="1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Диск С\Света\Курган\Дом Смолина.jpg"/>
          <p:cNvPicPr>
            <a:picLocks noChangeAspect="1" noChangeArrowheads="1"/>
          </p:cNvPicPr>
          <p:nvPr/>
        </p:nvPicPr>
        <p:blipFill>
          <a:blip r:embed="rId3" cstate="print"/>
          <a:srcRect r="1887" b="3587"/>
          <a:stretch>
            <a:fillRect/>
          </a:stretch>
        </p:blipFill>
        <p:spPr bwMode="auto">
          <a:xfrm>
            <a:off x="179512" y="764704"/>
            <a:ext cx="3744416" cy="2376264"/>
          </a:xfrm>
          <a:prstGeom prst="rect">
            <a:avLst/>
          </a:prstGeom>
          <a:noFill/>
        </p:spPr>
      </p:pic>
      <p:pic>
        <p:nvPicPr>
          <p:cNvPr id="3" name="Picture 2" descr="D:\Диск С\Света\Курган\Военкомат.jpg"/>
          <p:cNvPicPr>
            <a:picLocks noChangeAspect="1" noChangeArrowheads="1"/>
          </p:cNvPicPr>
          <p:nvPr/>
        </p:nvPicPr>
        <p:blipFill>
          <a:blip r:embed="rId4" cstate="print"/>
          <a:srcRect l="16925" t="9731" r="4326" b="3978"/>
          <a:stretch>
            <a:fillRect/>
          </a:stretch>
        </p:blipFill>
        <p:spPr bwMode="auto">
          <a:xfrm>
            <a:off x="5328084" y="3123035"/>
            <a:ext cx="3456384" cy="17921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63888" y="764704"/>
            <a:ext cx="5400600" cy="35283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     </a:t>
            </a:r>
            <a:r>
              <a:rPr lang="ru-RU" sz="1800" dirty="0" smtClean="0">
                <a:solidFill>
                  <a:schemeClr val="bg1"/>
                </a:solidFill>
              </a:rPr>
              <a:t>Дома купцов А.Д. Смолина и Т.Е. Колесникова являлись одними из самых больших построек дореволюционного Кургана. Курганский купец 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Т. Е. Колесников в собственном доме торговал бакалейными товарами и сельхозмашинами. С 1907 г. в доме размещалось Курганское отделение Волжско-Камского банка, в 1918-1919 гг. – контора и редакция газеты «Земля и труд».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2900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В </a:t>
            </a:r>
            <a:r>
              <a:rPr lang="ru-RU" b="1" dirty="0" smtClean="0"/>
              <a:t>1916</a:t>
            </a:r>
            <a:r>
              <a:rPr lang="ru-RU" dirty="0" smtClean="0"/>
              <a:t> г. в городе было открыто  Курганское отделение Госбанка, которое арендовало помещение у  А. Д. Смолина. </a:t>
            </a:r>
          </a:p>
          <a:p>
            <a:pPr algn="just"/>
            <a:r>
              <a:rPr lang="ru-RU" dirty="0" smtClean="0"/>
              <a:t>      </a:t>
            </a:r>
          </a:p>
          <a:p>
            <a:pPr algn="just"/>
            <a:r>
              <a:rPr lang="ru-RU" dirty="0" smtClean="0"/>
              <a:t>   В настоящее время дома А.Д. Смолина и Т.Е. Колесникова занимает </a:t>
            </a:r>
            <a:r>
              <a:rPr lang="ru-RU" b="1" i="1" dirty="0" smtClean="0"/>
              <a:t>Курганский областной военкомат.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" b="21736"/>
          <a:stretch/>
        </p:blipFill>
        <p:spPr>
          <a:xfrm>
            <a:off x="5340068" y="4973013"/>
            <a:ext cx="3444400" cy="1678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Улица Куйбышева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Диск С\Света\Курган\УЛИЦА\32527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4128459" cy="3096344"/>
          </a:xfrm>
          <a:prstGeom prst="rect">
            <a:avLst/>
          </a:prstGeom>
          <a:noFill/>
        </p:spPr>
      </p:pic>
      <p:pic>
        <p:nvPicPr>
          <p:cNvPr id="1027" name="Picture 3" descr="D:\Диск С\Света\Курган\УЛИЦА\1265978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4247792" cy="2840880"/>
          </a:xfrm>
          <a:prstGeom prst="rect">
            <a:avLst/>
          </a:prstGeom>
          <a:noFill/>
        </p:spPr>
      </p:pic>
      <p:pic>
        <p:nvPicPr>
          <p:cNvPr id="1028" name="Picture 4" descr="D:\Диск С\Света\Курган\УЛИЦА\ulica-kuybishev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4224469" cy="316835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437" r="-440" b="12015"/>
          <a:stretch/>
        </p:blipFill>
        <p:spPr>
          <a:xfrm>
            <a:off x="4716016" y="4221088"/>
            <a:ext cx="4332526" cy="2358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2352" y="3356992"/>
            <a:ext cx="8579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Старые дома и улицы – это история, которую можно потрогать руками. Они свидетели и часть нашей  истории. </a:t>
            </a:r>
            <a:endParaRPr lang="ru-RU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прошли по шумной улице Куйбышева города  Кургана. </a:t>
            </a:r>
            <a:endParaRPr lang="ru-RU" sz="1600" b="1" i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6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же интересно узнать историю родного города, знать, что 100-200 лет на этой улице жили, учились, работали, торговали наши предки. Мы изучили только часть исторических  и архитектурных памятников, которые расположены на улице Куйбышева. </a:t>
            </a:r>
            <a:endParaRPr lang="ru-RU" sz="1600" b="1" i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Считаем</a:t>
            </a:r>
            <a:r>
              <a:rPr lang="ru-RU" sz="1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наша </a:t>
            </a:r>
            <a:r>
              <a:rPr lang="ru-RU" sz="16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 </a:t>
            </a:r>
            <a:r>
              <a:rPr lang="ru-RU" sz="1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полезна всем, кто хочет </a:t>
            </a:r>
            <a:r>
              <a:rPr lang="ru-RU" sz="16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 историю родного края.</a:t>
            </a:r>
            <a:endParaRPr lang="ru-RU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Ресурсы: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507288" cy="2625155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err="1" smtClean="0"/>
              <a:t>Г.П.Устюжанин,М.А.Евдокимова</a:t>
            </a:r>
            <a:r>
              <a:rPr lang="ru-RU" sz="1900" dirty="0" smtClean="0"/>
              <a:t>. Родная улица моя - Челябинск: </a:t>
            </a:r>
            <a:r>
              <a:rPr lang="ru-RU" sz="1900" dirty="0" err="1" smtClean="0"/>
              <a:t>Юж.-Урал.кн</a:t>
            </a:r>
            <a:r>
              <a:rPr lang="ru-RU" sz="1900" dirty="0" smtClean="0"/>
              <a:t>. издательство, 1983 – 333с.</a:t>
            </a:r>
          </a:p>
          <a:p>
            <a:r>
              <a:rPr lang="ru-RU" sz="1900" dirty="0" smtClean="0"/>
              <a:t>Зауральская генеалогия</a:t>
            </a:r>
          </a:p>
          <a:p>
            <a:pPr>
              <a:buNone/>
            </a:pPr>
            <a:r>
              <a:rPr lang="ru-RU" sz="1900" u="sng" dirty="0" smtClean="0">
                <a:hlinkClick r:id="rId2"/>
              </a:rPr>
              <a:t>http://www.kurgangen.org/</a:t>
            </a:r>
            <a:endParaRPr lang="ru-RU" sz="1900" dirty="0" smtClean="0"/>
          </a:p>
          <a:p>
            <a:r>
              <a:rPr lang="ru-RU" sz="1900" dirty="0" smtClean="0"/>
              <a:t>Официальный сайт муниципального образования город Курган.</a:t>
            </a:r>
          </a:p>
          <a:p>
            <a:pPr>
              <a:buNone/>
            </a:pPr>
            <a:r>
              <a:rPr lang="ru-RU" sz="1900" dirty="0" smtClean="0">
                <a:hlinkClick r:id="rId3"/>
              </a:rPr>
              <a:t>http://kurgan-city.ru/city/history.php</a:t>
            </a:r>
            <a:endParaRPr lang="ru-RU" sz="1900" dirty="0" smtClean="0"/>
          </a:p>
          <a:p>
            <a:r>
              <a:rPr lang="ru-RU" sz="1900" dirty="0" smtClean="0"/>
              <a:t>г.Курган. Улицы старого Кургана.</a:t>
            </a:r>
          </a:p>
          <a:p>
            <a:pPr>
              <a:buNone/>
            </a:pPr>
            <a:r>
              <a:rPr lang="ru-RU" sz="1900" u="sng" dirty="0" smtClean="0">
                <a:hlinkClick r:id="rId4"/>
              </a:rPr>
              <a:t>http://www.article-writer.info/</a:t>
            </a:r>
            <a:endParaRPr lang="ru-RU" sz="1900" u="sng" dirty="0" smtClean="0"/>
          </a:p>
          <a:p>
            <a:r>
              <a:rPr lang="ru-RU" sz="1900" dirty="0" smtClean="0"/>
              <a:t>Культурное наследие Кургана</a:t>
            </a:r>
          </a:p>
          <a:p>
            <a:pPr>
              <a:buNone/>
            </a:pPr>
            <a:r>
              <a:rPr lang="en-US" sz="1900" u="sng" dirty="0" smtClean="0">
                <a:solidFill>
                  <a:srgbClr val="2C1EDC"/>
                </a:solidFill>
              </a:rPr>
              <a:t>http://kurgan.pro/</a:t>
            </a:r>
            <a:endParaRPr lang="ru-RU" sz="1900" u="sng" dirty="0">
              <a:solidFill>
                <a:srgbClr val="2C1ED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экскурсии: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историей улиц Кургана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032448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1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Знакомство учащихся с историей памятников архитектуры, расположенных на одной из главных улиц </a:t>
            </a:r>
            <a:r>
              <a:rPr lang="ru-RU" sz="21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Кургана-улице</a:t>
            </a:r>
            <a:r>
              <a:rPr lang="ru-RU" sz="21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Куйбышева (Троицкая).</a:t>
            </a:r>
            <a:endParaRPr lang="ru-RU" sz="21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1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Изучение, сравнение фотоматериалов памятников архитектуры прошлого и настоящего.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100" dirty="0" smtClean="0"/>
              <a:t>Воспитание у учащихся бережного отношения к культурному наследию своего города.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100" dirty="0" smtClean="0">
                <a:cs typeface="Arial" pitchFamily="34" charset="0"/>
              </a:rPr>
              <a:t>Общение  учащихся, развитие коллектива.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100" b="1" i="1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i="1" dirty="0" smtClean="0">
                <a:ea typeface="Calibri" pitchFamily="34" charset="0"/>
                <a:cs typeface="Times New Roman" pitchFamily="18" charset="0"/>
              </a:rPr>
              <a:t>Программа :</a:t>
            </a:r>
            <a:endParaRPr lang="ru-RU" sz="21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dirty="0" smtClean="0">
                <a:ea typeface="Calibri" pitchFamily="34" charset="0"/>
                <a:cs typeface="Times New Roman" pitchFamily="18" charset="0"/>
              </a:rPr>
              <a:t>1. Изучение литературы по теме «История улиц Кургана».</a:t>
            </a:r>
            <a:endParaRPr lang="ru-RU" sz="21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dirty="0" smtClean="0">
                <a:ea typeface="Calibri" pitchFamily="34" charset="0"/>
                <a:cs typeface="Times New Roman" pitchFamily="18" charset="0"/>
              </a:rPr>
              <a:t>2. Поиск фотоматериалов с изображением города Кургана Х</a:t>
            </a:r>
            <a:r>
              <a:rPr lang="en-US" sz="2100" dirty="0" smtClean="0"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100" dirty="0" smtClean="0">
                <a:ea typeface="Calibri" pitchFamily="34" charset="0"/>
                <a:cs typeface="Times New Roman" pitchFamily="18" charset="0"/>
              </a:rPr>
              <a:t>Х века. </a:t>
            </a:r>
            <a:endParaRPr lang="ru-RU" sz="21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dirty="0" smtClean="0">
                <a:ea typeface="Calibri" pitchFamily="34" charset="0"/>
                <a:cs typeface="Times New Roman" pitchFamily="18" charset="0"/>
              </a:rPr>
              <a:t>3. Анализ полученных  данных</a:t>
            </a: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5620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Улица Троицкая –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современная улица Куйбышева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84675"/>
            <a:ext cx="8784976" cy="445250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7200" b="1" i="1" smtClean="0">
                <a:solidFill>
                  <a:schemeClr val="bg1"/>
                </a:solidFill>
              </a:rPr>
              <a:t>	</a:t>
            </a:r>
            <a:r>
              <a:rPr lang="ru-RU" sz="4000" b="1" i="1" smtClean="0">
                <a:solidFill>
                  <a:schemeClr val="bg1"/>
                </a:solidFill>
              </a:rPr>
              <a:t>           Улица </a:t>
            </a:r>
            <a:r>
              <a:rPr lang="ru-RU" sz="4000" b="1" i="1" dirty="0" smtClean="0">
                <a:solidFill>
                  <a:schemeClr val="bg1"/>
                </a:solidFill>
              </a:rPr>
              <a:t>Троицкая - современная Куйбышева </a:t>
            </a:r>
            <a:r>
              <a:rPr lang="ru-RU" sz="4000" dirty="0" smtClean="0">
                <a:solidFill>
                  <a:schemeClr val="bg1"/>
                </a:solidFill>
              </a:rPr>
              <a:t>- одна из старейших в городе. Она брала начало на берегу Тобола и заканчивалась городской заставой у речки </a:t>
            </a:r>
            <a:r>
              <a:rPr lang="ru-RU" sz="4000" dirty="0" err="1" smtClean="0">
                <a:solidFill>
                  <a:schemeClr val="bg1"/>
                </a:solidFill>
              </a:rPr>
              <a:t>Быструшки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smtClean="0">
                <a:solidFill>
                  <a:schemeClr val="bg1"/>
                </a:solidFill>
              </a:rPr>
              <a:t>		В </a:t>
            </a:r>
            <a:r>
              <a:rPr lang="ru-RU" sz="4000" dirty="0" smtClean="0">
                <a:solidFill>
                  <a:schemeClr val="bg1"/>
                </a:solidFill>
              </a:rPr>
              <a:t>30-х годах XIX века та ее часть, которая протянулась от современной улицы Ленина до центрального стадиона, именовалась Береговой. Позже она указывается </a:t>
            </a:r>
            <a:r>
              <a:rPr lang="ru-RU" sz="4000" smtClean="0">
                <a:solidFill>
                  <a:schemeClr val="bg1"/>
                </a:solidFill>
              </a:rPr>
              <a:t>в документах как </a:t>
            </a:r>
            <a:r>
              <a:rPr lang="ru-RU" sz="4000" dirty="0" smtClean="0">
                <a:solidFill>
                  <a:schemeClr val="bg1"/>
                </a:solidFill>
              </a:rPr>
              <a:t> Большая Береговая. </a:t>
            </a:r>
          </a:p>
          <a:p>
            <a:pPr algn="just">
              <a:buNone/>
            </a:pPr>
            <a:r>
              <a:rPr lang="ru-RU" sz="4000" smtClean="0"/>
              <a:t>       		</a:t>
            </a:r>
          </a:p>
          <a:p>
            <a:pPr algn="just">
              <a:buNone/>
            </a:pPr>
            <a:r>
              <a:rPr lang="ru-RU" sz="4000" smtClean="0"/>
              <a:t>		С </a:t>
            </a:r>
            <a:r>
              <a:rPr lang="ru-RU" sz="4000" dirty="0" smtClean="0"/>
              <a:t>1841 г. улица называется уже просто Большой. </a:t>
            </a:r>
            <a:br>
              <a:rPr lang="ru-RU" sz="4000" dirty="0" smtClean="0"/>
            </a:br>
            <a:r>
              <a:rPr lang="ru-RU" sz="4000" dirty="0" smtClean="0"/>
              <a:t>Другая часть улицы - от Тобола до Троицкого переулка (улица Ленина) - носила имя Средней.</a:t>
            </a:r>
          </a:p>
          <a:p>
            <a:pPr algn="just">
              <a:buNone/>
            </a:pPr>
            <a:r>
              <a:rPr lang="ru-RU" sz="4000" b="1" smtClean="0"/>
              <a:t>      		 </a:t>
            </a:r>
            <a:r>
              <a:rPr lang="ru-RU" sz="4000" b="1" dirty="0" smtClean="0"/>
              <a:t>В 1851 </a:t>
            </a:r>
            <a:r>
              <a:rPr lang="ru-RU" sz="4000" dirty="0" smtClean="0"/>
              <a:t>году она впервые упоминается как </a:t>
            </a:r>
            <a:r>
              <a:rPr lang="ru-RU" sz="4000" b="1" dirty="0" smtClean="0"/>
              <a:t>Троицкая.</a:t>
            </a:r>
          </a:p>
          <a:p>
            <a:pPr algn="just">
              <a:buNone/>
            </a:pPr>
            <a:r>
              <a:rPr lang="ru-RU" sz="4000" dirty="0" smtClean="0"/>
              <a:t>       Название произошло от Троицкой церкви, располагавшейся на том месте, где сейчас находится памятник Наташе Аргентовской. </a:t>
            </a:r>
            <a:br>
              <a:rPr lang="ru-RU" sz="4000" dirty="0" smtClean="0"/>
            </a:br>
            <a:r>
              <a:rPr lang="ru-RU" sz="4000" dirty="0" smtClean="0"/>
              <a:t>На ней располагались два из трех главных курганских храмов - Троицкая и </a:t>
            </a:r>
            <a:r>
              <a:rPr lang="ru-RU" sz="4000" dirty="0" err="1" smtClean="0"/>
              <a:t>Богородице-Рождественская</a:t>
            </a:r>
            <a:r>
              <a:rPr lang="ru-RU" sz="4000" dirty="0" smtClean="0"/>
              <a:t> церкви, большая часть учебных заведений города, множество торговых предприятий и жилые дома известных курганских купцов.</a:t>
            </a:r>
          </a:p>
          <a:p>
            <a:pPr algn="just">
              <a:buNone/>
            </a:pPr>
            <a:r>
              <a:rPr lang="ru-RU" sz="4000" smtClean="0"/>
              <a:t>		В </a:t>
            </a:r>
            <a:r>
              <a:rPr lang="ru-RU" sz="4000" b="1" dirty="0" smtClean="0"/>
              <a:t>1919 </a:t>
            </a:r>
            <a:r>
              <a:rPr lang="ru-RU" sz="4000" dirty="0" smtClean="0"/>
              <a:t> Троицкая улица стала улицей Свободы, а в </a:t>
            </a:r>
            <a:r>
              <a:rPr lang="ru-RU" sz="4000" b="1" dirty="0" smtClean="0"/>
              <a:t>1935</a:t>
            </a:r>
            <a:r>
              <a:rPr lang="ru-RU" sz="4000" dirty="0" smtClean="0"/>
              <a:t> году, после смерти В.В</a:t>
            </a:r>
            <a:r>
              <a:rPr lang="ru-RU" sz="4000" smtClean="0"/>
              <a:t>. Куйбышева</a:t>
            </a:r>
            <a:r>
              <a:rPr lang="ru-RU" sz="4000" dirty="0" smtClean="0"/>
              <a:t>, получила его имя. </a:t>
            </a:r>
            <a:endParaRPr lang="ru-RU" sz="4000" dirty="0"/>
          </a:p>
        </p:txBody>
      </p:sp>
      <p:pic>
        <p:nvPicPr>
          <p:cNvPr id="3074" name="Picture 2" descr="D:\Диск С\Света\Курган\Главная Троицкая у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0"/>
            <a:ext cx="3312368" cy="2144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bg1"/>
                </a:solidFill>
              </a:rPr>
              <a:t>Троицкая церковь (здание не сохранилось)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497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smtClean="0"/>
              <a:t>            </a:t>
            </a:r>
            <a:r>
              <a:rPr lang="ru-RU" sz="1800" smtClean="0">
                <a:solidFill>
                  <a:schemeClr val="bg1"/>
                </a:solidFill>
              </a:rPr>
              <a:t>Строительство </a:t>
            </a:r>
            <a:r>
              <a:rPr lang="ru-RU" sz="1800" dirty="0" smtClean="0">
                <a:solidFill>
                  <a:schemeClr val="bg1"/>
                </a:solidFill>
              </a:rPr>
              <a:t>первого каменного храма города – Троицкой церкви – было начато в 1767 г. и продолжалось до начала ХIХ века.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Диск С\Света\Курган\Троицкая церковь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620689"/>
            <a:ext cx="4400952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323528" y="3726324"/>
            <a:ext cx="796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       </a:t>
            </a:r>
            <a:r>
              <a:rPr lang="ru-RU" dirty="0" smtClean="0"/>
              <a:t>В </a:t>
            </a:r>
            <a:r>
              <a:rPr lang="ru-RU" b="1" dirty="0" smtClean="0"/>
              <a:t>1837</a:t>
            </a:r>
            <a:r>
              <a:rPr lang="ru-RU" dirty="0" smtClean="0"/>
              <a:t> г. для города большим событием явилось присутствие на праздничной службе в Троицком храме наследника царского престола Великого князя Александра Николаевича,  будущего царя Александра  II. В ночь с 5 на 6 июня, накануне Троицына дня, он прибыл в Курган в сопровождении своего воспитателя – поэта В.А. Жуковского. В этот период в Кургане были на поселении декабристы, с которыми Василия Андреевича связывала давнишняя дружба. Во многом именно это обстоятельство обусловило «маршрут» восемнадцатилетнего цесаревича.</a:t>
            </a:r>
            <a:endParaRPr lang="ru-RU" dirty="0"/>
          </a:p>
        </p:txBody>
      </p:sp>
      <p:pic>
        <p:nvPicPr>
          <p:cNvPr id="6" name="Picture 2" descr="D:\Диск С\Света\Курган\Троицкая церковь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4400952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Троицкая площадь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5987008" cy="3096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smtClean="0"/>
              <a:t>	     Здание </a:t>
            </a:r>
            <a:r>
              <a:rPr lang="ru-RU" sz="1800" dirty="0" smtClean="0"/>
              <a:t>использовалось для городских нужд: в годы Великой Отечественной войны здесь размещалась танковая школа, после войны – магазины и столовая.</a:t>
            </a:r>
          </a:p>
          <a:p>
            <a:pPr algn="just">
              <a:buNone/>
            </a:pPr>
            <a:r>
              <a:rPr lang="ru-RU" sz="1800" smtClean="0"/>
              <a:t>	     В </a:t>
            </a:r>
            <a:r>
              <a:rPr lang="ru-RU" sz="1800" b="1" dirty="0" smtClean="0"/>
              <a:t>1957</a:t>
            </a:r>
            <a:r>
              <a:rPr lang="ru-RU" sz="1800" dirty="0" smtClean="0"/>
              <a:t> г. бывшее здание Троицкой церкви было взорвано. На месте уничтоженного храма разбили сквер Декабристов, где в </a:t>
            </a:r>
            <a:r>
              <a:rPr lang="ru-RU" sz="1800" b="1" dirty="0" smtClean="0"/>
              <a:t>1961</a:t>
            </a:r>
            <a:r>
              <a:rPr lang="ru-RU" sz="1800" dirty="0" smtClean="0"/>
              <a:t> г. установили памятник Наташе Аргентовской. </a:t>
            </a:r>
          </a:p>
          <a:p>
            <a:pPr algn="just">
              <a:buNone/>
            </a:pPr>
            <a:r>
              <a:rPr lang="ru-RU" sz="1800" smtClean="0"/>
              <a:t>	     В </a:t>
            </a:r>
            <a:r>
              <a:rPr lang="ru-RU" sz="1800" b="1" dirty="0" smtClean="0"/>
              <a:t>1984 </a:t>
            </a:r>
            <a:r>
              <a:rPr lang="ru-RU" sz="1800" dirty="0" smtClean="0"/>
              <a:t>г. было построено здание Концертного зала курганской областной филармонии.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123" name="Picture 3" descr="D:\Диск С\Света\Курган\1423-Pamjatnik-komsomolke-Natashe-Argentovskoj.jpg"/>
          <p:cNvPicPr>
            <a:picLocks noChangeAspect="1" noChangeArrowheads="1"/>
          </p:cNvPicPr>
          <p:nvPr/>
        </p:nvPicPr>
        <p:blipFill>
          <a:blip r:embed="rId2" cstate="print"/>
          <a:srcRect t="2229"/>
          <a:stretch>
            <a:fillRect/>
          </a:stretch>
        </p:blipFill>
        <p:spPr bwMode="auto">
          <a:xfrm>
            <a:off x="6804248" y="3429000"/>
            <a:ext cx="2153816" cy="3086708"/>
          </a:xfrm>
          <a:prstGeom prst="rect">
            <a:avLst/>
          </a:prstGeom>
          <a:noFill/>
        </p:spPr>
      </p:pic>
      <p:pic>
        <p:nvPicPr>
          <p:cNvPr id="5125" name="Picture 5" descr="D:\Диск С\Света\Курган\филармо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600400" cy="27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99695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Областная филармония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648866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Памятник Н.Аргентовской</a:t>
            </a:r>
            <a:endParaRPr lang="ru-R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124744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chemeClr val="bg1"/>
                </a:solidFill>
              </a:rPr>
              <a:t>    Судьба </a:t>
            </a:r>
            <a:r>
              <a:rPr lang="ru-RU" dirty="0" smtClean="0">
                <a:solidFill>
                  <a:schemeClr val="bg1"/>
                </a:solidFill>
              </a:rPr>
              <a:t>первого православного храма  г. Кургана трагична. Служба в Троицкой церкви продолжалась до 1937 года. После ее закрытия часть церковной утвари была распродана с торгов, часть передана в музей, который сгорел в этом же 1937 году.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752528" cy="43204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bg1"/>
                </a:solidFill>
              </a:rPr>
              <a:t>Богородице - Рождественский собор (здание не сохранилось)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Диск С\Света\Курган\Богорд. хр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16" b="4762"/>
          <a:stretch>
            <a:fillRect/>
          </a:stretch>
        </p:blipFill>
        <p:spPr bwMode="auto">
          <a:xfrm>
            <a:off x="179512" y="404664"/>
            <a:ext cx="3816424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836712"/>
            <a:ext cx="514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Не сохранившийся до наших дней </a:t>
            </a:r>
            <a:r>
              <a:rPr lang="ru-RU" dirty="0" err="1" smtClean="0">
                <a:solidFill>
                  <a:schemeClr val="bg1"/>
                </a:solidFill>
              </a:rPr>
              <a:t>Богородице-Рождественский</a:t>
            </a:r>
            <a:r>
              <a:rPr lang="ru-RU" dirty="0" smtClean="0">
                <a:solidFill>
                  <a:schemeClr val="bg1"/>
                </a:solidFill>
              </a:rPr>
              <a:t> собор являлся одним из самых красивых и вместительных зданий города в XIX - начале XX  веков. </a:t>
            </a:r>
          </a:p>
          <a:p>
            <a:pPr algn="just"/>
            <a:r>
              <a:rPr lang="ru-RU" smtClean="0">
                <a:solidFill>
                  <a:schemeClr val="bg1"/>
                </a:solidFill>
              </a:rPr>
              <a:t>     В 1834 </a:t>
            </a:r>
            <a:r>
              <a:rPr lang="ru-RU" dirty="0" smtClean="0">
                <a:solidFill>
                  <a:schemeClr val="bg1"/>
                </a:solidFill>
              </a:rPr>
              <a:t>г. архиепископом </a:t>
            </a:r>
            <a:r>
              <a:rPr lang="ru-RU" dirty="0" err="1" smtClean="0">
                <a:solidFill>
                  <a:schemeClr val="bg1"/>
                </a:solidFill>
              </a:rPr>
              <a:t>Тобольским</a:t>
            </a:r>
            <a:r>
              <a:rPr lang="ru-RU" dirty="0" smtClean="0">
                <a:solidFill>
                  <a:schemeClr val="bg1"/>
                </a:solidFill>
              </a:rPr>
              <a:t> и Сибирским Афанасием был утвержден план и фасад Собора во имя  Рождества Пресвятой Богородицы. Постройка храма осуществлялась на средства православных горожан.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Диск С\Света\Курган\264f0e0d61d957a224655c73e5ef2e02_350_0_0.jpg"/>
          <p:cNvPicPr>
            <a:picLocks noChangeAspect="1" noChangeArrowheads="1"/>
          </p:cNvPicPr>
          <p:nvPr/>
        </p:nvPicPr>
        <p:blipFill>
          <a:blip r:embed="rId3" cstate="print"/>
          <a:srcRect l="4320" t="8656" r="2801" b="10551"/>
          <a:stretch>
            <a:fillRect/>
          </a:stretch>
        </p:blipFill>
        <p:spPr bwMode="auto">
          <a:xfrm>
            <a:off x="6732240" y="3429000"/>
            <a:ext cx="2304256" cy="15004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342900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       В </a:t>
            </a:r>
            <a:r>
              <a:rPr lang="ru-RU" b="1" smtClean="0"/>
              <a:t>1931 </a:t>
            </a:r>
            <a:r>
              <a:rPr lang="ru-RU" dirty="0" smtClean="0"/>
              <a:t>г. собор был закрыт. Некоторое время здесь размещалась артель «Культура», которая занималась выпуском музыкальных инструментов. </a:t>
            </a:r>
          </a:p>
          <a:p>
            <a:pPr algn="just"/>
            <a:r>
              <a:rPr lang="ru-RU" dirty="0" smtClean="0"/>
              <a:t>      В годы Великой Отечественной войны здание было передано Курганскому заводу деревообрабатывающих станков, в бывшем храме был организован один из производственных цехов. </a:t>
            </a:r>
          </a:p>
          <a:p>
            <a:pPr algn="just"/>
            <a:r>
              <a:rPr lang="ru-RU" dirty="0" smtClean="0"/>
              <a:t>      В настоящее время сохранился лишь небольшой фрагмент стены Богородице - Рождественского собора.</a:t>
            </a:r>
            <a:endParaRPr lang="ru-RU" dirty="0"/>
          </a:p>
        </p:txBody>
      </p:sp>
      <p:pic>
        <p:nvPicPr>
          <p:cNvPr id="1027" name="Picture 3" descr="D:\Диск С\Света\Курган\145a8794c55d629ff69dc15d2fed7211_350_0_0.jpg"/>
          <p:cNvPicPr>
            <a:picLocks noChangeAspect="1" noChangeArrowheads="1"/>
          </p:cNvPicPr>
          <p:nvPr/>
        </p:nvPicPr>
        <p:blipFill>
          <a:blip r:embed="rId4" cstate="print"/>
          <a:srcRect r="2632" b="19144"/>
          <a:stretch>
            <a:fillRect/>
          </a:stretch>
        </p:blipFill>
        <p:spPr bwMode="auto">
          <a:xfrm>
            <a:off x="4932040" y="4797152"/>
            <a:ext cx="2448272" cy="15218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630932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За стеной </a:t>
            </a:r>
            <a:r>
              <a:rPr lang="ru-RU" sz="1400" i="1" dirty="0" err="1" smtClean="0"/>
              <a:t>Богородице-Рождественского</a:t>
            </a:r>
            <a:r>
              <a:rPr lang="ru-RU" sz="1400" i="1" dirty="0" smtClean="0"/>
              <a:t> собора - магазин "</a:t>
            </a:r>
            <a:r>
              <a:rPr lang="ru-RU" sz="1400" i="1" dirty="0" err="1" smtClean="0"/>
              <a:t>Артекс</a:t>
            </a:r>
            <a:r>
              <a:rPr lang="ru-RU" sz="1400" i="1" dirty="0" smtClean="0"/>
              <a:t>"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18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Пожарное депо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>
            <a:normAutofit fontScale="62500" lnSpcReduction="2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r>
              <a:rPr lang="ru-RU" sz="2100" i="1" dirty="0" smtClean="0"/>
              <a:t>      </a:t>
            </a:r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endParaRPr lang="ru-RU" sz="2100" i="1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r>
              <a:rPr lang="ru-RU" sz="3300" dirty="0" smtClean="0"/>
              <a:t> </a:t>
            </a:r>
            <a:r>
              <a:rPr lang="ru-RU" sz="2600" dirty="0" smtClean="0"/>
              <a:t>  </a:t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3074" name="Picture 2" descr="D:\Диск С\Света\Курган\троицкая у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752528" cy="3011914"/>
          </a:xfrm>
          <a:prstGeom prst="rect">
            <a:avLst/>
          </a:prstGeom>
          <a:noFill/>
        </p:spPr>
      </p:pic>
      <p:pic>
        <p:nvPicPr>
          <p:cNvPr id="3075" name="Picture 3" descr="D:\Диск С\Света\Курган\каланч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225652" cy="24086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458112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В </a:t>
            </a:r>
            <a:r>
              <a:rPr lang="ru-RU" b="1" dirty="0" smtClean="0"/>
              <a:t>1882</a:t>
            </a:r>
            <a:r>
              <a:rPr lang="ru-RU" dirty="0" smtClean="0"/>
              <a:t> году построено новое каменное  здание с деревянной каланчой.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83671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В 1830 году было построено деревянное здание пожарного депо с каланчой высотой 27 м.</a:t>
            </a:r>
          </a:p>
          <a:p>
            <a:pPr algn="just">
              <a:buNone/>
            </a:pPr>
            <a:r>
              <a:rPr lang="ru-RU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С каланчи пожарные осуществляли обзор города; кроме того, в случае пожара на ней поднимали сигнальные шары: один шар, если пожар был в первой части города, и два - если во второй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120680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Пожарное депо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Диск С\Света\Курган\pojarn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0749"/>
          <a:stretch>
            <a:fillRect/>
          </a:stretch>
        </p:blipFill>
        <p:spPr bwMode="auto">
          <a:xfrm>
            <a:off x="5436096" y="2276872"/>
            <a:ext cx="3528392" cy="44292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43711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</a:p>
          <a:p>
            <a:pPr algn="just"/>
            <a:r>
              <a:rPr lang="ru-RU" dirty="0" smtClean="0"/>
              <a:t>     Здание пожарного депо и сейчас не утратило своего первоначального назначения - здесь располагается пожарная часть № 9 г. Кургана. </a:t>
            </a:r>
          </a:p>
          <a:p>
            <a:pPr algn="just"/>
            <a:r>
              <a:rPr lang="ru-RU" dirty="0" smtClean="0"/>
              <a:t>     В </a:t>
            </a:r>
            <a:r>
              <a:rPr lang="ru-RU" b="1" dirty="0" smtClean="0"/>
              <a:t>1998 </a:t>
            </a:r>
            <a:r>
              <a:rPr lang="ru-RU" dirty="0" smtClean="0"/>
              <a:t>году была восстановлена 27-метровая деревянная каланча.</a:t>
            </a:r>
            <a:endParaRPr lang="ru-RU" dirty="0"/>
          </a:p>
        </p:txBody>
      </p:sp>
      <p:pic>
        <p:nvPicPr>
          <p:cNvPr id="4100" name="Picture 4" descr="D:\Диск С\Света\Курган\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5051308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1563</Words>
  <Application>Microsoft Office PowerPoint</Application>
  <PresentationFormat>Экран (4:3)</PresentationFormat>
  <Paragraphs>198</Paragraphs>
  <Slides>24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города Кургана  «Средняя общеобразовательная  школа  № 53 имени А.А.Шараборина»</vt:lpstr>
      <vt:lpstr>Презентация PowerPoint</vt:lpstr>
      <vt:lpstr>Цель экскурсии: Познакомить учащихся с историей улиц Кургана</vt:lpstr>
      <vt:lpstr>Улица Троицкая –  современная улица Куйбышева</vt:lpstr>
      <vt:lpstr>Троицкая церковь (здание не сохранилось) </vt:lpstr>
      <vt:lpstr>Троицкая площадь</vt:lpstr>
      <vt:lpstr>Богородице - Рождественский собор (здание не сохранилось) </vt:lpstr>
      <vt:lpstr>Пожарное депо</vt:lpstr>
      <vt:lpstr>Пожарное депо</vt:lpstr>
      <vt:lpstr>Александровская женская прогимназия</vt:lpstr>
      <vt:lpstr>Презентация PowerPoint</vt:lpstr>
      <vt:lpstr>Уездное мужское училище</vt:lpstr>
      <vt:lpstr>Союз Сибирских маслодельных артелей</vt:lpstr>
      <vt:lpstr>Презентация PowerPoint</vt:lpstr>
      <vt:lpstr>Дом иностранных монополий</vt:lpstr>
      <vt:lpstr> Дамское попечительское общество </vt:lpstr>
      <vt:lpstr>Дом купца И.И. Бакинова</vt:lpstr>
      <vt:lpstr>Усадьба купца И.И. Дерягина</vt:lpstr>
      <vt:lpstr>Усадьба купцов Березиных</vt:lpstr>
      <vt:lpstr>Презентация PowerPoint</vt:lpstr>
      <vt:lpstr>Купеческие дома А.Д. Смолина и Т.Е. Колесникова  </vt:lpstr>
      <vt:lpstr>Улица Куйбышева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142</cp:revision>
  <dcterms:created xsi:type="dcterms:W3CDTF">2014-12-02T18:01:56Z</dcterms:created>
  <dcterms:modified xsi:type="dcterms:W3CDTF">2018-03-08T16:43:36Z</dcterms:modified>
</cp:coreProperties>
</file>