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2" r:id="rId2"/>
    <p:sldId id="277" r:id="rId3"/>
    <p:sldId id="262" r:id="rId4"/>
    <p:sldId id="268" r:id="rId5"/>
    <p:sldId id="269" r:id="rId6"/>
    <p:sldId id="266" r:id="rId7"/>
    <p:sldId id="264" r:id="rId8"/>
    <p:sldId id="280" r:id="rId9"/>
    <p:sldId id="281" r:id="rId10"/>
    <p:sldId id="282" r:id="rId11"/>
    <p:sldId id="284" r:id="rId12"/>
    <p:sldId id="285" r:id="rId13"/>
    <p:sldId id="286" r:id="rId14"/>
    <p:sldId id="291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106" d="100"/>
          <a:sy n="106" d="100"/>
        </p:scale>
        <p:origin x="16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FB56A-F2F0-49C9-AF25-A2402734283D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449D-CC3F-473C-B3E0-C6793DD7C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2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449D-CC3F-473C-B3E0-C6793DD7CA1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54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советское время кинотеатр «Прогресс» не сменил своего названия. Он стал одним из культурно-просветительских мест, пропагандировавших советский образ жизни. В 1928 г. в Кургане наряду с ним действовали кинотеатры «Рабочий», в 1932 г. – «Факел» и «Учебное кино».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С 1 марта 1935 года в кинотеатре начались работы по монтажу оборудования для звуковых фильмов. В июле 1935 г. его руководство взяло на себя обязанности по обслуживанию детей детскими кинокартинами. В дальнейшем ориентация на детского зрителя стала для кинотеатра «Прогресс» определяющей.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 по 17 июня 1943 года здесь проходил детский кинофестиваль, посвященный окончанию учебного года в школах. В дальнейшем такие мероприятия стали ежегодными.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истории Кургана «Прогресс» – единственный городской кинотеатр, которому удалось успешно работать в царское, советское и постсоветское время. Он прекратил деятельность в 2001 г. В 2002 г. его помещение было переоборудовано для расчетного центра МУП «Городские электрические сети».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449D-CC3F-473C-B3E0-C6793DD7CA1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84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449D-CC3F-473C-B3E0-C6793DD7CA1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12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449D-CC3F-473C-B3E0-C6793DD7CA1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81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449D-CC3F-473C-B3E0-C6793DD7CA1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48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449D-CC3F-473C-B3E0-C6793DD7CA1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9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449D-CC3F-473C-B3E0-C6793DD7CA1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1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449D-CC3F-473C-B3E0-C6793DD7CA1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6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449D-CC3F-473C-B3E0-C6793DD7CA1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449D-CC3F-473C-B3E0-C6793DD7CA1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80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449D-CC3F-473C-B3E0-C6793DD7CA1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1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449D-CC3F-473C-B3E0-C6793DD7CA1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6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449D-CC3F-473C-B3E0-C6793DD7CA1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19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449D-CC3F-473C-B3E0-C6793DD7CA1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6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 l="-2000" t="-4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kurgan.pro/wp-content/gallery/129/okn-129-0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urgan.pro/wp-content/gallery/129/okn-129-2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kurgan.pro/wp-content/gallery/129/okn-129-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urgan.pro/wp-content/gallery/047/okn-047-1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kurgan.pro/wp-content/gallery/047/okn-047-0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urgan.pro/wp-content/gallery/105/okn-105-1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kurgan.pro/wp-content/gallery/105/okn-105-0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urgan.pro/wp-content/gallery/064/okn-064-1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kurgan.pro/wp-content/gallery/064/okn-064-0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urgan.pro/wp-content/gallery/004/okn-004-03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kurgan.pro/wp-content/gallery/004/okn-004-0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urgan.pro/wp-content/gallery/004/okn-004-02.jp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kurgan.pro/wp-content/gallery/004/okn-004-0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kurgan.pro/wp-content/gallery/050/okn-050-0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://kurgan.pro/wp-content/gallery/050/okn-050-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urgan.pro/wp-content/gallery/054/okn-054-1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kurgan.pro/wp-content/gallery/054/okn-054-0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Администрация города Кургана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Муниципальное бюджетное общеобразовательное учреждение города Кургана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«Средняя общеобразовательная школа №53 имени  </a:t>
            </a:r>
            <a:r>
              <a:rPr lang="ru-RU" sz="1400" b="1" dirty="0" err="1">
                <a:solidFill>
                  <a:srgbClr val="002060"/>
                </a:solidFill>
              </a:rPr>
              <a:t>А.А.Шараборина</a:t>
            </a:r>
            <a:r>
              <a:rPr lang="ru-RU" sz="1400" b="1" dirty="0">
                <a:solidFill>
                  <a:srgbClr val="002060"/>
                </a:solidFill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Светлана\Desktop\УЛИЦА\герб_(178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2" y="188640"/>
            <a:ext cx="972691" cy="118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ветлана\Desktop\УЛИЦА\загруженное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63" y="188639"/>
            <a:ext cx="1189673" cy="11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-1451822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Областной конкурс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«По историческим местам Зауралья»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Улицы города Кургана.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Прошлое и настоящее.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Улица Дворянская(Советская)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Автор: </a:t>
            </a:r>
            <a:r>
              <a:rPr lang="ru-RU" b="1" i="1" dirty="0" err="1">
                <a:solidFill>
                  <a:srgbClr val="002060"/>
                </a:solidFill>
              </a:rPr>
              <a:t>Переладов</a:t>
            </a:r>
            <a:r>
              <a:rPr lang="ru-RU" b="1" i="1" dirty="0">
                <a:solidFill>
                  <a:srgbClr val="002060"/>
                </a:solidFill>
              </a:rPr>
              <a:t> Илья,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учащийся 9 класса МБОУ «СОШ №53»</a:t>
            </a: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г.Курган</a:t>
            </a:r>
            <a:r>
              <a:rPr lang="ru-RU" b="1" i="1" dirty="0">
                <a:solidFill>
                  <a:srgbClr val="002060"/>
                </a:solidFill>
              </a:rPr>
              <a:t>, 2015г.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05343"/>
            <a:ext cx="868201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i="1" dirty="0" smtClean="0">
              <a:solidFill>
                <a:schemeClr val="tx2"/>
              </a:solidFill>
            </a:endParaRPr>
          </a:p>
          <a:p>
            <a:pPr algn="ctr"/>
            <a:endParaRPr lang="ru-RU" sz="2800" b="1" i="1" smtClean="0">
              <a:solidFill>
                <a:srgbClr val="FF0000"/>
              </a:solidFill>
            </a:endParaRPr>
          </a:p>
          <a:p>
            <a:pPr algn="ctr"/>
            <a:endParaRPr lang="ru-RU" sz="2800" b="1" i="1">
              <a:solidFill>
                <a:srgbClr val="FF0000"/>
              </a:solidFill>
            </a:endParaRPr>
          </a:p>
          <a:p>
            <a:pPr algn="ctr"/>
            <a:endParaRPr lang="ru-RU" sz="2800" b="1" i="1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smtClean="0">
                <a:solidFill>
                  <a:srgbClr val="FF0000"/>
                </a:solidFill>
              </a:rPr>
              <a:t>Улицы </a:t>
            </a:r>
            <a:r>
              <a:rPr lang="ru-RU" sz="2800" b="1" i="1" dirty="0">
                <a:solidFill>
                  <a:srgbClr val="FF0000"/>
                </a:solidFill>
              </a:rPr>
              <a:t>города Кургана</a:t>
            </a:r>
            <a:r>
              <a:rPr lang="ru-RU" sz="2800" b="1" i="1" dirty="0" smtClean="0">
                <a:solidFill>
                  <a:srgbClr val="FF0000"/>
                </a:solidFill>
              </a:rPr>
              <a:t>. Прошлое </a:t>
            </a:r>
            <a:r>
              <a:rPr lang="ru-RU" sz="2800" b="1" i="1" dirty="0">
                <a:solidFill>
                  <a:srgbClr val="FF0000"/>
                </a:solidFill>
              </a:rPr>
              <a:t>и настоящее.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Улица Дворянская(Советская)</a:t>
            </a:r>
          </a:p>
          <a:p>
            <a:endParaRPr lang="ru-RU" dirty="0"/>
          </a:p>
          <a:p>
            <a:endParaRPr lang="ru-RU" sz="2400" dirty="0" smtClean="0"/>
          </a:p>
          <a:p>
            <a:endParaRPr lang="ru-RU" b="1" smtClean="0">
              <a:solidFill>
                <a:srgbClr val="002060"/>
              </a:solidFill>
            </a:endParaRPr>
          </a:p>
          <a:p>
            <a:endParaRPr lang="ru-RU" b="1">
              <a:solidFill>
                <a:srgbClr val="002060"/>
              </a:solidFill>
            </a:endParaRPr>
          </a:p>
          <a:p>
            <a:endParaRPr lang="ru-RU" b="1" smtClean="0">
              <a:solidFill>
                <a:srgbClr val="002060"/>
              </a:solidFill>
            </a:endParaRPr>
          </a:p>
          <a:p>
            <a:endParaRPr lang="ru-RU" b="1">
              <a:solidFill>
                <a:srgbClr val="002060"/>
              </a:solidFill>
            </a:endParaRPr>
          </a:p>
          <a:p>
            <a:r>
              <a:rPr lang="ru-RU" b="1" smtClean="0">
                <a:solidFill>
                  <a:srgbClr val="002060"/>
                </a:solidFill>
              </a:rPr>
              <a:t>Автор : Переладов Илья Витальевич, учащийся 10А класса МБОУ «СОШ №53»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mtClean="0">
                <a:solidFill>
                  <a:srgbClr val="002060"/>
                </a:solidFill>
              </a:rPr>
              <a:t>г.Курган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9699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>Кинотеатр «Прогресс», </a:t>
            </a:r>
            <a:r>
              <a:rPr lang="ru-RU" sz="3100" b="1" i="1" dirty="0" smtClean="0">
                <a:solidFill>
                  <a:srgbClr val="7030A0"/>
                </a:solidFill>
              </a:rPr>
              <a:t>(</a:t>
            </a:r>
            <a:r>
              <a:rPr lang="ru-RU" sz="3100" b="1" i="1" dirty="0" err="1" smtClean="0">
                <a:solidFill>
                  <a:srgbClr val="7030A0"/>
                </a:solidFill>
              </a:rPr>
              <a:t>ул.Советская</a:t>
            </a:r>
            <a:r>
              <a:rPr lang="ru-RU" sz="3100" b="1" i="1" dirty="0">
                <a:solidFill>
                  <a:srgbClr val="7030A0"/>
                </a:solidFill>
              </a:rPr>
              <a:t>, </a:t>
            </a:r>
            <a:r>
              <a:rPr lang="ru-RU" sz="3100" b="1" i="1" dirty="0" smtClean="0">
                <a:solidFill>
                  <a:srgbClr val="7030A0"/>
                </a:solidFill>
              </a:rPr>
              <a:t>94)</a:t>
            </a: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512" y="1368111"/>
            <a:ext cx="8458907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В </a:t>
            </a:r>
            <a:r>
              <a:rPr lang="ru-RU" dirty="0">
                <a:solidFill>
                  <a:srgbClr val="002060"/>
                </a:solidFill>
              </a:rPr>
              <a:t>начале XX века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на территории усадьбы было выстроено каменное здание со зрительным залом, фойе и другими служебными помещениями, предназначенное для кинематографа.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В </a:t>
            </a:r>
            <a:r>
              <a:rPr lang="ru-RU" dirty="0">
                <a:solidFill>
                  <a:srgbClr val="002060"/>
                </a:solidFill>
              </a:rPr>
              <a:t>августе </a:t>
            </a:r>
            <a:r>
              <a:rPr lang="ru-RU" dirty="0" smtClean="0">
                <a:solidFill>
                  <a:srgbClr val="002060"/>
                </a:solidFill>
              </a:rPr>
              <a:t>1911г. начал </a:t>
            </a:r>
            <a:r>
              <a:rPr lang="ru-RU" dirty="0">
                <a:solidFill>
                  <a:srgbClr val="002060"/>
                </a:solidFill>
              </a:rPr>
              <a:t>действовать кинотеатр «Прогресс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r>
              <a:rPr lang="ru-RU" dirty="0">
                <a:solidFill>
                  <a:srgbClr val="002060"/>
                </a:solidFill>
              </a:rPr>
              <a:t> 23 декабря 1918 года городская Дума здание кинотеатра реквизировала и отдала для размещения класса мотористов военно-авиационной школы. В феврале 1919 г. кинотеатр «Прогресс» был занят 1-м Волжским корпусом генерала </a:t>
            </a:r>
            <a:r>
              <a:rPr lang="ru-RU" dirty="0" err="1">
                <a:solidFill>
                  <a:srgbClr val="002060"/>
                </a:solidFill>
              </a:rPr>
              <a:t>В.О.Каппеля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В </a:t>
            </a:r>
            <a:r>
              <a:rPr lang="ru-RU" dirty="0">
                <a:solidFill>
                  <a:srgbClr val="002060"/>
                </a:solidFill>
              </a:rPr>
              <a:t>начале 1920-х гг. работа кинотеатра «Прогресс» была восстановлена, ему было присвоено название «Советская пропаганда». </a:t>
            </a:r>
          </a:p>
          <a:p>
            <a:pPr algn="just"/>
            <a:endParaRPr lang="ru-RU" dirty="0"/>
          </a:p>
        </p:txBody>
      </p:sp>
      <p:pic>
        <p:nvPicPr>
          <p:cNvPr id="9" name="Рисунок 8" descr="Кинотеатр «Прогресс»">
            <a:hlinkClick r:id="rId4" tooltip="&quot;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4835" r="2873" b="8504"/>
          <a:stretch/>
        </p:blipFill>
        <p:spPr bwMode="auto">
          <a:xfrm>
            <a:off x="2771800" y="4005064"/>
            <a:ext cx="4008423" cy="2748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4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9699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>Кинотеатр «Прогресс», </a:t>
            </a: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(</a:t>
            </a:r>
            <a:r>
              <a:rPr lang="ru-RU" sz="3100" b="1" i="1" dirty="0" err="1" smtClean="0">
                <a:solidFill>
                  <a:srgbClr val="7030A0"/>
                </a:solidFill>
              </a:rPr>
              <a:t>ул.Советская</a:t>
            </a:r>
            <a:r>
              <a:rPr lang="ru-RU" sz="3100" b="1" i="1" dirty="0">
                <a:solidFill>
                  <a:srgbClr val="7030A0"/>
                </a:solidFill>
              </a:rPr>
              <a:t>, </a:t>
            </a:r>
            <a:r>
              <a:rPr lang="ru-RU" sz="3100" b="1" i="1" dirty="0" smtClean="0">
                <a:solidFill>
                  <a:srgbClr val="7030A0"/>
                </a:solidFill>
              </a:rPr>
              <a:t>94)</a:t>
            </a: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512" y="5532550"/>
            <a:ext cx="4302632" cy="36933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1484784"/>
            <a:ext cx="4135320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 smtClean="0"/>
              <a:t>   </a:t>
            </a:r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1928 г. в Кургане наряду с </a:t>
            </a:r>
            <a:r>
              <a:rPr lang="ru-RU" sz="2000" dirty="0" smtClean="0">
                <a:solidFill>
                  <a:srgbClr val="002060"/>
                </a:solidFill>
              </a:rPr>
              <a:t>«Прогрессом» действовали </a:t>
            </a:r>
            <a:r>
              <a:rPr lang="ru-RU" sz="2000" dirty="0">
                <a:solidFill>
                  <a:srgbClr val="002060"/>
                </a:solidFill>
              </a:rPr>
              <a:t>кинотеатры «Рабочий», в 1932 г. – «Факел» и «Учебное кино».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 fontAlgn="base"/>
            <a:endParaRPr lang="ru-RU" sz="2000" dirty="0">
              <a:solidFill>
                <a:srgbClr val="002060"/>
              </a:solidFill>
            </a:endParaRPr>
          </a:p>
          <a:p>
            <a:pPr algn="just" fontAlgn="base"/>
            <a:r>
              <a:rPr lang="ru-RU" sz="2000" dirty="0" smtClean="0">
                <a:solidFill>
                  <a:srgbClr val="002060"/>
                </a:solidFill>
              </a:rPr>
              <a:t>    В </a:t>
            </a:r>
            <a:r>
              <a:rPr lang="ru-RU" sz="2000" dirty="0">
                <a:solidFill>
                  <a:srgbClr val="002060"/>
                </a:solidFill>
              </a:rPr>
              <a:t>истории Кургана «Прогресс» – единственный городской кинотеатр, которому удалось успешно работать в царское, советское и постсоветское время. Он прекратил деятельность в 2001 г. В 2002 г. его помещение было переоборудовано для расчетного центра МУП «Городские электрические сети</a:t>
            </a:r>
            <a:r>
              <a:rPr lang="ru-RU" sz="2000" dirty="0" smtClean="0">
                <a:solidFill>
                  <a:srgbClr val="002060"/>
                </a:solidFill>
              </a:rPr>
              <a:t>».</a:t>
            </a:r>
            <a:endParaRPr lang="ru-RU" dirty="0"/>
          </a:p>
        </p:txBody>
      </p:sp>
      <p:pic>
        <p:nvPicPr>
          <p:cNvPr id="8" name="Рисунок 7" descr="Кинотеатр «Прогресс»">
            <a:hlinkClick r:id="rId4" tooltip="&quot;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3528392" cy="243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инотеатр «Прогресс»">
            <a:hlinkClick r:id="rId6" tooltip="&quot;&quot;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" r="4838"/>
          <a:stretch/>
        </p:blipFill>
        <p:spPr bwMode="auto">
          <a:xfrm>
            <a:off x="742456" y="4065019"/>
            <a:ext cx="3870688" cy="2792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0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952599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Дом купца </a:t>
            </a:r>
            <a:r>
              <a:rPr lang="ru-RU" sz="2800" b="1" i="1" dirty="0" err="1">
                <a:solidFill>
                  <a:srgbClr val="7030A0"/>
                </a:solidFill>
              </a:rPr>
              <a:t>И.П.Колпакова</a:t>
            </a:r>
            <a:r>
              <a:rPr lang="ru-RU" sz="2800" b="1" i="1" dirty="0">
                <a:solidFill>
                  <a:srgbClr val="7030A0"/>
                </a:solidFill>
              </a:rPr>
              <a:t>, </a:t>
            </a:r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(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ул.Советская</a:t>
            </a:r>
            <a:r>
              <a:rPr lang="ru-RU" sz="2800" b="1" i="1" dirty="0">
                <a:solidFill>
                  <a:srgbClr val="7030A0"/>
                </a:solidFill>
              </a:rPr>
              <a:t>, </a:t>
            </a:r>
            <a:r>
              <a:rPr lang="ru-RU" sz="2800" b="1" i="1" dirty="0" smtClean="0">
                <a:solidFill>
                  <a:srgbClr val="7030A0"/>
                </a:solidFill>
              </a:rPr>
              <a:t>75)</a:t>
            </a:r>
            <a:r>
              <a:rPr lang="ru-RU" sz="2800" b="1" i="1" dirty="0">
                <a:solidFill>
                  <a:srgbClr val="7030A0"/>
                </a:solidFill>
              </a:rPr>
              <a:t/>
            </a:r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512" y="5532550"/>
            <a:ext cx="4302632" cy="36933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102087"/>
            <a:ext cx="4351344" cy="233910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 smtClean="0"/>
              <a:t>     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dirty="0" err="1" smtClean="0">
                <a:solidFill>
                  <a:srgbClr val="002060"/>
                </a:solidFill>
              </a:rPr>
              <a:t>И.П.Колпаков</a:t>
            </a:r>
            <a:r>
              <a:rPr lang="ru-RU" dirty="0" smtClean="0">
                <a:solidFill>
                  <a:srgbClr val="002060"/>
                </a:solidFill>
              </a:rPr>
              <a:t> торговал </a:t>
            </a:r>
            <a:r>
              <a:rPr lang="ru-RU" dirty="0">
                <a:solidFill>
                  <a:srgbClr val="002060"/>
                </a:solidFill>
              </a:rPr>
              <a:t>зерновым хлебом, мясом и кожевенными </a:t>
            </a:r>
            <a:r>
              <a:rPr lang="ru-RU" dirty="0" smtClean="0">
                <a:solidFill>
                  <a:srgbClr val="002060"/>
                </a:solidFill>
              </a:rPr>
              <a:t>товарами, у него был </a:t>
            </a:r>
            <a:r>
              <a:rPr lang="ru-RU" dirty="0">
                <a:solidFill>
                  <a:srgbClr val="002060"/>
                </a:solidFill>
              </a:rPr>
              <a:t>маслобойный завод, вырабатывающий масло льняное, маковое, конопляное, </a:t>
            </a:r>
            <a:r>
              <a:rPr lang="ru-RU" dirty="0" smtClean="0">
                <a:solidFill>
                  <a:srgbClr val="002060"/>
                </a:solidFill>
              </a:rPr>
              <a:t>горчичное.</a:t>
            </a:r>
            <a:r>
              <a:rPr lang="ru-RU" dirty="0">
                <a:solidFill>
                  <a:srgbClr val="002060"/>
                </a:solidFill>
              </a:rPr>
              <a:t> В годы первой мировой войны в этом доме находился </a:t>
            </a:r>
            <a:r>
              <a:rPr lang="ru-RU" dirty="0" smtClean="0">
                <a:solidFill>
                  <a:srgbClr val="002060"/>
                </a:solidFill>
              </a:rPr>
              <a:t>лазарет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" name="Рисунок 8" descr="Дом купца И.П.Колпакова, ул.Советская, 75 — ул.Комсомольская,29">
            <a:hlinkClick r:id="rId4" tooltip="&quot;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/>
          <a:stretch/>
        </p:blipFill>
        <p:spPr bwMode="auto">
          <a:xfrm>
            <a:off x="310512" y="1181731"/>
            <a:ext cx="4075485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520" y="3717032"/>
            <a:ext cx="4477512" cy="261610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 smtClean="0">
                <a:solidFill>
                  <a:srgbClr val="002060"/>
                </a:solidFill>
              </a:rPr>
              <a:t>   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1930-е гг. здание отдали под учебные </a:t>
            </a:r>
            <a:r>
              <a:rPr lang="ru-RU" dirty="0" smtClean="0">
                <a:solidFill>
                  <a:srgbClr val="002060"/>
                </a:solidFill>
              </a:rPr>
              <a:t>заведения— </a:t>
            </a:r>
            <a:r>
              <a:rPr lang="ru-RU" dirty="0">
                <a:solidFill>
                  <a:srgbClr val="002060"/>
                </a:solidFill>
              </a:rPr>
              <a:t>свиноводческий техникум, институт колхозно-совхозного строительства, газетную школу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    В </a:t>
            </a:r>
            <a:r>
              <a:rPr lang="ru-RU" dirty="0">
                <a:solidFill>
                  <a:srgbClr val="002060"/>
                </a:solidFill>
              </a:rPr>
              <a:t>1944г. здесь размещался ОРС связи, после Великой отечественной войны здание отошло к почтово-телеграфному ведомству.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этом виде он используется и до сих пор.</a:t>
            </a:r>
          </a:p>
        </p:txBody>
      </p:sp>
      <p:pic>
        <p:nvPicPr>
          <p:cNvPr id="12" name="Рисунок 11" descr="Дом купца И.П.Колпакова, ул.Советская, 75 — ул.Комсомольская,29">
            <a:hlinkClick r:id="rId6" tooltip="&quot;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62" y="3947499"/>
            <a:ext cx="3929582" cy="2649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9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952599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2400" b="1" i="1" dirty="0">
                <a:solidFill>
                  <a:srgbClr val="7030A0"/>
                </a:solidFill>
              </a:rPr>
              <a:t>Жилой дом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С.И.Корнильцева</a:t>
            </a:r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(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ул.Советская</a:t>
            </a:r>
            <a:r>
              <a:rPr lang="ru-RU" sz="2400" b="1" i="1" dirty="0">
                <a:solidFill>
                  <a:srgbClr val="7030A0"/>
                </a:solidFill>
              </a:rPr>
              <a:t>, </a:t>
            </a:r>
            <a:r>
              <a:rPr lang="ru-RU" sz="2400" b="1" i="1" dirty="0" smtClean="0">
                <a:solidFill>
                  <a:srgbClr val="7030A0"/>
                </a:solidFill>
              </a:rPr>
              <a:t>83)</a:t>
            </a:r>
            <a:r>
              <a:rPr lang="ru-RU" sz="2400" b="1" i="1" dirty="0">
                <a:solidFill>
                  <a:srgbClr val="7030A0"/>
                </a:solidFill>
              </a:rPr>
              <a:t/>
            </a:r>
            <a:br>
              <a:rPr lang="ru-RU" sz="2400" b="1" i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512" y="5532550"/>
            <a:ext cx="4302632" cy="36933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5187292"/>
            <a:ext cx="413532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 smtClean="0"/>
              <a:t>    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911792"/>
            <a:ext cx="4477512" cy="40011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 fontAlgn="base"/>
            <a:endParaRPr lang="ru-RU" sz="2000" dirty="0"/>
          </a:p>
        </p:txBody>
      </p:sp>
      <p:pic>
        <p:nvPicPr>
          <p:cNvPr id="11" name="Рисунок 10" descr="Жилой дом С.И.Корнильцева, ул.Советская, 83">
            <a:hlinkClick r:id="rId4" tooltip="&quot;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960440" cy="245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Жилой дом С.И.Корнильцева, ул.Советская, 83">
            <a:hlinkClick r:id="rId6" tooltip="&quot;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4248472" cy="24382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0" y="1556792"/>
            <a:ext cx="4150692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     </a:t>
            </a:r>
            <a:r>
              <a:rPr lang="ru-RU" dirty="0" smtClean="0">
                <a:solidFill>
                  <a:srgbClr val="002060"/>
                </a:solidFill>
              </a:rPr>
              <a:t>Дом купца </a:t>
            </a:r>
            <a:r>
              <a:rPr lang="ru-RU" dirty="0" err="1" smtClean="0">
                <a:solidFill>
                  <a:srgbClr val="002060"/>
                </a:solidFill>
              </a:rPr>
              <a:t>С.И.Корнильцева</a:t>
            </a:r>
            <a:r>
              <a:rPr lang="ru-RU" dirty="0" smtClean="0">
                <a:solidFill>
                  <a:srgbClr val="002060"/>
                </a:solidFill>
              </a:rPr>
              <a:t>, который </a:t>
            </a:r>
            <a:r>
              <a:rPr lang="ru-RU" dirty="0">
                <a:solidFill>
                  <a:srgbClr val="002060"/>
                </a:solidFill>
              </a:rPr>
              <a:t>имел свой маслодельный </a:t>
            </a:r>
            <a:r>
              <a:rPr lang="ru-RU" dirty="0" smtClean="0">
                <a:solidFill>
                  <a:srgbClr val="002060"/>
                </a:solidFill>
              </a:rPr>
              <a:t>завод, арендовал </a:t>
            </a:r>
            <a:r>
              <a:rPr lang="ru-RU" dirty="0">
                <a:solidFill>
                  <a:srgbClr val="002060"/>
                </a:solidFill>
              </a:rPr>
              <a:t>Сибирский Торговый банк под свое курганское </a:t>
            </a:r>
            <a:r>
              <a:rPr lang="ru-RU" dirty="0" smtClean="0">
                <a:solidFill>
                  <a:srgbClr val="002060"/>
                </a:solidFill>
              </a:rPr>
              <a:t>отделение.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301208"/>
            <a:ext cx="4176464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 smtClean="0">
                <a:solidFill>
                  <a:srgbClr val="002060"/>
                </a:solidFill>
              </a:rPr>
              <a:t>    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советское </a:t>
            </a:r>
            <a:r>
              <a:rPr lang="ru-RU" dirty="0" smtClean="0">
                <a:solidFill>
                  <a:srgbClr val="002060"/>
                </a:solidFill>
              </a:rPr>
              <a:t>время, несмотря на достройку </a:t>
            </a:r>
            <a:r>
              <a:rPr lang="ru-RU" dirty="0">
                <a:solidFill>
                  <a:srgbClr val="002060"/>
                </a:solidFill>
              </a:rPr>
              <a:t>третьего этажа </a:t>
            </a:r>
            <a:r>
              <a:rPr lang="ru-RU" dirty="0" smtClean="0">
                <a:solidFill>
                  <a:srgbClr val="002060"/>
                </a:solidFill>
              </a:rPr>
              <a:t>, дом </a:t>
            </a:r>
            <a:r>
              <a:rPr lang="ru-RU" dirty="0">
                <a:solidFill>
                  <a:srgbClr val="002060"/>
                </a:solidFill>
              </a:rPr>
              <a:t>сохранил свой внешний </a:t>
            </a:r>
            <a:r>
              <a:rPr lang="ru-RU" dirty="0" smtClean="0">
                <a:solidFill>
                  <a:srgbClr val="002060"/>
                </a:solidFill>
              </a:rPr>
              <a:t>вид  </a:t>
            </a:r>
            <a:r>
              <a:rPr lang="ru-RU" dirty="0">
                <a:solidFill>
                  <a:srgbClr val="002060"/>
                </a:solidFill>
              </a:rPr>
              <a:t>и до сих пор используется как жилой.</a:t>
            </a:r>
          </a:p>
        </p:txBody>
      </p:sp>
    </p:spTree>
    <p:extLst>
      <p:ext uri="{BB962C8B-B14F-4D97-AF65-F5344CB8AC3E}">
        <p14:creationId xmlns:p14="http://schemas.microsoft.com/office/powerpoint/2010/main" val="42535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101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200" b="1" i="1" dirty="0">
                <a:solidFill>
                  <a:srgbClr val="7030A0"/>
                </a:solidFill>
              </a:rPr>
              <a:t/>
            </a:r>
            <a:br>
              <a:rPr lang="ru-RU" sz="3200" b="1" i="1" dirty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2700" b="1" i="1" dirty="0">
                <a:solidFill>
                  <a:srgbClr val="7030A0"/>
                </a:solidFill>
              </a:rPr>
              <a:t/>
            </a:r>
            <a:br>
              <a:rPr lang="ru-RU" sz="2700" b="1" i="1" dirty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</a:rPr>
              <a:t>(</a:t>
            </a:r>
            <a:endParaRPr lang="ru-RU" sz="2700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512" y="5532550"/>
            <a:ext cx="4302632" cy="36933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5187292"/>
            <a:ext cx="413532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 smtClean="0"/>
              <a:t>    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911792"/>
            <a:ext cx="4477512" cy="40011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 fontAlgn="base"/>
            <a:endParaRPr lang="ru-RU" sz="2000" dirty="0"/>
          </a:p>
        </p:txBody>
      </p:sp>
      <p:pic>
        <p:nvPicPr>
          <p:cNvPr id="15" name="Рисунок 14" descr="Здание Лесной школы, ул. Советская, 151к1">
            <a:hlinkClick r:id="rId4" tooltip="&quot;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10" y="1356424"/>
            <a:ext cx="3757432" cy="23656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11560" y="5332495"/>
            <a:ext cx="4150692" cy="40011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5187292"/>
            <a:ext cx="3847151" cy="40011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fontAlgn="base"/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245725"/>
            <a:ext cx="6525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7030A0"/>
                </a:solidFill>
              </a:rPr>
              <a:t>     Здание </a:t>
            </a:r>
            <a:r>
              <a:rPr lang="ru-RU" sz="2400" b="1" i="1" dirty="0">
                <a:solidFill>
                  <a:srgbClr val="7030A0"/>
                </a:solidFill>
              </a:rPr>
              <a:t>Лесной </a:t>
            </a:r>
            <a:r>
              <a:rPr lang="ru-RU" sz="2400" b="1" i="1" dirty="0" smtClean="0">
                <a:solidFill>
                  <a:srgbClr val="7030A0"/>
                </a:solidFill>
              </a:rPr>
              <a:t>школы(ул</a:t>
            </a:r>
            <a:r>
              <a:rPr lang="ru-RU" sz="2400" b="1" i="1" dirty="0">
                <a:solidFill>
                  <a:srgbClr val="7030A0"/>
                </a:solidFill>
              </a:rPr>
              <a:t>. Советская, </a:t>
            </a:r>
            <a:r>
              <a:rPr lang="ru-RU" sz="2400" b="1" i="1" dirty="0" smtClean="0">
                <a:solidFill>
                  <a:srgbClr val="7030A0"/>
                </a:solidFill>
              </a:rPr>
              <a:t>151)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6" name="Рисунок 15" descr="Здание Лесной школы, ул. Советская, 151к1">
            <a:hlinkClick r:id="rId6" tooltip="&quot;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10" y="4156503"/>
            <a:ext cx="3757432" cy="248225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63396" y="835296"/>
            <a:ext cx="4711246" cy="517064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  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    </a:t>
            </a:r>
            <a:r>
              <a:rPr lang="ru-RU" dirty="0" smtClean="0">
                <a:solidFill>
                  <a:srgbClr val="002060"/>
                </a:solidFill>
              </a:rPr>
              <a:t>Первым </a:t>
            </a:r>
            <a:r>
              <a:rPr lang="ru-RU" dirty="0">
                <a:solidFill>
                  <a:srgbClr val="002060"/>
                </a:solidFill>
              </a:rPr>
              <a:t>профессиональным учебным заведением, открытым 2 сентября 1893 г. в Кургане, была низшая лесная школа. Подобных учебных заведение до 1917 г. во всей России было всего 23. </a:t>
            </a:r>
            <a:r>
              <a:rPr lang="ru-RU" dirty="0" smtClean="0">
                <a:solidFill>
                  <a:srgbClr val="002060"/>
                </a:solidFill>
              </a:rPr>
              <a:t>Её </a:t>
            </a:r>
            <a:r>
              <a:rPr lang="ru-RU" dirty="0">
                <a:solidFill>
                  <a:srgbClr val="002060"/>
                </a:solidFill>
              </a:rPr>
              <a:t>выпускники после 2 лет обучения получали должность лесных кондукторов и помощников лесничих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Зимой </a:t>
            </a:r>
            <a:r>
              <a:rPr lang="ru-RU" dirty="0">
                <a:solidFill>
                  <a:srgbClr val="002060"/>
                </a:solidFill>
              </a:rPr>
              <a:t>1918 года здесь расположились подчиненные генерала </a:t>
            </a:r>
            <a:r>
              <a:rPr lang="ru-RU" dirty="0" err="1">
                <a:solidFill>
                  <a:srgbClr val="002060"/>
                </a:solidFill>
              </a:rPr>
              <a:t>В.О.Каппеля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В </a:t>
            </a:r>
            <a:r>
              <a:rPr lang="ru-RU" dirty="0">
                <a:solidFill>
                  <a:srgbClr val="002060"/>
                </a:solidFill>
              </a:rPr>
              <a:t>ноябре того же года здание было реквизировано под ротную канцелярию. </a:t>
            </a:r>
            <a:r>
              <a:rPr lang="ru-RU" dirty="0" smtClean="0">
                <a:solidFill>
                  <a:srgbClr val="002060"/>
                </a:solidFill>
              </a:rPr>
              <a:t>                    В </a:t>
            </a:r>
            <a:r>
              <a:rPr lang="ru-RU" dirty="0">
                <a:solidFill>
                  <a:srgbClr val="002060"/>
                </a:solidFill>
              </a:rPr>
              <a:t>августе 1920 года деятельность лесной школы была возобновлена.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Сейчас </a:t>
            </a:r>
            <a:r>
              <a:rPr lang="ru-RU" dirty="0">
                <a:solidFill>
                  <a:srgbClr val="002060"/>
                </a:solidFill>
              </a:rPr>
              <a:t>в этом здании располагается отдел военного комиссариата Курганской области по </a:t>
            </a:r>
            <a:r>
              <a:rPr lang="ru-RU" dirty="0" err="1">
                <a:solidFill>
                  <a:srgbClr val="002060"/>
                </a:solidFill>
              </a:rPr>
              <a:t>г.Кургану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512" y="5532550"/>
            <a:ext cx="4302632" cy="36933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5187292"/>
            <a:ext cx="413532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 smtClean="0"/>
              <a:t>    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911792"/>
            <a:ext cx="4477512" cy="40011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 fontAlgn="base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332495"/>
            <a:ext cx="4150692" cy="40011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5187292"/>
            <a:ext cx="3847151" cy="40011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fontAlgn="base"/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42961"/>
            <a:ext cx="8229600" cy="1143000"/>
          </a:xfrm>
        </p:spPr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Спасибо за внимание!</a:t>
            </a:r>
            <a:endParaRPr lang="ru-RU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Улица Дворянская(Советская)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0254" y="2348880"/>
            <a:ext cx="7714193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>
                <a:solidFill>
                  <a:srgbClr val="002060"/>
                </a:solidFill>
              </a:rPr>
              <a:t>Современная улица Советская начала застраиваться в городе третьей (после Береговой (Климова) и Троицкой (Куйбышева)). Существует предположение, что в документах она сначала именуется Задней, так как была последней из трех городских улиц; после возникновения следующей улицы начинает называться Средней. Окончательное закрепление названия улицы как Дворянской произошло уже XIX </a:t>
            </a:r>
            <a:r>
              <a:rPr lang="ru-RU" sz="2400" dirty="0" smtClean="0">
                <a:solidFill>
                  <a:srgbClr val="002060"/>
                </a:solidFill>
              </a:rPr>
              <a:t>веке. </a:t>
            </a:r>
            <a:r>
              <a:rPr lang="ru-RU" sz="2400" dirty="0">
                <a:solidFill>
                  <a:srgbClr val="002060"/>
                </a:solidFill>
              </a:rPr>
              <a:t>Оно оставалось неизменным вплоть до 1920 г., когда улица была переименована в Советскую.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4444" y="771099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</a:rPr>
              <a:t>Кургана улицы прямые!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i="1" dirty="0">
                <a:solidFill>
                  <a:srgbClr val="7030A0"/>
                </a:solidFill>
              </a:rPr>
              <a:t>Увидев вновь вас,  понял я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i="1" dirty="0">
                <a:solidFill>
                  <a:srgbClr val="7030A0"/>
                </a:solidFill>
              </a:rPr>
              <a:t>С особой ясностью впервые,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i="1" dirty="0">
                <a:solidFill>
                  <a:srgbClr val="7030A0"/>
                </a:solidFill>
              </a:rPr>
              <a:t>Что это Родина моя!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                               </a:t>
            </a:r>
            <a:r>
              <a:rPr lang="ru-RU" i="1" dirty="0" err="1" smtClean="0">
                <a:solidFill>
                  <a:srgbClr val="7030A0"/>
                </a:solidFill>
              </a:rPr>
              <a:t>С.А.Васильев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3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676" y="274638"/>
            <a:ext cx="6867867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Дом декабриста А.Е. Розена, в дальнейшем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здание </a:t>
            </a:r>
            <a:r>
              <a:rPr lang="ru-RU" sz="2400" b="1" dirty="0">
                <a:solidFill>
                  <a:srgbClr val="7030A0"/>
                </a:solidFill>
              </a:rPr>
              <a:t>Общественного </a:t>
            </a:r>
            <a:r>
              <a:rPr lang="ru-RU" sz="2400" b="1" dirty="0" smtClean="0">
                <a:solidFill>
                  <a:srgbClr val="7030A0"/>
                </a:solidFill>
              </a:rPr>
              <a:t>собрания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(ул</a:t>
            </a:r>
            <a:r>
              <a:rPr lang="ru-RU" sz="2400" b="1" dirty="0">
                <a:solidFill>
                  <a:srgbClr val="7030A0"/>
                </a:solidFill>
              </a:rPr>
              <a:t>. Советская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 smtClean="0">
                <a:solidFill>
                  <a:srgbClr val="7030A0"/>
                </a:solidFill>
              </a:rPr>
              <a:t>67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7375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24944"/>
            <a:ext cx="4172953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   В </a:t>
            </a:r>
            <a:r>
              <a:rPr lang="ru-RU" dirty="0">
                <a:solidFill>
                  <a:srgbClr val="002060"/>
                </a:solidFill>
              </a:rPr>
              <a:t>декабре 1832 году семья </a:t>
            </a:r>
            <a:r>
              <a:rPr lang="ru-RU" dirty="0" err="1" smtClean="0">
                <a:solidFill>
                  <a:srgbClr val="002060"/>
                </a:solidFill>
              </a:rPr>
              <a:t>А.Е.Розена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переехала в собственный </a:t>
            </a:r>
            <a:r>
              <a:rPr lang="ru-RU" dirty="0" smtClean="0">
                <a:solidFill>
                  <a:srgbClr val="002060"/>
                </a:solidFill>
              </a:rPr>
              <a:t>дом</a:t>
            </a:r>
            <a:r>
              <a:rPr lang="ru-RU" dirty="0">
                <a:solidFill>
                  <a:srgbClr val="002060"/>
                </a:solidFill>
              </a:rPr>
              <a:t>, который с разрешения царя был куплен в Кургане на имя жены </a:t>
            </a:r>
            <a:r>
              <a:rPr lang="ru-RU" dirty="0" smtClean="0">
                <a:solidFill>
                  <a:srgbClr val="002060"/>
                </a:solidFill>
              </a:rPr>
              <a:t>декабриста. 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В </a:t>
            </a:r>
            <a:r>
              <a:rPr lang="ru-RU" dirty="0">
                <a:solidFill>
                  <a:srgbClr val="002060"/>
                </a:solidFill>
              </a:rPr>
              <a:t>своих воспоминаниях </a:t>
            </a:r>
            <a:r>
              <a:rPr lang="ru-RU" dirty="0" err="1">
                <a:solidFill>
                  <a:srgbClr val="002060"/>
                </a:solidFill>
              </a:rPr>
              <a:t>А.Е.Розен</a:t>
            </a:r>
            <a:r>
              <a:rPr lang="ru-RU" dirty="0">
                <a:solidFill>
                  <a:srgbClr val="002060"/>
                </a:solidFill>
              </a:rPr>
              <a:t> описывает его так: «Дом небольшой с мезонином был теплый, довольно поместительный, имел большой сад, разведенный на целой десятине, с крытою аллеей из акаций и с тенистыми березами и липами». </a:t>
            </a:r>
          </a:p>
        </p:txBody>
      </p:sp>
      <p:pic>
        <p:nvPicPr>
          <p:cNvPr id="8" name="Рисунок 7" descr="Дом декабриста А.Е.Розена, в дальнейшем здание Общественного собрания, ул. Советская, 67">
            <a:hlinkClick r:id="rId4" tooltip="&quot;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"/>
          <a:stretch/>
        </p:blipFill>
        <p:spPr bwMode="auto">
          <a:xfrm>
            <a:off x="4777306" y="1340768"/>
            <a:ext cx="4225484" cy="263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Дом декабриста А.Е.Розена, в дальнейшем здание Общественного собрания, ул. Советская, 67">
            <a:hlinkClick r:id="rId6" tooltip="&quot;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44" y="4077072"/>
            <a:ext cx="4272982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340215" cy="86409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Дом декабриста А.Е. Розена,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(ул</a:t>
            </a:r>
            <a:r>
              <a:rPr lang="ru-RU" sz="2400" b="1" dirty="0">
                <a:solidFill>
                  <a:srgbClr val="7030A0"/>
                </a:solidFill>
              </a:rPr>
              <a:t>. Советская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 smtClean="0">
                <a:solidFill>
                  <a:srgbClr val="7030A0"/>
                </a:solidFill>
              </a:rPr>
              <a:t>67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1" y="1052736"/>
            <a:ext cx="4603353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    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1867 по 1882 </a:t>
            </a:r>
            <a:r>
              <a:rPr lang="ru-RU" dirty="0" err="1" smtClean="0">
                <a:solidFill>
                  <a:srgbClr val="002060"/>
                </a:solidFill>
              </a:rPr>
              <a:t>г.г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бывшем </a:t>
            </a:r>
            <a:r>
              <a:rPr lang="ru-RU" dirty="0" smtClean="0">
                <a:solidFill>
                  <a:srgbClr val="002060"/>
                </a:solidFill>
              </a:rPr>
              <a:t>доме Розена </a:t>
            </a:r>
            <a:r>
              <a:rPr lang="ru-RU" dirty="0">
                <a:solidFill>
                  <a:srgbClr val="002060"/>
                </a:solidFill>
              </a:rPr>
              <a:t> размещалась больница 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    После больницы 4 </a:t>
            </a:r>
            <a:r>
              <a:rPr lang="ru-RU" dirty="0">
                <a:solidFill>
                  <a:srgbClr val="002060"/>
                </a:solidFill>
              </a:rPr>
              <a:t>марта 1885 </a:t>
            </a:r>
            <a:r>
              <a:rPr lang="ru-RU" dirty="0" smtClean="0">
                <a:solidFill>
                  <a:srgbClr val="002060"/>
                </a:solidFill>
              </a:rPr>
              <a:t>года в здание </a:t>
            </a:r>
            <a:r>
              <a:rPr lang="ru-RU" dirty="0">
                <a:solidFill>
                  <a:srgbClr val="002060"/>
                </a:solidFill>
              </a:rPr>
              <a:t>въехало Троицкое приходское училище, которое оставалось здесь до зимы 1889 </a:t>
            </a:r>
            <a:r>
              <a:rPr lang="ru-RU" dirty="0" smtClean="0">
                <a:solidFill>
                  <a:srgbClr val="002060"/>
                </a:solidFill>
              </a:rPr>
              <a:t>года.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     С </a:t>
            </a:r>
            <a:r>
              <a:rPr lang="ru-RU" dirty="0">
                <a:solidFill>
                  <a:srgbClr val="002060"/>
                </a:solidFill>
              </a:rPr>
              <a:t>1891 по 1919 </a:t>
            </a:r>
            <a:r>
              <a:rPr lang="ru-RU" dirty="0" err="1" smtClean="0">
                <a:solidFill>
                  <a:srgbClr val="002060"/>
                </a:solidFill>
              </a:rPr>
              <a:t>г.г</a:t>
            </a:r>
            <a:r>
              <a:rPr lang="ru-RU" dirty="0" smtClean="0">
                <a:solidFill>
                  <a:srgbClr val="002060"/>
                </a:solidFill>
              </a:rPr>
              <a:t>. в здании находилось </a:t>
            </a:r>
            <a:r>
              <a:rPr lang="ru-RU" dirty="0">
                <a:solidFill>
                  <a:srgbClr val="002060"/>
                </a:solidFill>
              </a:rPr>
              <a:t>Общественное </a:t>
            </a:r>
            <a:r>
              <a:rPr lang="ru-RU" dirty="0" smtClean="0">
                <a:solidFill>
                  <a:srgbClr val="002060"/>
                </a:solidFill>
              </a:rPr>
              <a:t>собрание. Для </a:t>
            </a:r>
            <a:r>
              <a:rPr lang="ru-RU" dirty="0">
                <a:solidFill>
                  <a:srgbClr val="002060"/>
                </a:solidFill>
              </a:rPr>
              <a:t>своих членов оно устраивало балы, маскарады, танцы, музыкальные и литературные вечера, театральные </a:t>
            </a:r>
            <a:r>
              <a:rPr lang="ru-RU" dirty="0" smtClean="0">
                <a:solidFill>
                  <a:srgbClr val="002060"/>
                </a:solidFill>
              </a:rPr>
              <a:t>постановки. 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При </a:t>
            </a:r>
            <a:r>
              <a:rPr lang="ru-RU" dirty="0">
                <a:solidFill>
                  <a:srgbClr val="002060"/>
                </a:solidFill>
              </a:rPr>
              <a:t>собрании были организованы библиотека, бильярдная, буфет и ресторан, разбит первый городской сад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    В </a:t>
            </a:r>
            <a:r>
              <a:rPr lang="ru-RU" dirty="0">
                <a:solidFill>
                  <a:srgbClr val="002060"/>
                </a:solidFill>
              </a:rPr>
              <a:t>1895 году в Кургане проходила сельскохозяйственная и кустарно-промышленная выставка Западной Сибири и Урала, павильоны которой были развернуты на территории бывшей усадьбы </a:t>
            </a:r>
            <a:r>
              <a:rPr lang="ru-RU" dirty="0" smtClean="0">
                <a:solidFill>
                  <a:srgbClr val="002060"/>
                </a:solidFill>
              </a:rPr>
              <a:t>Розена.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Дом декабриста А.Е.Розена, в дальнейшем здание Общественного собрания, ул. Советская, 67">
            <a:hlinkClick r:id="rId4" tooltip="&quot;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" y="1420619"/>
            <a:ext cx="427298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Дом декабриста А.Е.Розена, в дальнейшем здание Общественного собрания, ул. Советская, 67">
            <a:hlinkClick r:id="rId6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8"/>
          <a:stretch/>
        </p:blipFill>
        <p:spPr bwMode="auto">
          <a:xfrm>
            <a:off x="129680" y="4149080"/>
            <a:ext cx="4241647" cy="2217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5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96225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Дом декабриста А.Е. </a:t>
            </a:r>
            <a:r>
              <a:rPr lang="ru-RU" sz="2400" b="1" dirty="0" smtClean="0">
                <a:solidFill>
                  <a:srgbClr val="7030A0"/>
                </a:solidFill>
              </a:rPr>
              <a:t>Розена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(ул</a:t>
            </a:r>
            <a:r>
              <a:rPr lang="ru-RU" sz="2400" b="1" dirty="0">
                <a:solidFill>
                  <a:srgbClr val="7030A0"/>
                </a:solidFill>
              </a:rPr>
              <a:t>. Советская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 smtClean="0">
                <a:solidFill>
                  <a:srgbClr val="7030A0"/>
                </a:solidFill>
              </a:rPr>
              <a:t>67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44530"/>
            <a:ext cx="4536504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     </a:t>
            </a:r>
            <a:r>
              <a:rPr lang="ru-RU" dirty="0" smtClean="0">
                <a:solidFill>
                  <a:srgbClr val="002060"/>
                </a:solidFill>
              </a:rPr>
              <a:t>Перед </a:t>
            </a:r>
            <a:r>
              <a:rPr lang="ru-RU" dirty="0">
                <a:solidFill>
                  <a:srgbClr val="002060"/>
                </a:solidFill>
              </a:rPr>
              <a:t>революцией 1917 года </a:t>
            </a:r>
            <a:r>
              <a:rPr lang="ru-RU" dirty="0" smtClean="0">
                <a:solidFill>
                  <a:srgbClr val="002060"/>
                </a:solidFill>
              </a:rPr>
              <a:t>в здании проходили </a:t>
            </a:r>
            <a:r>
              <a:rPr lang="ru-RU" dirty="0">
                <a:solidFill>
                  <a:srgbClr val="002060"/>
                </a:solidFill>
              </a:rPr>
              <a:t>собрания городской организации РСДРП(б).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     В </a:t>
            </a:r>
            <a:r>
              <a:rPr lang="ru-RU" dirty="0">
                <a:solidFill>
                  <a:srgbClr val="002060"/>
                </a:solidFill>
              </a:rPr>
              <a:t>период </a:t>
            </a:r>
            <a:r>
              <a:rPr lang="ru-RU" dirty="0" smtClean="0">
                <a:solidFill>
                  <a:srgbClr val="002060"/>
                </a:solidFill>
              </a:rPr>
              <a:t>пребывания </a:t>
            </a:r>
            <a:r>
              <a:rPr lang="ru-RU" dirty="0">
                <a:solidFill>
                  <a:srgbClr val="002060"/>
                </a:solidFill>
              </a:rPr>
              <a:t>в городе </a:t>
            </a:r>
            <a:r>
              <a:rPr lang="ru-RU" dirty="0" err="1">
                <a:solidFill>
                  <a:srgbClr val="002060"/>
                </a:solidFill>
              </a:rPr>
              <a:t>белочехов</a:t>
            </a:r>
            <a:r>
              <a:rPr lang="ru-RU" dirty="0">
                <a:solidFill>
                  <a:srgbClr val="002060"/>
                </a:solidFill>
              </a:rPr>
              <a:t> здесь было организовано Офицерское собрание (январь 1919 года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>
                <a:solidFill>
                  <a:srgbClr val="002060"/>
                </a:solidFill>
              </a:rPr>
              <a:t>В январе 1920 года,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Народном доме состоялся первый уездный съезд Советов рабочих, крестьянских и красноармейских депутатов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118865"/>
            <a:ext cx="3924003" cy="261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4531" y="3862433"/>
            <a:ext cx="4644083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</a:rPr>
              <a:t>До </a:t>
            </a:r>
            <a:r>
              <a:rPr lang="ru-RU" dirty="0">
                <a:solidFill>
                  <a:srgbClr val="002060"/>
                </a:solidFill>
              </a:rPr>
              <a:t>1931 года именно на сцене этого здания работала труппа Курганского городского театра. В дальнейшем здесь размещались Дом пионеров, театр оперетты, Дом политпросвещения, библиотека. В апреле 1955 года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левом крыле разместилась городская библиотека, а в правом — зал для заседания горсовета и чтения лекций.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В </a:t>
            </a:r>
            <a:r>
              <a:rPr lang="ru-RU" dirty="0">
                <a:solidFill>
                  <a:srgbClr val="002060"/>
                </a:solidFill>
              </a:rPr>
              <a:t>настоящее время в доме находится Детская школа искусств № 1.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2" y="4139938"/>
            <a:ext cx="3860879" cy="257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4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904" y="0"/>
            <a:ext cx="6793408" cy="1052736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>
                <a:solidFill>
                  <a:srgbClr val="7030A0"/>
                </a:solidFill>
              </a:rPr>
              <a:t>Доходный дом Васильевых, в семье которых родился известный поэт С. </a:t>
            </a:r>
            <a:r>
              <a:rPr lang="ru-RU" sz="2400" b="1" dirty="0" smtClean="0">
                <a:solidFill>
                  <a:srgbClr val="7030A0"/>
                </a:solidFill>
              </a:rPr>
              <a:t>Васильев (</a:t>
            </a:r>
            <a:r>
              <a:rPr lang="ru-RU" sz="2400" b="1" dirty="0" err="1" smtClean="0">
                <a:solidFill>
                  <a:srgbClr val="7030A0"/>
                </a:solidFill>
              </a:rPr>
              <a:t>ул.Советская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</a:rPr>
              <a:t>104)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50" y="1360131"/>
            <a:ext cx="4663916" cy="268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581128"/>
            <a:ext cx="8208912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/>
              <a:t>   </a:t>
            </a:r>
            <a:r>
              <a:rPr lang="ru-RU" dirty="0" smtClean="0">
                <a:solidFill>
                  <a:srgbClr val="002060"/>
                </a:solidFill>
              </a:rPr>
              <a:t>Двухэтажный </a:t>
            </a:r>
            <a:r>
              <a:rPr lang="ru-RU" dirty="0">
                <a:solidFill>
                  <a:srgbClr val="002060"/>
                </a:solidFill>
              </a:rPr>
              <a:t>каменный дом на углу Дворянской улицы и Троицкого переулка связан с семьей известного советского поэта Сергея </a:t>
            </a:r>
            <a:r>
              <a:rPr lang="ru-RU" dirty="0" smtClean="0">
                <a:solidFill>
                  <a:srgbClr val="002060"/>
                </a:solidFill>
              </a:rPr>
              <a:t>Васильева, который родился в 1911 год и </a:t>
            </a:r>
            <a:r>
              <a:rPr lang="ru-RU" dirty="0">
                <a:solidFill>
                  <a:srgbClr val="002060"/>
                </a:solidFill>
              </a:rPr>
              <a:t>сумел войти не только в историю нашего города, но и в историю страны.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Уехав </a:t>
            </a:r>
            <a:r>
              <a:rPr lang="ru-RU" dirty="0">
                <a:solidFill>
                  <a:srgbClr val="002060"/>
                </a:solidFill>
              </a:rPr>
              <a:t>из Кургана в 1926 г., Сергей Васильев вернулся на родину в 1946 г. уже признанным советским поэтом.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96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Дом </a:t>
            </a:r>
            <a:r>
              <a:rPr lang="ru-RU" sz="3100" b="1" i="1" dirty="0">
                <a:solidFill>
                  <a:srgbClr val="7030A0"/>
                </a:solidFill>
              </a:rPr>
              <a:t>фотографа А.И. </a:t>
            </a:r>
            <a:r>
              <a:rPr lang="ru-RU" sz="3100" b="1" i="1" dirty="0" err="1">
                <a:solidFill>
                  <a:srgbClr val="7030A0"/>
                </a:solidFill>
              </a:rPr>
              <a:t>Кочешева</a:t>
            </a:r>
            <a:r>
              <a:rPr lang="ru-RU" sz="3100" b="1" i="1" dirty="0">
                <a:solidFill>
                  <a:srgbClr val="7030A0"/>
                </a:solidFill>
              </a:rPr>
              <a:t>, </a:t>
            </a: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(</a:t>
            </a:r>
            <a:r>
              <a:rPr lang="ru-RU" sz="3100" b="1" i="1" dirty="0" err="1" smtClean="0">
                <a:solidFill>
                  <a:srgbClr val="7030A0"/>
                </a:solidFill>
              </a:rPr>
              <a:t>ул.Советская</a:t>
            </a:r>
            <a:r>
              <a:rPr lang="ru-RU" sz="3100" b="1" i="1" dirty="0">
                <a:solidFill>
                  <a:srgbClr val="7030A0"/>
                </a:solidFill>
              </a:rPr>
              <a:t>, </a:t>
            </a:r>
            <a:r>
              <a:rPr lang="ru-RU" sz="3100" b="1" i="1" dirty="0" smtClean="0">
                <a:solidFill>
                  <a:srgbClr val="7030A0"/>
                </a:solidFill>
              </a:rPr>
              <a:t>92)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511" y="4365104"/>
            <a:ext cx="6098383" cy="461665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fontAlgn="base"/>
            <a:endParaRPr lang="ru-RU" sz="2400" b="1" dirty="0" smtClean="0"/>
          </a:p>
        </p:txBody>
      </p:sp>
      <p:pic>
        <p:nvPicPr>
          <p:cNvPr id="7" name="Рисунок 6" descr="Дом фотографа А.И. Кочешева, ул.Советская, 92">
            <a:hlinkClick r:id="rId4" tooltip="&quot;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92" y="3657621"/>
            <a:ext cx="5046442" cy="320037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39290" y="1414177"/>
            <a:ext cx="855319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rgbClr val="002060"/>
                </a:solidFill>
              </a:rPr>
              <a:t>К </a:t>
            </a:r>
            <a:r>
              <a:rPr lang="ru-RU" dirty="0">
                <a:solidFill>
                  <a:srgbClr val="002060"/>
                </a:solidFill>
              </a:rPr>
              <a:t>концу 1890-х гг. А.И. </a:t>
            </a:r>
            <a:r>
              <a:rPr lang="ru-RU" dirty="0" err="1" smtClean="0">
                <a:solidFill>
                  <a:srgbClr val="002060"/>
                </a:solidFill>
              </a:rPr>
              <a:t>Кочешев</a:t>
            </a:r>
            <a:r>
              <a:rPr lang="ru-RU" dirty="0" smtClean="0">
                <a:solidFill>
                  <a:srgbClr val="002060"/>
                </a:solidFill>
              </a:rPr>
              <a:t>, известный  курганский фотограф строит </a:t>
            </a:r>
            <a:r>
              <a:rPr lang="ru-RU" dirty="0">
                <a:solidFill>
                  <a:srgbClr val="002060"/>
                </a:solidFill>
              </a:rPr>
              <a:t>собственный дом, который </a:t>
            </a:r>
            <a:r>
              <a:rPr lang="ru-RU" dirty="0" smtClean="0">
                <a:solidFill>
                  <a:srgbClr val="002060"/>
                </a:solidFill>
              </a:rPr>
              <a:t>отвечал </a:t>
            </a:r>
            <a:r>
              <a:rPr lang="ru-RU" dirty="0">
                <a:solidFill>
                  <a:srgbClr val="002060"/>
                </a:solidFill>
              </a:rPr>
              <a:t>требованиям его профессии.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 Уже </a:t>
            </a:r>
            <a:r>
              <a:rPr lang="ru-RU" dirty="0">
                <a:solidFill>
                  <a:srgbClr val="002060"/>
                </a:solidFill>
              </a:rPr>
              <a:t>через несколько лет после открытия фотографии в новом здании в цокольном этаже он помещает типографию, на первом этаже – магазин писчебумажных и фотографических </a:t>
            </a:r>
            <a:r>
              <a:rPr lang="ru-RU" dirty="0" smtClean="0">
                <a:solidFill>
                  <a:srgbClr val="002060"/>
                </a:solidFill>
              </a:rPr>
              <a:t>товаров.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Со </a:t>
            </a:r>
            <a:r>
              <a:rPr lang="ru-RU" dirty="0">
                <a:solidFill>
                  <a:srgbClr val="002060"/>
                </a:solidFill>
              </a:rPr>
              <a:t>временем все здание становится единым комплексом оказания фотографических и типографских </a:t>
            </a:r>
            <a:r>
              <a:rPr lang="ru-RU" dirty="0" smtClean="0">
                <a:solidFill>
                  <a:srgbClr val="002060"/>
                </a:solidFill>
              </a:rPr>
              <a:t>услуг.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9699"/>
            <a:ext cx="6196199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Дом </a:t>
            </a:r>
            <a:r>
              <a:rPr lang="ru-RU" sz="3100" b="1" i="1" dirty="0">
                <a:solidFill>
                  <a:srgbClr val="7030A0"/>
                </a:solidFill>
              </a:rPr>
              <a:t>фотографа А.И. </a:t>
            </a:r>
            <a:r>
              <a:rPr lang="ru-RU" sz="3100" b="1" i="1" dirty="0" err="1">
                <a:solidFill>
                  <a:srgbClr val="7030A0"/>
                </a:solidFill>
              </a:rPr>
              <a:t>Кочешева</a:t>
            </a:r>
            <a:r>
              <a:rPr lang="ru-RU" sz="3100" b="1" i="1" dirty="0">
                <a:solidFill>
                  <a:srgbClr val="7030A0"/>
                </a:solidFill>
              </a:rPr>
              <a:t>, </a:t>
            </a: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(</a:t>
            </a:r>
            <a:r>
              <a:rPr lang="ru-RU" sz="3100" b="1" i="1" dirty="0" err="1" smtClean="0">
                <a:solidFill>
                  <a:srgbClr val="7030A0"/>
                </a:solidFill>
              </a:rPr>
              <a:t>ул.Советская</a:t>
            </a:r>
            <a:r>
              <a:rPr lang="ru-RU" sz="3100" b="1" i="1" dirty="0">
                <a:solidFill>
                  <a:srgbClr val="7030A0"/>
                </a:solidFill>
              </a:rPr>
              <a:t>, </a:t>
            </a:r>
            <a:r>
              <a:rPr lang="ru-RU" sz="3100" b="1" i="1" dirty="0" smtClean="0">
                <a:solidFill>
                  <a:srgbClr val="7030A0"/>
                </a:solidFill>
              </a:rPr>
              <a:t>92)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Дом фотографа А.И. Кочешева, ул.Советская, 92">
            <a:hlinkClick r:id="rId4" tooltip="&quot;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7" y="2640922"/>
            <a:ext cx="4248472" cy="262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33" y="4115152"/>
            <a:ext cx="3923618" cy="261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0512" y="5532550"/>
            <a:ext cx="4302632" cy="1200329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В </a:t>
            </a:r>
            <a:r>
              <a:rPr lang="ru-RU" dirty="0">
                <a:solidFill>
                  <a:srgbClr val="002060"/>
                </a:solidFill>
              </a:rPr>
              <a:t>настоящее время здание претерпело перепланировку и используется в качестве жилого </a:t>
            </a:r>
            <a:r>
              <a:rPr lang="ru-RU" dirty="0" smtClean="0">
                <a:solidFill>
                  <a:srgbClr val="002060"/>
                </a:solidFill>
              </a:rPr>
              <a:t>дома.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6694" y="1440593"/>
            <a:ext cx="862875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послереволюционный период дом был перестроен. Была ликвидирована застекленная стена фотоателье с верхне-боковым освещением, заложены угловой вход и вход с улицы Советской. Убраны массивные фигурные ворота и угловой балкон, а также шатровое завершение кровли со шпилем. </a:t>
            </a:r>
          </a:p>
        </p:txBody>
      </p:sp>
    </p:spTree>
    <p:extLst>
      <p:ext uri="{BB962C8B-B14F-4D97-AF65-F5344CB8AC3E}">
        <p14:creationId xmlns:p14="http://schemas.microsoft.com/office/powerpoint/2010/main" val="19264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202" y="209699"/>
            <a:ext cx="6313133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/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Магазин купца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В.И.Окладовикова</a:t>
            </a:r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( </a:t>
            </a:r>
            <a:r>
              <a:rPr lang="ru-RU" sz="2800" b="1" i="1" dirty="0" err="1">
                <a:solidFill>
                  <a:srgbClr val="7030A0"/>
                </a:solidFill>
              </a:rPr>
              <a:t>ул.Советская</a:t>
            </a:r>
            <a:r>
              <a:rPr lang="ru-RU" sz="2800" b="1" i="1" dirty="0">
                <a:solidFill>
                  <a:srgbClr val="7030A0"/>
                </a:solidFill>
              </a:rPr>
              <a:t>, </a:t>
            </a:r>
            <a:r>
              <a:rPr lang="ru-RU" sz="2800" b="1" i="1" dirty="0" smtClean="0">
                <a:solidFill>
                  <a:srgbClr val="7030A0"/>
                </a:solidFill>
              </a:rPr>
              <a:t>105)</a:t>
            </a:r>
            <a:r>
              <a:rPr lang="ru-RU" sz="2800" b="1" i="1" dirty="0">
                <a:solidFill>
                  <a:srgbClr val="7030A0"/>
                </a:solidFill>
              </a:rPr>
              <a:t/>
            </a:r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512" y="5532550"/>
            <a:ext cx="4302632" cy="36933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440593"/>
            <a:ext cx="4392488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    На смежных </a:t>
            </a:r>
            <a:r>
              <a:rPr lang="ru-RU" dirty="0">
                <a:solidFill>
                  <a:srgbClr val="002060"/>
                </a:solidFill>
              </a:rPr>
              <a:t>усадьбах </a:t>
            </a:r>
            <a:r>
              <a:rPr lang="ru-RU" dirty="0" err="1" smtClean="0">
                <a:solidFill>
                  <a:srgbClr val="002060"/>
                </a:solidFill>
              </a:rPr>
              <a:t>В.И.Окладовиков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выстроил </a:t>
            </a:r>
            <a:r>
              <a:rPr lang="ru-RU" dirty="0" smtClean="0">
                <a:solidFill>
                  <a:srgbClr val="002060"/>
                </a:solidFill>
              </a:rPr>
              <a:t>двухэтажный </a:t>
            </a:r>
            <a:r>
              <a:rPr lang="ru-RU" dirty="0">
                <a:solidFill>
                  <a:srgbClr val="002060"/>
                </a:solidFill>
              </a:rPr>
              <a:t>дом для собственного семейства и справа от него – каменный двухэтажный дом под магазин, небольшую типографию и для сдачи в аренду. Торговал винно-бакалейными и гастрономическими товарами, магазин назывался вино-колониальным. Сдавал помещение </a:t>
            </a:r>
            <a:r>
              <a:rPr lang="ru-RU" dirty="0" smtClean="0">
                <a:solidFill>
                  <a:srgbClr val="002060"/>
                </a:solidFill>
              </a:rPr>
              <a:t>под </a:t>
            </a:r>
            <a:r>
              <a:rPr lang="ru-RU" dirty="0">
                <a:solidFill>
                  <a:srgbClr val="002060"/>
                </a:solidFill>
              </a:rPr>
              <a:t>контору по скупке и экспорту яиц за границу.</a:t>
            </a:r>
          </a:p>
        </p:txBody>
      </p:sp>
      <p:pic>
        <p:nvPicPr>
          <p:cNvPr id="9" name="Рисунок 8" descr="Магазин купца В.И.Окладовикова, ул.Советская, 105">
            <a:hlinkClick r:id="rId4" tooltip="&quot;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/>
          <a:stretch/>
        </p:blipFill>
        <p:spPr bwMode="auto">
          <a:xfrm>
            <a:off x="4710545" y="1362607"/>
            <a:ext cx="4194906" cy="2642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Магазин купца В.И.Окладовикова, ул.Советская, 105">
            <a:hlinkClick r:id="rId6" tooltip="&quot;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9" y="4308587"/>
            <a:ext cx="3674110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4101388"/>
            <a:ext cx="4824536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После </a:t>
            </a:r>
            <a:r>
              <a:rPr lang="ru-RU" dirty="0">
                <a:solidFill>
                  <a:srgbClr val="002060"/>
                </a:solidFill>
              </a:rPr>
              <a:t>революции оба дома </a:t>
            </a:r>
            <a:r>
              <a:rPr lang="ru-RU" dirty="0" err="1">
                <a:solidFill>
                  <a:srgbClr val="002060"/>
                </a:solidFill>
              </a:rPr>
              <a:t>Окладовикова</a:t>
            </a:r>
            <a:r>
              <a:rPr lang="ru-RU" dirty="0">
                <a:solidFill>
                  <a:srgbClr val="002060"/>
                </a:solidFill>
              </a:rPr>
              <a:t> были муниципализированы. Одно здание было отдано под квартиры, в каменном — сначала размещался госбанк, потом </a:t>
            </a:r>
            <a:r>
              <a:rPr lang="ru-RU" dirty="0" err="1">
                <a:solidFill>
                  <a:srgbClr val="002060"/>
                </a:solidFill>
              </a:rPr>
              <a:t>баклаборатории</a:t>
            </a:r>
            <a:r>
              <a:rPr lang="ru-RU" dirty="0">
                <a:solidFill>
                  <a:srgbClr val="002060"/>
                </a:solidFill>
              </a:rPr>
              <a:t> и отдел </a:t>
            </a:r>
            <a:r>
              <a:rPr lang="ru-RU" dirty="0" err="1">
                <a:solidFill>
                  <a:srgbClr val="002060"/>
                </a:solidFill>
              </a:rPr>
              <a:t>горархитектуры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    Сегодня </a:t>
            </a:r>
            <a:r>
              <a:rPr lang="ru-RU" dirty="0">
                <a:solidFill>
                  <a:srgbClr val="002060"/>
                </a:solidFill>
              </a:rPr>
              <a:t>на месте жилого дома стоит новая «многоэтажка», а в другом здании находится Курганская государственная телевизионная и радиовещательная компания.</a:t>
            </a:r>
          </a:p>
        </p:txBody>
      </p:sp>
    </p:spTree>
    <p:extLst>
      <p:ext uri="{BB962C8B-B14F-4D97-AF65-F5344CB8AC3E}">
        <p14:creationId xmlns:p14="http://schemas.microsoft.com/office/powerpoint/2010/main" val="17439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1180</Words>
  <Application>Microsoft Office PowerPoint</Application>
  <PresentationFormat>Экран (4:3)</PresentationFormat>
  <Paragraphs>149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Администрация города Кургана Муниципальное бюджетное общеобразовательное учреждение города Кургана «Средняя общеобразовательная школа №53 имени  А.А.Шараборина»</vt:lpstr>
      <vt:lpstr>Улица Дворянская(Советская)</vt:lpstr>
      <vt:lpstr>Дом декабриста А.Е. Розена, в дальнейшем  здание Общественного собрания  (ул. Советская, 67) </vt:lpstr>
      <vt:lpstr>Дом декабриста А.Е. Розена,  (ул. Советская, 67) </vt:lpstr>
      <vt:lpstr>Дом декабриста А.Е. Розена (ул. Советская, 67) </vt:lpstr>
      <vt:lpstr>Доходный дом Васильевых, в семье которых родился известный поэт С. Васильев (ул.Советская, 104)</vt:lpstr>
      <vt:lpstr>    Дом фотографа А.И. Кочешева,  (ул.Советская, 92)   </vt:lpstr>
      <vt:lpstr>    Дом фотографа А.И. Кочешева,  (ул.Советская, 92)   </vt:lpstr>
      <vt:lpstr>    Магазин купца В.И.Окладовикова ( ул.Советская, 105)   </vt:lpstr>
      <vt:lpstr>    Кинотеатр «Прогресс», (ул.Советская, 94)   </vt:lpstr>
      <vt:lpstr>    Кинотеатр «Прогресс»,  (ул.Советская, 94)   </vt:lpstr>
      <vt:lpstr>    Дом купца И.П.Колпакова,  (ул.Советская, 75)  </vt:lpstr>
      <vt:lpstr>    Жилой дом С.И.Корнильцева (ул.Советская, 83)  </vt:lpstr>
      <vt:lpstr>      (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admin</cp:lastModifiedBy>
  <cp:revision>77</cp:revision>
  <dcterms:created xsi:type="dcterms:W3CDTF">2015-10-18T18:52:36Z</dcterms:created>
  <dcterms:modified xsi:type="dcterms:W3CDTF">2018-03-08T16:03:44Z</dcterms:modified>
</cp:coreProperties>
</file>