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68" r:id="rId5"/>
    <p:sldId id="262" r:id="rId6"/>
    <p:sldId id="263" r:id="rId7"/>
    <p:sldId id="269" r:id="rId8"/>
    <p:sldId id="264" r:id="rId9"/>
    <p:sldId id="270" r:id="rId10"/>
    <p:sldId id="265" r:id="rId11"/>
    <p:sldId id="271"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64" d="100"/>
          <a:sy n="64" d="100"/>
        </p:scale>
        <p:origin x="-108" y="-300"/>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1236"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ru-RU" smtClean="0"/>
              <a:pPr/>
              <a:t>29.01.2017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ru-RU" smtClean="0"/>
              <a:pPr/>
              <a:t>‹#›</a:t>
            </a:fld>
            <a:endParaRPr lang="ru-RU" dirty="0"/>
          </a:p>
        </p:txBody>
      </p:sp>
    </p:spTree>
    <p:extLst>
      <p:ext uri="{BB962C8B-B14F-4D97-AF65-F5344CB8AC3E}">
        <p14:creationId xmlns:p14="http://schemas.microsoft.com/office/powerpoint/2010/main" xmlns=""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ru-RU" smtClean="0"/>
              <a:pPr/>
              <a:t>29.01.2017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ru-RU" smtClean="0"/>
              <a:pPr/>
              <a:t>‹#›</a:t>
            </a:fld>
            <a:endParaRPr lang="ru-RU" dirty="0"/>
          </a:p>
        </p:txBody>
      </p:sp>
    </p:spTree>
    <p:extLst>
      <p:ext uri="{BB962C8B-B14F-4D97-AF65-F5344CB8AC3E}">
        <p14:creationId xmlns:p14="http://schemas.microsoft.com/office/powerpoint/2010/main" xmlns=""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457200"/>
            <a:ext cx="1828800" cy="57197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066800" y="457200"/>
            <a:ext cx="7955280" cy="5719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242816"/>
            <a:ext cx="8686800" cy="1463040"/>
          </a:xfrm>
        </p:spPr>
        <p:txBody>
          <a:bodyPr anchor="b">
            <a:normAutofit/>
          </a:bodyPr>
          <a:lstStyle>
            <a:lvl1pPr>
              <a:defRPr sz="4800"/>
            </a:lvl1pPr>
          </a:lstStyle>
          <a:p>
            <a:r>
              <a:rPr lang="ru-RU" smtClean="0"/>
              <a:t>Образец заголовка</a:t>
            </a:r>
            <a:endParaRPr lang="ru-RU" dirty="0"/>
          </a:p>
        </p:txBody>
      </p:sp>
      <p:sp>
        <p:nvSpPr>
          <p:cNvPr id="3" name="Текст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0672"/>
            <a:ext cx="4663440" cy="182880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pPr/>
              <a:t>29.01.2017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3099"/>
            <a:ext cx="4663440" cy="182880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ru-RU" smtClean="0"/>
              <a:pPr/>
              <a:t>29.01.2017</a:t>
            </a:fld>
            <a:endParaRPr lang="ru-RU" dirty="0"/>
          </a:p>
        </p:txBody>
      </p:sp>
      <p:sp>
        <p:nvSpPr>
          <p:cNvPr id="5" name="Нижний колонтитул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ru-RU" dirty="0"/>
          </a:p>
        </p:txBody>
      </p:sp>
      <p:sp>
        <p:nvSpPr>
          <p:cNvPr id="6" name="Номер слайда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06643" y="4230443"/>
            <a:ext cx="8686800" cy="1464906"/>
          </a:xfrm>
        </p:spPr>
        <p:txBody>
          <a:bodyPr>
            <a:normAutofit/>
          </a:bodyPr>
          <a:lstStyle/>
          <a:p>
            <a:pPr algn="l" defTabSz="914400">
              <a:lnSpc>
                <a:spcPct val="80000"/>
              </a:lnSpc>
              <a:spcBef>
                <a:spcPts val="0"/>
              </a:spcBef>
              <a:buNone/>
            </a:pPr>
            <a:r>
              <a:rPr lang="en-US" sz="6600" dirty="0" smtClean="0">
                <a:effectLst>
                  <a:outerShdw blurRad="63500" algn="ctr">
                    <a:prstClr val="black">
                      <a:alpha val="40000"/>
                    </a:prstClr>
                  </a:outerShdw>
                </a:effectLst>
                <a:latin typeface="Chiller" pitchFamily="82" charset="0"/>
              </a:rPr>
              <a:t>Japan attractions</a:t>
            </a:r>
            <a:endParaRPr lang="ru-RU" sz="6600" i="0" dirty="0">
              <a:solidFill>
                <a:schemeClr val="bg1"/>
              </a:solidFill>
              <a:effectLst>
                <a:outerShdw blurRad="63500" algn="ctr">
                  <a:prstClr val="black">
                    <a:alpha val="40000"/>
                  </a:prstClr>
                </a:outerShdw>
              </a:effectLst>
              <a:latin typeface="Cambria"/>
            </a:endParaRPr>
          </a:p>
        </p:txBody>
      </p:sp>
      <p:sp>
        <p:nvSpPr>
          <p:cNvPr id="3" name="Подзаголовок 2"/>
          <p:cNvSpPr>
            <a:spLocks noGrp="1"/>
          </p:cNvSpPr>
          <p:nvPr>
            <p:ph type="subTitle" idx="1"/>
          </p:nvPr>
        </p:nvSpPr>
        <p:spPr>
          <a:xfrm>
            <a:off x="8776741" y="6621904"/>
            <a:ext cx="3415259" cy="236096"/>
          </a:xfrm>
        </p:spPr>
        <p:txBody>
          <a:bodyPr>
            <a:normAutofit fontScale="55000" lnSpcReduction="20000"/>
          </a:bodyPr>
          <a:lstStyle/>
          <a:p>
            <a:pPr marL="0" indent="0" algn="l">
              <a:spcBef>
                <a:spcPts val="0"/>
              </a:spcBef>
              <a:buNone/>
            </a:pPr>
            <a:r>
              <a:rPr lang="en-US" sz="2400" b="0" i="0" dirty="0" smtClean="0">
                <a:solidFill>
                  <a:schemeClr val="bg1"/>
                </a:solidFill>
                <a:effectLst>
                  <a:outerShdw blurRad="63500" algn="ctr">
                    <a:prstClr val="black">
                      <a:alpha val="40000"/>
                    </a:prstClr>
                  </a:outerShdw>
                </a:effectLst>
              </a:rPr>
              <a:t>Presented by </a:t>
            </a:r>
            <a:r>
              <a:rPr lang="en-US" sz="2400" b="0" i="0" dirty="0" smtClean="0">
                <a:solidFill>
                  <a:schemeClr val="bg1"/>
                </a:solidFill>
                <a:effectLst>
                  <a:outerShdw blurRad="63500" algn="ctr">
                    <a:prstClr val="black">
                      <a:alpha val="40000"/>
                    </a:prstClr>
                  </a:outerShdw>
                </a:effectLst>
              </a:rPr>
              <a:t>Vorontsova</a:t>
            </a:r>
            <a:r>
              <a:rPr lang="en-US" sz="2400" b="0" i="0" dirty="0" smtClean="0">
                <a:solidFill>
                  <a:schemeClr val="bg1"/>
                </a:solidFill>
                <a:effectLst>
                  <a:outerShdw blurRad="63500" algn="ctr">
                    <a:prstClr val="black">
                      <a:alpha val="40000"/>
                    </a:prstClr>
                  </a:outerShdw>
                </a:effectLst>
              </a:rPr>
              <a:t> Anastasia</a:t>
            </a:r>
            <a:endParaRPr lang="ru-RU" sz="2400" b="0" i="0" dirty="0">
              <a:solidFill>
                <a:schemeClr val="bg1"/>
              </a:solidFill>
              <a:effectLst>
                <a:outerShdw blurRad="63500" algn="ctr">
                  <a:prstClr val="black">
                    <a:alpha val="40000"/>
                  </a:prstClr>
                </a:outerShdw>
              </a:effectLst>
            </a:endParaRPr>
          </a:p>
        </p:txBody>
      </p:sp>
    </p:spTree>
    <p:extLst>
      <p:ext uri="{BB962C8B-B14F-4D97-AF65-F5344CB8AC3E}">
        <p14:creationId xmlns:p14="http://schemas.microsoft.com/office/powerpoint/2010/main" xmlns="" val="2370110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хи.jpg"/>
          <p:cNvPicPr>
            <a:picLocks noChangeAspect="1"/>
          </p:cNvPicPr>
          <p:nvPr/>
        </p:nvPicPr>
        <p:blipFill>
          <a:blip r:embed="rId2" cstate="print"/>
          <a:stretch>
            <a:fillRect/>
          </a:stretch>
        </p:blipFill>
        <p:spPr>
          <a:xfrm>
            <a:off x="1424066" y="4452080"/>
            <a:ext cx="2668249" cy="2001187"/>
          </a:xfrm>
          <a:prstGeom prst="rect">
            <a:avLst/>
          </a:prstGeom>
        </p:spPr>
      </p:pic>
      <p:pic>
        <p:nvPicPr>
          <p:cNvPr id="5" name="Рисунок 4" descr="наг.jpg"/>
          <p:cNvPicPr>
            <a:picLocks noChangeAspect="1"/>
          </p:cNvPicPr>
          <p:nvPr/>
        </p:nvPicPr>
        <p:blipFill>
          <a:blip r:embed="rId3"/>
          <a:stretch>
            <a:fillRect/>
          </a:stretch>
        </p:blipFill>
        <p:spPr>
          <a:xfrm>
            <a:off x="7615003" y="404734"/>
            <a:ext cx="3028014" cy="2018675"/>
          </a:xfrm>
          <a:prstGeom prst="rect">
            <a:avLst/>
          </a:prstGeom>
        </p:spPr>
      </p:pic>
      <p:pic>
        <p:nvPicPr>
          <p:cNvPr id="6" name="Рисунок 5" descr="тел.jpg"/>
          <p:cNvPicPr>
            <a:picLocks noChangeAspect="1"/>
          </p:cNvPicPr>
          <p:nvPr/>
        </p:nvPicPr>
        <p:blipFill>
          <a:blip r:embed="rId4"/>
          <a:stretch>
            <a:fillRect/>
          </a:stretch>
        </p:blipFill>
        <p:spPr>
          <a:xfrm>
            <a:off x="4092314" y="4865008"/>
            <a:ext cx="4067331" cy="1992992"/>
          </a:xfrm>
          <a:prstGeom prst="rect">
            <a:avLst/>
          </a:prstGeom>
        </p:spPr>
      </p:pic>
      <p:pic>
        <p:nvPicPr>
          <p:cNvPr id="7" name="Рисунок 6" descr="фуд.jpg"/>
          <p:cNvPicPr>
            <a:picLocks noChangeAspect="1"/>
          </p:cNvPicPr>
          <p:nvPr/>
        </p:nvPicPr>
        <p:blipFill>
          <a:blip r:embed="rId5" cstate="print"/>
          <a:stretch>
            <a:fillRect/>
          </a:stretch>
        </p:blipFill>
        <p:spPr>
          <a:xfrm>
            <a:off x="1469037" y="396567"/>
            <a:ext cx="3019688" cy="2009355"/>
          </a:xfrm>
          <a:prstGeom prst="rect">
            <a:avLst/>
          </a:prstGeom>
        </p:spPr>
      </p:pic>
      <p:pic>
        <p:nvPicPr>
          <p:cNvPr id="9" name="Рисунок 8" descr="цап.jpg"/>
          <p:cNvPicPr>
            <a:picLocks noChangeAspect="1"/>
          </p:cNvPicPr>
          <p:nvPr/>
        </p:nvPicPr>
        <p:blipFill>
          <a:blip r:embed="rId6"/>
          <a:stretch>
            <a:fillRect/>
          </a:stretch>
        </p:blipFill>
        <p:spPr>
          <a:xfrm>
            <a:off x="8139659" y="4366766"/>
            <a:ext cx="2578309" cy="1936597"/>
          </a:xfrm>
          <a:prstGeom prst="rect">
            <a:avLst/>
          </a:prstGeom>
        </p:spPr>
      </p:pic>
      <p:pic>
        <p:nvPicPr>
          <p:cNvPr id="8" name="Рисунок 7" descr="хап.jpg"/>
          <p:cNvPicPr>
            <a:picLocks noChangeAspect="1"/>
          </p:cNvPicPr>
          <p:nvPr/>
        </p:nvPicPr>
        <p:blipFill>
          <a:blip r:embed="rId7" cstate="print"/>
          <a:stretch>
            <a:fillRect/>
          </a:stretch>
        </p:blipFill>
        <p:spPr>
          <a:xfrm>
            <a:off x="9167735" y="2368445"/>
            <a:ext cx="3024265" cy="2016177"/>
          </a:xfrm>
          <a:prstGeom prst="rect">
            <a:avLst/>
          </a:prstGeom>
        </p:spPr>
      </p:pic>
      <p:pic>
        <p:nvPicPr>
          <p:cNvPr id="10" name="Рисунок 9" descr="мхи2.jpg"/>
          <p:cNvPicPr>
            <a:picLocks noChangeAspect="1"/>
          </p:cNvPicPr>
          <p:nvPr/>
        </p:nvPicPr>
        <p:blipFill>
          <a:blip r:embed="rId8" cstate="print"/>
          <a:stretch>
            <a:fillRect/>
          </a:stretch>
        </p:blipFill>
        <p:spPr>
          <a:xfrm>
            <a:off x="0" y="2402643"/>
            <a:ext cx="2732582" cy="2049436"/>
          </a:xfrm>
          <a:prstGeom prst="rect">
            <a:avLst/>
          </a:prstGeom>
        </p:spPr>
      </p:pic>
      <p:pic>
        <p:nvPicPr>
          <p:cNvPr id="12" name="Рисунок 11" descr="Япония-960x500.jpg"/>
          <p:cNvPicPr>
            <a:picLocks noChangeAspect="1"/>
          </p:cNvPicPr>
          <p:nvPr/>
        </p:nvPicPr>
        <p:blipFill>
          <a:blip r:embed="rId9" cstate="print"/>
          <a:stretch>
            <a:fillRect/>
          </a:stretch>
        </p:blipFill>
        <p:spPr>
          <a:xfrm>
            <a:off x="4452078" y="0"/>
            <a:ext cx="3153132" cy="1642256"/>
          </a:xfrm>
          <a:prstGeom prst="rect">
            <a:avLst/>
          </a:prstGeom>
        </p:spPr>
      </p:pic>
      <p:sp>
        <p:nvSpPr>
          <p:cNvPr id="13" name="TextBox 12"/>
          <p:cNvSpPr txBox="1"/>
          <p:nvPr/>
        </p:nvSpPr>
        <p:spPr>
          <a:xfrm>
            <a:off x="4304676" y="1828801"/>
            <a:ext cx="3595140" cy="3108543"/>
          </a:xfrm>
          <a:prstGeom prst="rect">
            <a:avLst/>
          </a:prstGeom>
          <a:noFill/>
        </p:spPr>
        <p:txBody>
          <a:bodyPr wrap="square" rtlCol="0">
            <a:spAutoFit/>
          </a:bodyPr>
          <a:lstStyle/>
          <a:p>
            <a:pPr algn="ctr"/>
            <a:r>
              <a:rPr lang="en-US" sz="2800" b="1" dirty="0" smtClean="0">
                <a:solidFill>
                  <a:schemeClr val="accent5">
                    <a:lumMod val="75000"/>
                  </a:schemeClr>
                </a:solidFill>
                <a:latin typeface="Chiller" pitchFamily="82" charset="0"/>
              </a:rPr>
              <a:t>Japan is one of the </a:t>
            </a:r>
            <a:r>
              <a:rPr lang="en-US" sz="2800" b="1" dirty="0" smtClean="0">
                <a:solidFill>
                  <a:schemeClr val="accent5">
                    <a:lumMod val="75000"/>
                  </a:schemeClr>
                </a:solidFill>
                <a:latin typeface="Chiller" pitchFamily="82" charset="0"/>
              </a:rPr>
              <a:t>most </a:t>
            </a:r>
            <a:r>
              <a:rPr lang="en-US" sz="2800" b="1" dirty="0" smtClean="0">
                <a:solidFill>
                  <a:schemeClr val="accent5">
                    <a:lumMod val="75000"/>
                  </a:schemeClr>
                </a:solidFill>
                <a:latin typeface="Chiller" pitchFamily="82" charset="0"/>
              </a:rPr>
              <a:t>popular tourist places</a:t>
            </a:r>
            <a:r>
              <a:rPr lang="ru-RU" sz="2800" b="1" dirty="0" smtClean="0">
                <a:solidFill>
                  <a:schemeClr val="accent5">
                    <a:lumMod val="75000"/>
                  </a:schemeClr>
                </a:solidFill>
              </a:rPr>
              <a:t>. </a:t>
            </a:r>
            <a:r>
              <a:rPr lang="en-US" sz="2800" b="1" dirty="0" smtClean="0">
                <a:solidFill>
                  <a:schemeClr val="accent5">
                    <a:lumMod val="75000"/>
                  </a:schemeClr>
                </a:solidFill>
                <a:latin typeface="Chiller" pitchFamily="82" charset="0"/>
              </a:rPr>
              <a:t>Here you can see unique combination of  traditional temples and modern buildings. The fabulous beauty of Japan can be seen at any time of the year.</a:t>
            </a:r>
            <a:endParaRPr lang="ru-RU" sz="2800" b="1" dirty="0">
              <a:solidFill>
                <a:schemeClr val="accent5">
                  <a:lumMod val="75000"/>
                </a:schemeClr>
              </a:solidFill>
            </a:endParaRPr>
          </a:p>
        </p:txBody>
      </p:sp>
    </p:spTree>
    <p:extLst>
      <p:ext uri="{BB962C8B-B14F-4D97-AF65-F5344CB8AC3E}">
        <p14:creationId xmlns:p14="http://schemas.microsoft.com/office/powerpoint/2010/main" xmlns="" val="281170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813" y="0"/>
            <a:ext cx="6895476" cy="923330"/>
          </a:xfrm>
          <a:prstGeom prst="rect">
            <a:avLst/>
          </a:prstGeom>
          <a:noFill/>
        </p:spPr>
        <p:txBody>
          <a:bodyPr wrap="square" rtlCol="0">
            <a:spAutoFit/>
          </a:bodyPr>
          <a:lstStyle/>
          <a:p>
            <a:pPr algn="ctr"/>
            <a:r>
              <a:rPr lang="en-US" sz="5400" b="1" u="sng" dirty="0" smtClean="0">
                <a:solidFill>
                  <a:schemeClr val="accent5">
                    <a:lumMod val="75000"/>
                  </a:schemeClr>
                </a:solidFill>
                <a:latin typeface="Chiller" pitchFamily="82" charset="0"/>
              </a:rPr>
              <a:t>Mount Fuji</a:t>
            </a:r>
            <a:endParaRPr lang="ru-RU" sz="5400" b="1" u="sng" dirty="0">
              <a:solidFill>
                <a:schemeClr val="accent5">
                  <a:lumMod val="75000"/>
                </a:schemeClr>
              </a:solidFill>
            </a:endParaRPr>
          </a:p>
        </p:txBody>
      </p:sp>
      <p:pic>
        <p:nvPicPr>
          <p:cNvPr id="10" name="Рисунок 9" descr="фуд.jpg"/>
          <p:cNvPicPr>
            <a:picLocks noChangeAspect="1"/>
          </p:cNvPicPr>
          <p:nvPr/>
        </p:nvPicPr>
        <p:blipFill>
          <a:blip r:embed="rId2" cstate="print"/>
          <a:stretch>
            <a:fillRect/>
          </a:stretch>
        </p:blipFill>
        <p:spPr>
          <a:xfrm>
            <a:off x="7067008" y="3447739"/>
            <a:ext cx="5124992" cy="3410262"/>
          </a:xfrm>
          <a:prstGeom prst="rect">
            <a:avLst/>
          </a:prstGeom>
        </p:spPr>
      </p:pic>
      <p:pic>
        <p:nvPicPr>
          <p:cNvPr id="11" name="Рисунок 10" descr="фуд2.jpg"/>
          <p:cNvPicPr>
            <a:picLocks noChangeAspect="1"/>
          </p:cNvPicPr>
          <p:nvPr/>
        </p:nvPicPr>
        <p:blipFill>
          <a:blip r:embed="rId3" cstate="print"/>
          <a:stretch>
            <a:fillRect/>
          </a:stretch>
        </p:blipFill>
        <p:spPr>
          <a:xfrm>
            <a:off x="7072865" y="0"/>
            <a:ext cx="5119135" cy="3447738"/>
          </a:xfrm>
          <a:prstGeom prst="rect">
            <a:avLst/>
          </a:prstGeom>
        </p:spPr>
      </p:pic>
      <p:sp>
        <p:nvSpPr>
          <p:cNvPr id="12" name="TextBox 11"/>
          <p:cNvSpPr txBox="1"/>
          <p:nvPr/>
        </p:nvSpPr>
        <p:spPr>
          <a:xfrm>
            <a:off x="1618939" y="1648917"/>
            <a:ext cx="4317167" cy="4031873"/>
          </a:xfrm>
          <a:prstGeom prst="rect">
            <a:avLst/>
          </a:prstGeom>
          <a:noFill/>
        </p:spPr>
        <p:txBody>
          <a:bodyPr wrap="square" rtlCol="0">
            <a:spAutoFit/>
          </a:bodyPr>
          <a:lstStyle/>
          <a:p>
            <a:pPr algn="ctr"/>
            <a:r>
              <a:rPr lang="en-US" sz="3200" b="1" dirty="0" smtClean="0">
                <a:solidFill>
                  <a:schemeClr val="accent5">
                    <a:lumMod val="75000"/>
                  </a:schemeClr>
                </a:solidFill>
                <a:latin typeface="Chiller" pitchFamily="82" charset="0"/>
              </a:rPr>
              <a:t>Mount Fuji or Fujiyama is one of the main Japanese sights. Not only tourists dream to climb to its top, locals want it too. It’s because mount Fuji in Japan is considered holy and every citizen at least once in their lives  must stand on its top.</a:t>
            </a:r>
            <a:endParaRPr lang="ru-RU" sz="3200" b="1" dirty="0">
              <a:solidFill>
                <a:schemeClr val="accent5">
                  <a:lumMod val="75000"/>
                </a:schemeClr>
              </a:solidFill>
            </a:endParaRPr>
          </a:p>
        </p:txBody>
      </p:sp>
      <p:sp>
        <p:nvSpPr>
          <p:cNvPr id="13" name="Прямоугольник 12"/>
          <p:cNvSpPr/>
          <p:nvPr/>
        </p:nvSpPr>
        <p:spPr>
          <a:xfrm>
            <a:off x="1543987" y="1214203"/>
            <a:ext cx="4497049" cy="5171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43295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г.jpg"/>
          <p:cNvPicPr>
            <a:picLocks noChangeAspect="1"/>
          </p:cNvPicPr>
          <p:nvPr/>
        </p:nvPicPr>
        <p:blipFill>
          <a:blip r:embed="rId2"/>
          <a:stretch>
            <a:fillRect/>
          </a:stretch>
        </p:blipFill>
        <p:spPr>
          <a:xfrm>
            <a:off x="0" y="3132944"/>
            <a:ext cx="5587584" cy="3725056"/>
          </a:xfrm>
          <a:prstGeom prst="rect">
            <a:avLst/>
          </a:prstGeom>
        </p:spPr>
      </p:pic>
      <p:pic>
        <p:nvPicPr>
          <p:cNvPr id="5" name="Рисунок 4" descr="наг2.jpg"/>
          <p:cNvPicPr>
            <a:picLocks noChangeAspect="1"/>
          </p:cNvPicPr>
          <p:nvPr/>
        </p:nvPicPr>
        <p:blipFill>
          <a:blip r:embed="rId3"/>
          <a:stretch>
            <a:fillRect/>
          </a:stretch>
        </p:blipFill>
        <p:spPr>
          <a:xfrm>
            <a:off x="-1" y="-2"/>
            <a:ext cx="5588051" cy="3147935"/>
          </a:xfrm>
          <a:prstGeom prst="rect">
            <a:avLst/>
          </a:prstGeom>
        </p:spPr>
      </p:pic>
      <p:sp>
        <p:nvSpPr>
          <p:cNvPr id="6" name="TextBox 5"/>
          <p:cNvSpPr txBox="1"/>
          <p:nvPr/>
        </p:nvSpPr>
        <p:spPr>
          <a:xfrm>
            <a:off x="7210271" y="0"/>
            <a:ext cx="3612629" cy="923330"/>
          </a:xfrm>
          <a:prstGeom prst="rect">
            <a:avLst/>
          </a:prstGeom>
          <a:noFill/>
        </p:spPr>
        <p:txBody>
          <a:bodyPr wrap="square" rtlCol="0">
            <a:spAutoFit/>
          </a:bodyPr>
          <a:lstStyle/>
          <a:p>
            <a:pPr algn="ctr"/>
            <a:r>
              <a:rPr lang="en-US" sz="5400" b="1" u="sng" dirty="0" smtClean="0">
                <a:solidFill>
                  <a:schemeClr val="accent5">
                    <a:lumMod val="75000"/>
                  </a:schemeClr>
                </a:solidFill>
                <a:latin typeface="Chiller" pitchFamily="82" charset="0"/>
              </a:rPr>
              <a:t>Nagoya castle</a:t>
            </a:r>
            <a:endParaRPr lang="ru-RU" sz="5400" b="1" u="sng" dirty="0">
              <a:solidFill>
                <a:schemeClr val="accent5">
                  <a:lumMod val="75000"/>
                </a:schemeClr>
              </a:solidFill>
            </a:endParaRPr>
          </a:p>
        </p:txBody>
      </p:sp>
      <p:sp>
        <p:nvSpPr>
          <p:cNvPr id="7" name="TextBox 6"/>
          <p:cNvSpPr txBox="1"/>
          <p:nvPr/>
        </p:nvSpPr>
        <p:spPr>
          <a:xfrm>
            <a:off x="6640643" y="1543986"/>
            <a:ext cx="4676931" cy="4524315"/>
          </a:xfrm>
          <a:prstGeom prst="rect">
            <a:avLst/>
          </a:prstGeom>
          <a:noFill/>
        </p:spPr>
        <p:txBody>
          <a:bodyPr wrap="square" rtlCol="0">
            <a:spAutoFit/>
          </a:bodyPr>
          <a:lstStyle/>
          <a:p>
            <a:pPr algn="ctr"/>
            <a:r>
              <a:rPr lang="en-US" sz="3200" b="1" dirty="0" smtClean="0">
                <a:solidFill>
                  <a:schemeClr val="accent5">
                    <a:lumMod val="75000"/>
                  </a:schemeClr>
                </a:solidFill>
                <a:latin typeface="Chiller" pitchFamily="82" charset="0"/>
              </a:rPr>
              <a:t>During the </a:t>
            </a:r>
            <a:r>
              <a:rPr lang="en-US" sz="3200" b="1" dirty="0" smtClean="0">
                <a:solidFill>
                  <a:schemeClr val="accent5">
                    <a:lumMod val="75000"/>
                  </a:schemeClr>
                </a:solidFill>
                <a:latin typeface="Chiller" pitchFamily="82" charset="0"/>
              </a:rPr>
              <a:t>Edo period (1603-1868), </a:t>
            </a:r>
            <a:r>
              <a:rPr lang="en-US" sz="3200" b="1" dirty="0" smtClean="0">
                <a:solidFill>
                  <a:schemeClr val="accent5">
                    <a:lumMod val="75000"/>
                  </a:schemeClr>
                </a:solidFill>
                <a:latin typeface="Chiller" pitchFamily="82" charset="0"/>
              </a:rPr>
              <a:t>Nagoya Castle was the heart of one of the most important </a:t>
            </a:r>
            <a:r>
              <a:rPr lang="en-US" sz="3200" b="1" dirty="0" smtClean="0">
                <a:solidFill>
                  <a:schemeClr val="accent5">
                    <a:lumMod val="75000"/>
                  </a:schemeClr>
                </a:solidFill>
                <a:latin typeface="Chiller" pitchFamily="82" charset="0"/>
              </a:rPr>
              <a:t>castle towns</a:t>
            </a:r>
            <a:r>
              <a:rPr lang="en-US" sz="3200" b="1" dirty="0" smtClean="0">
                <a:solidFill>
                  <a:schemeClr val="accent5">
                    <a:lumMod val="75000"/>
                  </a:schemeClr>
                </a:solidFill>
                <a:latin typeface="Chiller" pitchFamily="82" charset="0"/>
              </a:rPr>
              <a:t> in Japan, </a:t>
            </a:r>
            <a:r>
              <a:rPr lang="en-US" sz="3200" b="1" dirty="0" smtClean="0">
                <a:solidFill>
                  <a:schemeClr val="accent5">
                    <a:lumMod val="75000"/>
                  </a:schemeClr>
                </a:solidFill>
                <a:latin typeface="Chiller" pitchFamily="82" charset="0"/>
              </a:rPr>
              <a:t>Nagoya-</a:t>
            </a:r>
            <a:r>
              <a:rPr lang="en-US" sz="3200" b="1" dirty="0" err="1" smtClean="0">
                <a:solidFill>
                  <a:schemeClr val="accent5">
                    <a:lumMod val="75000"/>
                  </a:schemeClr>
                </a:solidFill>
                <a:latin typeface="Chiller" pitchFamily="82" charset="0"/>
              </a:rPr>
              <a:t>juki</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which was a post station on the </a:t>
            </a:r>
            <a:r>
              <a:rPr lang="en-US" sz="3200" b="1" dirty="0" err="1" smtClean="0">
                <a:solidFill>
                  <a:schemeClr val="accent5">
                    <a:lumMod val="75000"/>
                  </a:schemeClr>
                </a:solidFill>
                <a:latin typeface="Chiller" pitchFamily="82" charset="0"/>
              </a:rPr>
              <a:t>Minoji</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road. But in 1945 aviation of the USA practically wiped out the Castle. It rebuilt due to donations from ordinary people.</a:t>
            </a:r>
            <a:endParaRPr lang="ru-RU" sz="3200" b="1" dirty="0">
              <a:solidFill>
                <a:schemeClr val="accent5">
                  <a:lumMod val="75000"/>
                </a:schemeClr>
              </a:solidFill>
            </a:endParaRPr>
          </a:p>
        </p:txBody>
      </p:sp>
      <p:sp>
        <p:nvSpPr>
          <p:cNvPr id="8" name="Прямоугольник 7"/>
          <p:cNvSpPr/>
          <p:nvPr/>
        </p:nvSpPr>
        <p:spPr>
          <a:xfrm>
            <a:off x="6625652" y="1558977"/>
            <a:ext cx="4691922" cy="4586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тел2.jpg"/>
          <p:cNvPicPr>
            <a:picLocks noChangeAspect="1"/>
          </p:cNvPicPr>
          <p:nvPr/>
        </p:nvPicPr>
        <p:blipFill>
          <a:blip r:embed="rId2"/>
          <a:stretch>
            <a:fillRect/>
          </a:stretch>
        </p:blipFill>
        <p:spPr>
          <a:xfrm>
            <a:off x="8409483" y="0"/>
            <a:ext cx="3782518" cy="5043357"/>
          </a:xfrm>
          <a:prstGeom prst="rect">
            <a:avLst/>
          </a:prstGeom>
        </p:spPr>
      </p:pic>
      <p:pic>
        <p:nvPicPr>
          <p:cNvPr id="4" name="Рисунок 3" descr="тел.jpg"/>
          <p:cNvPicPr>
            <a:picLocks noChangeAspect="1"/>
          </p:cNvPicPr>
          <p:nvPr/>
        </p:nvPicPr>
        <p:blipFill>
          <a:blip r:embed="rId3"/>
          <a:stretch>
            <a:fillRect/>
          </a:stretch>
        </p:blipFill>
        <p:spPr>
          <a:xfrm>
            <a:off x="7844852" y="4727897"/>
            <a:ext cx="4347148" cy="2130103"/>
          </a:xfrm>
          <a:prstGeom prst="rect">
            <a:avLst/>
          </a:prstGeom>
        </p:spPr>
      </p:pic>
      <p:sp>
        <p:nvSpPr>
          <p:cNvPr id="6" name="TextBox 5"/>
          <p:cNvSpPr txBox="1"/>
          <p:nvPr/>
        </p:nvSpPr>
        <p:spPr>
          <a:xfrm>
            <a:off x="2023673" y="239842"/>
            <a:ext cx="4242216" cy="923330"/>
          </a:xfrm>
          <a:prstGeom prst="rect">
            <a:avLst/>
          </a:prstGeom>
          <a:noFill/>
        </p:spPr>
        <p:txBody>
          <a:bodyPr wrap="square" rtlCol="0">
            <a:spAutoFit/>
          </a:bodyPr>
          <a:lstStyle/>
          <a:p>
            <a:r>
              <a:rPr lang="en-US" sz="5400" b="1" u="sng" dirty="0" smtClean="0">
                <a:solidFill>
                  <a:schemeClr val="accent5">
                    <a:lumMod val="75000"/>
                  </a:schemeClr>
                </a:solidFill>
                <a:latin typeface="Chiller" pitchFamily="82" charset="0"/>
              </a:rPr>
              <a:t>Tokyo Tower</a:t>
            </a:r>
            <a:endParaRPr lang="ru-RU" sz="5400" b="1" u="sng" dirty="0">
              <a:solidFill>
                <a:schemeClr val="accent5">
                  <a:lumMod val="75000"/>
                </a:schemeClr>
              </a:solidFill>
            </a:endParaRPr>
          </a:p>
        </p:txBody>
      </p:sp>
      <p:sp>
        <p:nvSpPr>
          <p:cNvPr id="7" name="TextBox 6"/>
          <p:cNvSpPr txBox="1"/>
          <p:nvPr/>
        </p:nvSpPr>
        <p:spPr>
          <a:xfrm>
            <a:off x="689546" y="1454046"/>
            <a:ext cx="6430781" cy="5016758"/>
          </a:xfrm>
          <a:prstGeom prst="rect">
            <a:avLst/>
          </a:prstGeom>
          <a:noFill/>
        </p:spPr>
        <p:txBody>
          <a:bodyPr wrap="square" rtlCol="0">
            <a:spAutoFit/>
          </a:bodyPr>
          <a:lstStyle/>
          <a:p>
            <a:r>
              <a:rPr lang="en-US" sz="3200" b="1" dirty="0" smtClean="0">
                <a:solidFill>
                  <a:schemeClr val="accent5">
                    <a:lumMod val="75000"/>
                  </a:schemeClr>
                </a:solidFill>
                <a:latin typeface="Chiller" pitchFamily="82" charset="0"/>
              </a:rPr>
              <a:t>One of the main symbols of  Japanese capital is famous Tokyo Tower, that’s externally like the Eiffel Tower. Its height is about 333 </a:t>
            </a:r>
            <a:r>
              <a:rPr lang="en-US" sz="3200" b="1" dirty="0" err="1" smtClean="0">
                <a:solidFill>
                  <a:schemeClr val="accent5">
                    <a:lumMod val="75000"/>
                  </a:schemeClr>
                </a:solidFill>
                <a:latin typeface="Chiller" pitchFamily="82" charset="0"/>
              </a:rPr>
              <a:t>m</a:t>
            </a:r>
            <a:r>
              <a:rPr lang="en-US" sz="3200" b="1" dirty="0" err="1" smtClean="0">
                <a:solidFill>
                  <a:schemeClr val="accent5">
                    <a:lumMod val="75000"/>
                  </a:schemeClr>
                </a:solidFill>
                <a:latin typeface="Chiller" pitchFamily="82" charset="0"/>
              </a:rPr>
              <a:t>etres</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Over 150 million people have visited the tower. </a:t>
            </a:r>
            <a:r>
              <a:rPr lang="en-US" sz="3200" b="1" dirty="0" err="1" smtClean="0">
                <a:solidFill>
                  <a:schemeClr val="accent5">
                    <a:lumMod val="75000"/>
                  </a:schemeClr>
                </a:solidFill>
                <a:latin typeface="Chiller" pitchFamily="82" charset="0"/>
              </a:rPr>
              <a:t>FootTown</a:t>
            </a:r>
            <a:r>
              <a:rPr lang="en-US" sz="3200" b="1" dirty="0" smtClean="0">
                <a:solidFill>
                  <a:schemeClr val="accent5">
                    <a:lumMod val="75000"/>
                  </a:schemeClr>
                </a:solidFill>
                <a:latin typeface="Chiller" pitchFamily="82" charset="0"/>
              </a:rPr>
              <a:t>, a four-story building directly under the tower, houses museums, restaurants and shops. Departing from there, guests can visit two observation decks. The two-story Main Observatory is at 150 </a:t>
            </a:r>
            <a:r>
              <a:rPr lang="en-US" sz="3200" b="1" dirty="0" err="1" smtClean="0">
                <a:solidFill>
                  <a:schemeClr val="accent5">
                    <a:lumMod val="75000"/>
                  </a:schemeClr>
                </a:solidFill>
                <a:latin typeface="Chiller" pitchFamily="82" charset="0"/>
              </a:rPr>
              <a:t>metres</a:t>
            </a:r>
            <a:r>
              <a:rPr lang="en-US" sz="3200" b="1" dirty="0" smtClean="0">
                <a:solidFill>
                  <a:schemeClr val="accent5">
                    <a:lumMod val="75000"/>
                  </a:schemeClr>
                </a:solidFill>
                <a:latin typeface="Chiller" pitchFamily="82" charset="0"/>
              </a:rPr>
              <a:t>, while </a:t>
            </a:r>
            <a:r>
              <a:rPr lang="en-US" sz="3200" b="1" dirty="0" smtClean="0">
                <a:solidFill>
                  <a:schemeClr val="accent5">
                    <a:lumMod val="75000"/>
                  </a:schemeClr>
                </a:solidFill>
                <a:latin typeface="Chiller" pitchFamily="82" charset="0"/>
              </a:rPr>
              <a:t>the smaller Special Observatory reaches a height of 249.6 </a:t>
            </a:r>
            <a:r>
              <a:rPr lang="en-US" sz="3200" b="1" dirty="0" err="1" smtClean="0">
                <a:solidFill>
                  <a:schemeClr val="accent5">
                    <a:lumMod val="75000"/>
                  </a:schemeClr>
                </a:solidFill>
                <a:latin typeface="Chiller" pitchFamily="82" charset="0"/>
              </a:rPr>
              <a:t>metres</a:t>
            </a:r>
            <a:r>
              <a:rPr lang="en-US" sz="3200" b="1" dirty="0" smtClean="0">
                <a:solidFill>
                  <a:schemeClr val="accent5">
                    <a:lumMod val="75000"/>
                  </a:schemeClr>
                </a:solidFill>
                <a:latin typeface="Chiller" pitchFamily="82" charset="0"/>
              </a:rPr>
              <a:t>.</a:t>
            </a:r>
            <a:endParaRPr lang="ru-RU" sz="3200" b="1" dirty="0">
              <a:solidFill>
                <a:schemeClr val="accent5">
                  <a:lumMod val="75000"/>
                </a:schemeClr>
              </a:solidFill>
            </a:endParaRPr>
          </a:p>
        </p:txBody>
      </p:sp>
      <p:sp>
        <p:nvSpPr>
          <p:cNvPr id="8" name="Прямоугольник 7"/>
          <p:cNvSpPr/>
          <p:nvPr/>
        </p:nvSpPr>
        <p:spPr>
          <a:xfrm>
            <a:off x="674557" y="1424066"/>
            <a:ext cx="6460761" cy="5036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840829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хап.jpg"/>
          <p:cNvPicPr>
            <a:picLocks noChangeAspect="1"/>
          </p:cNvPicPr>
          <p:nvPr/>
        </p:nvPicPr>
        <p:blipFill>
          <a:blip r:embed="rId2" cstate="print"/>
          <a:stretch>
            <a:fillRect/>
          </a:stretch>
        </p:blipFill>
        <p:spPr>
          <a:xfrm>
            <a:off x="0" y="0"/>
            <a:ext cx="4879299" cy="3252866"/>
          </a:xfrm>
          <a:prstGeom prst="rect">
            <a:avLst/>
          </a:prstGeom>
        </p:spPr>
      </p:pic>
      <p:pic>
        <p:nvPicPr>
          <p:cNvPr id="5" name="Рисунок 4" descr="хап2.jpg"/>
          <p:cNvPicPr>
            <a:picLocks noChangeAspect="1"/>
          </p:cNvPicPr>
          <p:nvPr/>
        </p:nvPicPr>
        <p:blipFill>
          <a:blip r:embed="rId3"/>
          <a:stretch>
            <a:fillRect/>
          </a:stretch>
        </p:blipFill>
        <p:spPr>
          <a:xfrm>
            <a:off x="4871803" y="4644952"/>
            <a:ext cx="3437744" cy="2213048"/>
          </a:xfrm>
          <a:prstGeom prst="rect">
            <a:avLst/>
          </a:prstGeom>
        </p:spPr>
      </p:pic>
      <p:pic>
        <p:nvPicPr>
          <p:cNvPr id="6" name="Рисунок 5" descr="хап3.jpg"/>
          <p:cNvPicPr>
            <a:picLocks noChangeAspect="1"/>
          </p:cNvPicPr>
          <p:nvPr/>
        </p:nvPicPr>
        <p:blipFill>
          <a:blip r:embed="rId4"/>
          <a:stretch>
            <a:fillRect/>
          </a:stretch>
        </p:blipFill>
        <p:spPr>
          <a:xfrm>
            <a:off x="0" y="3204147"/>
            <a:ext cx="4871803" cy="3653853"/>
          </a:xfrm>
          <a:prstGeom prst="rect">
            <a:avLst/>
          </a:prstGeom>
        </p:spPr>
      </p:pic>
      <p:sp>
        <p:nvSpPr>
          <p:cNvPr id="9" name="TextBox 8"/>
          <p:cNvSpPr txBox="1"/>
          <p:nvPr/>
        </p:nvSpPr>
        <p:spPr>
          <a:xfrm>
            <a:off x="6640643" y="0"/>
            <a:ext cx="3687580" cy="923330"/>
          </a:xfrm>
          <a:prstGeom prst="rect">
            <a:avLst/>
          </a:prstGeom>
          <a:noFill/>
        </p:spPr>
        <p:txBody>
          <a:bodyPr wrap="square" rtlCol="0">
            <a:spAutoFit/>
          </a:bodyPr>
          <a:lstStyle/>
          <a:p>
            <a:r>
              <a:rPr lang="en-US" sz="5400" b="1" u="sng" dirty="0" smtClean="0">
                <a:solidFill>
                  <a:schemeClr val="accent5">
                    <a:lumMod val="75000"/>
                  </a:schemeClr>
                </a:solidFill>
                <a:latin typeface="Chiller" pitchFamily="82" charset="0"/>
              </a:rPr>
              <a:t>Garden </a:t>
            </a:r>
            <a:r>
              <a:rPr lang="en-US" sz="5400" b="1" u="sng" dirty="0" err="1" smtClean="0">
                <a:solidFill>
                  <a:schemeClr val="accent5">
                    <a:lumMod val="75000"/>
                  </a:schemeClr>
                </a:solidFill>
                <a:latin typeface="Chiller" pitchFamily="82" charset="0"/>
              </a:rPr>
              <a:t>Happoen</a:t>
            </a:r>
            <a:endParaRPr lang="ru-RU" sz="5400" b="1" u="sng" dirty="0">
              <a:solidFill>
                <a:schemeClr val="accent5">
                  <a:lumMod val="75000"/>
                </a:schemeClr>
              </a:solidFill>
            </a:endParaRPr>
          </a:p>
        </p:txBody>
      </p:sp>
      <p:sp>
        <p:nvSpPr>
          <p:cNvPr id="10" name="TextBox 9"/>
          <p:cNvSpPr txBox="1"/>
          <p:nvPr/>
        </p:nvSpPr>
        <p:spPr>
          <a:xfrm>
            <a:off x="5696262" y="1019331"/>
            <a:ext cx="6011055" cy="3539430"/>
          </a:xfrm>
          <a:prstGeom prst="rect">
            <a:avLst/>
          </a:prstGeom>
          <a:noFill/>
        </p:spPr>
        <p:txBody>
          <a:bodyPr wrap="square" rtlCol="0">
            <a:spAutoFit/>
          </a:bodyPr>
          <a:lstStyle/>
          <a:p>
            <a:r>
              <a:rPr lang="en-US" sz="3200" b="1" dirty="0" smtClean="0">
                <a:solidFill>
                  <a:schemeClr val="accent5">
                    <a:lumMod val="75000"/>
                  </a:schemeClr>
                </a:solidFill>
                <a:latin typeface="Chiller" pitchFamily="82" charset="0"/>
              </a:rPr>
              <a:t>Tokyo is famous for </a:t>
            </a:r>
            <a:r>
              <a:rPr lang="en-US" sz="3200" b="1" dirty="0" smtClean="0">
                <a:solidFill>
                  <a:schemeClr val="accent5">
                    <a:lumMod val="75000"/>
                  </a:schemeClr>
                </a:solidFill>
                <a:latin typeface="Chiller" pitchFamily="82" charset="0"/>
              </a:rPr>
              <a:t>its amazing gardens, that’s strewn with </a:t>
            </a:r>
            <a:r>
              <a:rPr lang="en-US" sz="3200" b="1" dirty="0" err="1" smtClean="0">
                <a:solidFill>
                  <a:schemeClr val="accent5">
                    <a:lumMod val="75000"/>
                  </a:schemeClr>
                </a:solidFill>
                <a:latin typeface="Chiller" pitchFamily="82" charset="0"/>
              </a:rPr>
              <a:t>sakura</a:t>
            </a:r>
            <a:r>
              <a:rPr lang="en-US" sz="3200" b="1" dirty="0" smtClean="0">
                <a:solidFill>
                  <a:schemeClr val="accent5">
                    <a:lumMod val="75000"/>
                  </a:schemeClr>
                </a:solidFill>
                <a:latin typeface="Chiller" pitchFamily="82" charset="0"/>
              </a:rPr>
              <a:t> flowers. But this park stands out other. On </a:t>
            </a:r>
            <a:r>
              <a:rPr lang="en-US" sz="3200" b="1" dirty="0" smtClean="0">
                <a:solidFill>
                  <a:schemeClr val="accent5">
                    <a:lumMod val="75000"/>
                  </a:schemeClr>
                </a:solidFill>
                <a:latin typeface="Chiller" pitchFamily="82" charset="0"/>
              </a:rPr>
              <a:t>R</a:t>
            </a:r>
            <a:r>
              <a:rPr lang="en-US" sz="3200" b="1" dirty="0" smtClean="0">
                <a:solidFill>
                  <a:schemeClr val="accent5">
                    <a:lumMod val="75000"/>
                  </a:schemeClr>
                </a:solidFill>
                <a:latin typeface="Chiller" pitchFamily="82" charset="0"/>
              </a:rPr>
              <a:t>ussian it translates “Garden of 8 landscapes”. It’s because the garden is really beautiful from every side. And in Japanese tradition number 8 symbolizes happiness. Every visitor will feel calm and feeling of happiness.</a:t>
            </a:r>
            <a:endParaRPr lang="ru-RU" sz="3200" b="1" dirty="0">
              <a:solidFill>
                <a:schemeClr val="accent5">
                  <a:lumMod val="75000"/>
                </a:schemeClr>
              </a:solidFill>
            </a:endParaRPr>
          </a:p>
        </p:txBody>
      </p:sp>
      <p:sp>
        <p:nvSpPr>
          <p:cNvPr id="11" name="Прямоугольник 10"/>
          <p:cNvSpPr/>
          <p:nvPr/>
        </p:nvSpPr>
        <p:spPr>
          <a:xfrm>
            <a:off x="5681272" y="1019331"/>
            <a:ext cx="6041036" cy="3522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цап.jpg"/>
          <p:cNvPicPr>
            <a:picLocks noChangeAspect="1"/>
          </p:cNvPicPr>
          <p:nvPr/>
        </p:nvPicPr>
        <p:blipFill>
          <a:blip r:embed="rId2"/>
          <a:stretch>
            <a:fillRect/>
          </a:stretch>
        </p:blipFill>
        <p:spPr>
          <a:xfrm>
            <a:off x="7435121" y="-1"/>
            <a:ext cx="4756879" cy="3572945"/>
          </a:xfrm>
          <a:prstGeom prst="rect">
            <a:avLst/>
          </a:prstGeom>
        </p:spPr>
      </p:pic>
      <p:pic>
        <p:nvPicPr>
          <p:cNvPr id="3" name="Рисунок 2" descr="цап2.jpg"/>
          <p:cNvPicPr>
            <a:picLocks noChangeAspect="1"/>
          </p:cNvPicPr>
          <p:nvPr/>
        </p:nvPicPr>
        <p:blipFill>
          <a:blip r:embed="rId3"/>
          <a:stretch>
            <a:fillRect/>
          </a:stretch>
        </p:blipFill>
        <p:spPr>
          <a:xfrm>
            <a:off x="7429500" y="3286125"/>
            <a:ext cx="4762500" cy="3571875"/>
          </a:xfrm>
          <a:prstGeom prst="rect">
            <a:avLst/>
          </a:prstGeom>
        </p:spPr>
      </p:pic>
      <p:sp>
        <p:nvSpPr>
          <p:cNvPr id="4" name="TextBox 3"/>
          <p:cNvSpPr txBox="1"/>
          <p:nvPr/>
        </p:nvSpPr>
        <p:spPr>
          <a:xfrm>
            <a:off x="1304144" y="0"/>
            <a:ext cx="4766873" cy="1754326"/>
          </a:xfrm>
          <a:prstGeom prst="rect">
            <a:avLst/>
          </a:prstGeom>
          <a:noFill/>
        </p:spPr>
        <p:txBody>
          <a:bodyPr wrap="square" rtlCol="0">
            <a:spAutoFit/>
          </a:bodyPr>
          <a:lstStyle/>
          <a:p>
            <a:r>
              <a:rPr lang="en-US" sz="5400" b="1" u="sng" dirty="0" smtClean="0">
                <a:solidFill>
                  <a:schemeClr val="accent5">
                    <a:lumMod val="75000"/>
                  </a:schemeClr>
                </a:solidFill>
                <a:latin typeface="Chiller" pitchFamily="82" charset="0"/>
              </a:rPr>
              <a:t>Castle of the White </a:t>
            </a:r>
            <a:r>
              <a:rPr lang="en-US" sz="5400" b="1" u="sng" dirty="0" smtClean="0">
                <a:solidFill>
                  <a:schemeClr val="accent5">
                    <a:lumMod val="75000"/>
                  </a:schemeClr>
                </a:solidFill>
                <a:latin typeface="Chiller" pitchFamily="82" charset="0"/>
              </a:rPr>
              <a:t>Heron (</a:t>
            </a:r>
            <a:r>
              <a:rPr lang="en-US" sz="5400" b="1" u="sng" dirty="0" smtClean="0">
                <a:solidFill>
                  <a:schemeClr val="accent5">
                    <a:lumMod val="75000"/>
                  </a:schemeClr>
                </a:solidFill>
                <a:latin typeface="Chiller" pitchFamily="82" charset="0"/>
              </a:rPr>
              <a:t>Himeji </a:t>
            </a:r>
            <a:r>
              <a:rPr lang="en-US" sz="5400" b="1" u="sng" dirty="0" smtClean="0">
                <a:solidFill>
                  <a:schemeClr val="accent5">
                    <a:lumMod val="75000"/>
                  </a:schemeClr>
                </a:solidFill>
                <a:latin typeface="Chiller" pitchFamily="82" charset="0"/>
              </a:rPr>
              <a:t>Castle)</a:t>
            </a:r>
            <a:endParaRPr lang="en-US" sz="5400" b="1" u="sng" dirty="0" smtClean="0">
              <a:solidFill>
                <a:schemeClr val="accent5">
                  <a:lumMod val="75000"/>
                </a:schemeClr>
              </a:solidFill>
              <a:latin typeface="Chiller" pitchFamily="82" charset="0"/>
            </a:endParaRPr>
          </a:p>
        </p:txBody>
      </p:sp>
      <p:sp>
        <p:nvSpPr>
          <p:cNvPr id="5" name="TextBox 4"/>
          <p:cNvSpPr txBox="1"/>
          <p:nvPr/>
        </p:nvSpPr>
        <p:spPr>
          <a:xfrm>
            <a:off x="1274163" y="1948721"/>
            <a:ext cx="4856813" cy="4524315"/>
          </a:xfrm>
          <a:prstGeom prst="rect">
            <a:avLst/>
          </a:prstGeom>
          <a:noFill/>
        </p:spPr>
        <p:txBody>
          <a:bodyPr wrap="square" rtlCol="0">
            <a:spAutoFit/>
          </a:bodyPr>
          <a:lstStyle/>
          <a:p>
            <a:r>
              <a:rPr lang="en-US" sz="3200" b="1" dirty="0" smtClean="0">
                <a:solidFill>
                  <a:schemeClr val="accent5">
                    <a:lumMod val="75000"/>
                  </a:schemeClr>
                </a:solidFill>
                <a:latin typeface="Chiller" pitchFamily="82" charset="0"/>
              </a:rPr>
              <a:t>This perfect castle was founded in 1333 and from that time until the 17</a:t>
            </a:r>
            <a:r>
              <a:rPr lang="en-US" sz="3200" b="1" baseline="30000" dirty="0" smtClean="0">
                <a:solidFill>
                  <a:schemeClr val="accent5">
                    <a:lumMod val="75000"/>
                  </a:schemeClr>
                </a:solidFill>
                <a:latin typeface="Chiller" pitchFamily="82" charset="0"/>
              </a:rPr>
              <a:t>th</a:t>
            </a:r>
            <a:r>
              <a:rPr lang="en-US" sz="3200" b="1" dirty="0" smtClean="0">
                <a:solidFill>
                  <a:schemeClr val="accent5">
                    <a:lumMod val="75000"/>
                  </a:schemeClr>
                </a:solidFill>
                <a:latin typeface="Chiller" pitchFamily="82" charset="0"/>
              </a:rPr>
              <a:t> century experienced a permanent </a:t>
            </a:r>
            <a:r>
              <a:rPr lang="en-US" sz="3200" b="1" dirty="0" smtClean="0">
                <a:solidFill>
                  <a:schemeClr val="accent5">
                    <a:lumMod val="75000"/>
                  </a:schemeClr>
                </a:solidFill>
                <a:latin typeface="Chiller" pitchFamily="82" charset="0"/>
              </a:rPr>
              <a:t>reconstructions. </a:t>
            </a:r>
            <a:r>
              <a:rPr lang="en-US" sz="3200" b="1" dirty="0" smtClean="0">
                <a:solidFill>
                  <a:schemeClr val="accent5">
                    <a:lumMod val="75000"/>
                  </a:schemeClr>
                </a:solidFill>
                <a:latin typeface="Chiller" pitchFamily="82" charset="0"/>
              </a:rPr>
              <a:t>This castle is exquisite and majestic at the same </a:t>
            </a:r>
            <a:r>
              <a:rPr lang="en-US" sz="3200" b="1" dirty="0" smtClean="0">
                <a:solidFill>
                  <a:schemeClr val="accent5">
                    <a:lumMod val="75000"/>
                  </a:schemeClr>
                </a:solidFill>
                <a:latin typeface="Chiller" pitchFamily="82" charset="0"/>
              </a:rPr>
              <a:t>time, one of the oldest and most colorful attractions in Japan</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No </a:t>
            </a:r>
            <a:r>
              <a:rPr lang="en-US" sz="3200" b="1" dirty="0" smtClean="0">
                <a:solidFill>
                  <a:schemeClr val="accent5">
                    <a:lumMod val="75000"/>
                  </a:schemeClr>
                </a:solidFill>
                <a:latin typeface="Chiller" pitchFamily="82" charset="0"/>
              </a:rPr>
              <a:t>wonder that in 1993 </a:t>
            </a:r>
            <a:r>
              <a:rPr lang="en-US" sz="3200" b="1" dirty="0" smtClean="0">
                <a:solidFill>
                  <a:schemeClr val="accent5">
                    <a:lumMod val="75000"/>
                  </a:schemeClr>
                </a:solidFill>
                <a:latin typeface="Chiller" pitchFamily="82" charset="0"/>
              </a:rPr>
              <a:t>it </a:t>
            </a:r>
            <a:r>
              <a:rPr lang="en-US" sz="3200" b="1" dirty="0" smtClean="0">
                <a:solidFill>
                  <a:schemeClr val="accent5">
                    <a:lumMod val="75000"/>
                  </a:schemeClr>
                </a:solidFill>
                <a:latin typeface="Chiller" pitchFamily="82" charset="0"/>
              </a:rPr>
              <a:t>was included in the UNESCO World Heritage List.</a:t>
            </a:r>
            <a:endParaRPr lang="ru-RU" sz="3200" b="1" dirty="0">
              <a:solidFill>
                <a:schemeClr val="accent5">
                  <a:lumMod val="75000"/>
                </a:schemeClr>
              </a:solidFill>
            </a:endParaRPr>
          </a:p>
        </p:txBody>
      </p:sp>
      <p:sp>
        <p:nvSpPr>
          <p:cNvPr id="7" name="Прямоугольник 6"/>
          <p:cNvSpPr/>
          <p:nvPr/>
        </p:nvSpPr>
        <p:spPr>
          <a:xfrm>
            <a:off x="1229193" y="1933731"/>
            <a:ext cx="4916774" cy="455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891783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хи2.jpg"/>
          <p:cNvPicPr>
            <a:picLocks noChangeAspect="1"/>
          </p:cNvPicPr>
          <p:nvPr/>
        </p:nvPicPr>
        <p:blipFill>
          <a:blip r:embed="rId2"/>
          <a:stretch>
            <a:fillRect/>
          </a:stretch>
        </p:blipFill>
        <p:spPr>
          <a:xfrm>
            <a:off x="1" y="3406516"/>
            <a:ext cx="4601980" cy="3451484"/>
          </a:xfrm>
          <a:prstGeom prst="rect">
            <a:avLst/>
          </a:prstGeom>
        </p:spPr>
      </p:pic>
      <p:pic>
        <p:nvPicPr>
          <p:cNvPr id="5" name="Рисунок 4" descr="мхи.jpg"/>
          <p:cNvPicPr>
            <a:picLocks noChangeAspect="1"/>
          </p:cNvPicPr>
          <p:nvPr/>
        </p:nvPicPr>
        <p:blipFill>
          <a:blip r:embed="rId3"/>
          <a:stretch>
            <a:fillRect/>
          </a:stretch>
        </p:blipFill>
        <p:spPr>
          <a:xfrm>
            <a:off x="0" y="0"/>
            <a:ext cx="4616970" cy="3462728"/>
          </a:xfrm>
          <a:prstGeom prst="rect">
            <a:avLst/>
          </a:prstGeom>
        </p:spPr>
      </p:pic>
      <p:sp>
        <p:nvSpPr>
          <p:cNvPr id="6" name="TextBox 5"/>
          <p:cNvSpPr txBox="1"/>
          <p:nvPr/>
        </p:nvSpPr>
        <p:spPr>
          <a:xfrm>
            <a:off x="5666282" y="0"/>
            <a:ext cx="5381469" cy="923330"/>
          </a:xfrm>
          <a:prstGeom prst="rect">
            <a:avLst/>
          </a:prstGeom>
          <a:noFill/>
        </p:spPr>
        <p:txBody>
          <a:bodyPr wrap="square" rtlCol="0">
            <a:spAutoFit/>
          </a:bodyPr>
          <a:lstStyle/>
          <a:p>
            <a:pPr algn="ctr"/>
            <a:r>
              <a:rPr lang="en-US" sz="5400" b="1" u="sng" dirty="0" err="1" smtClean="0">
                <a:solidFill>
                  <a:schemeClr val="accent5">
                    <a:lumMod val="75000"/>
                  </a:schemeClr>
                </a:solidFill>
                <a:latin typeface="Chiller" pitchFamily="82" charset="0"/>
              </a:rPr>
              <a:t>Saiho-ji</a:t>
            </a:r>
            <a:r>
              <a:rPr lang="en-US" sz="5400" b="1" u="sng" dirty="0" smtClean="0">
                <a:solidFill>
                  <a:schemeClr val="accent5">
                    <a:lumMod val="75000"/>
                  </a:schemeClr>
                </a:solidFill>
                <a:latin typeface="Chiller" pitchFamily="82" charset="0"/>
              </a:rPr>
              <a:t> </a:t>
            </a:r>
            <a:r>
              <a:rPr lang="en-US" sz="5400" b="1" u="sng" dirty="0" smtClean="0">
                <a:solidFill>
                  <a:schemeClr val="accent5">
                    <a:lumMod val="75000"/>
                  </a:schemeClr>
                </a:solidFill>
                <a:latin typeface="Chiller" pitchFamily="82" charset="0"/>
              </a:rPr>
              <a:t>Temple</a:t>
            </a:r>
            <a:endParaRPr lang="ru-RU" sz="5400" b="1" u="sng" dirty="0">
              <a:solidFill>
                <a:schemeClr val="accent5">
                  <a:lumMod val="75000"/>
                </a:schemeClr>
              </a:solidFill>
            </a:endParaRPr>
          </a:p>
        </p:txBody>
      </p:sp>
      <p:sp>
        <p:nvSpPr>
          <p:cNvPr id="7" name="TextBox 6"/>
          <p:cNvSpPr txBox="1"/>
          <p:nvPr/>
        </p:nvSpPr>
        <p:spPr>
          <a:xfrm>
            <a:off x="4811843" y="1093967"/>
            <a:ext cx="7380157" cy="5509200"/>
          </a:xfrm>
          <a:prstGeom prst="rect">
            <a:avLst/>
          </a:prstGeom>
          <a:noFill/>
        </p:spPr>
        <p:txBody>
          <a:bodyPr wrap="square" rtlCol="0">
            <a:spAutoFit/>
          </a:bodyPr>
          <a:lstStyle/>
          <a:p>
            <a:r>
              <a:rPr lang="en-US" sz="3200" b="1" dirty="0" smtClean="0">
                <a:solidFill>
                  <a:schemeClr val="accent5">
                    <a:lumMod val="75000"/>
                  </a:schemeClr>
                </a:solidFill>
                <a:latin typeface="Chiller" pitchFamily="82" charset="0"/>
              </a:rPr>
              <a:t>The temple, which is famed for its </a:t>
            </a:r>
            <a:r>
              <a:rPr lang="en-US" sz="3200" b="1" dirty="0" smtClean="0">
                <a:solidFill>
                  <a:schemeClr val="accent5">
                    <a:lumMod val="75000"/>
                  </a:schemeClr>
                </a:solidFill>
                <a:latin typeface="Chiller" pitchFamily="82" charset="0"/>
              </a:rPr>
              <a:t>moss garden, </a:t>
            </a:r>
            <a:r>
              <a:rPr lang="en-US" sz="3200" b="1" dirty="0" smtClean="0">
                <a:solidFill>
                  <a:schemeClr val="accent5">
                    <a:lumMod val="75000"/>
                  </a:schemeClr>
                </a:solidFill>
                <a:latin typeface="Chiller" pitchFamily="82" charset="0"/>
              </a:rPr>
              <a:t>is </a:t>
            </a:r>
            <a:r>
              <a:rPr lang="en-US" sz="3200" b="1" dirty="0" smtClean="0">
                <a:solidFill>
                  <a:schemeClr val="accent5">
                    <a:lumMod val="75000"/>
                  </a:schemeClr>
                </a:solidFill>
                <a:latin typeface="Chiller" pitchFamily="82" charset="0"/>
              </a:rPr>
              <a:t>commonly referred to </a:t>
            </a:r>
            <a:r>
              <a:rPr lang="en-US" sz="3200" b="1" dirty="0" smtClean="0">
                <a:solidFill>
                  <a:schemeClr val="accent5">
                    <a:lumMod val="75000"/>
                  </a:schemeClr>
                </a:solidFill>
                <a:latin typeface="Chiller" pitchFamily="82" charset="0"/>
              </a:rPr>
              <a:t>as "</a:t>
            </a:r>
            <a:r>
              <a:rPr lang="en-US" sz="3200" b="1" dirty="0" err="1" smtClean="0">
                <a:solidFill>
                  <a:schemeClr val="accent5">
                    <a:lumMod val="75000"/>
                  </a:schemeClr>
                </a:solidFill>
                <a:latin typeface="Chiller" pitchFamily="82" charset="0"/>
              </a:rPr>
              <a:t>Koke-dera</a:t>
            </a:r>
            <a:r>
              <a:rPr lang="en-US" sz="3200" b="1" dirty="0" smtClean="0">
                <a:solidFill>
                  <a:schemeClr val="accent5">
                    <a:lumMod val="75000"/>
                  </a:schemeClr>
                </a:solidFill>
                <a:latin typeface="Chiller" pitchFamily="82" charset="0"/>
              </a:rPr>
              <a:t>" (</a:t>
            </a:r>
            <a:r>
              <a:rPr lang="ja-JP" altLang="en-US" sz="3200" b="1" dirty="0" smtClean="0">
                <a:solidFill>
                  <a:schemeClr val="accent5">
                    <a:lumMod val="75000"/>
                  </a:schemeClr>
                </a:solidFill>
                <a:latin typeface="Chiller" pitchFamily="82" charset="0"/>
              </a:rPr>
              <a:t>苔</a:t>
            </a:r>
            <a:r>
              <a:rPr lang="ja-JP" altLang="en-US" sz="3200" b="1" dirty="0" smtClean="0">
                <a:solidFill>
                  <a:schemeClr val="accent5">
                    <a:lumMod val="75000"/>
                  </a:schemeClr>
                </a:solidFill>
                <a:latin typeface="Chiller" pitchFamily="82" charset="0"/>
              </a:rPr>
              <a:t>寺</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meaning "moss </a:t>
            </a:r>
            <a:r>
              <a:rPr lang="en-US" sz="3200" b="1" dirty="0" smtClean="0">
                <a:solidFill>
                  <a:schemeClr val="accent5">
                    <a:lumMod val="75000"/>
                  </a:schemeClr>
                </a:solidFill>
                <a:latin typeface="Chiller" pitchFamily="82" charset="0"/>
              </a:rPr>
              <a:t>temple“. Primarily the temple constructed </a:t>
            </a:r>
            <a:r>
              <a:rPr lang="en-US" sz="3200" b="1" dirty="0" smtClean="0">
                <a:solidFill>
                  <a:schemeClr val="accent5">
                    <a:lumMod val="75000"/>
                  </a:schemeClr>
                </a:solidFill>
                <a:latin typeface="Chiller" pitchFamily="82" charset="0"/>
              </a:rPr>
              <a:t>to honor </a:t>
            </a:r>
            <a:r>
              <a:rPr lang="en-US" sz="3200" b="1" dirty="0" err="1" smtClean="0">
                <a:solidFill>
                  <a:schemeClr val="accent5">
                    <a:lumMod val="75000"/>
                  </a:schemeClr>
                </a:solidFill>
                <a:latin typeface="Chiller" pitchFamily="82" charset="0"/>
              </a:rPr>
              <a:t>Amitabha</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celestial </a:t>
            </a:r>
            <a:r>
              <a:rPr lang="en-US" sz="3200" b="1" dirty="0" err="1" smtClean="0">
                <a:solidFill>
                  <a:schemeClr val="accent5">
                    <a:lumMod val="75000"/>
                  </a:schemeClr>
                </a:solidFill>
                <a:latin typeface="Chiller" pitchFamily="82" charset="0"/>
              </a:rPr>
              <a:t>buddha</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Over time, the temple fell into disrepair, and in 1339, the chief priest of the nearby </a:t>
            </a:r>
            <a:r>
              <a:rPr lang="en-US" sz="3200" b="1" dirty="0" smtClean="0">
                <a:solidFill>
                  <a:schemeClr val="accent5">
                    <a:lumMod val="75000"/>
                  </a:schemeClr>
                </a:solidFill>
                <a:latin typeface="Chiller" pitchFamily="82" charset="0"/>
              </a:rPr>
              <a:t>church called the </a:t>
            </a:r>
            <a:r>
              <a:rPr lang="en-US" sz="3200" b="1" dirty="0" smtClean="0">
                <a:solidFill>
                  <a:schemeClr val="accent5">
                    <a:lumMod val="75000"/>
                  </a:schemeClr>
                </a:solidFill>
                <a:latin typeface="Chiller" pitchFamily="82" charset="0"/>
              </a:rPr>
              <a:t>famous Japanese </a:t>
            </a:r>
            <a:r>
              <a:rPr lang="en-US" sz="3200" b="1" dirty="0" smtClean="0">
                <a:solidFill>
                  <a:schemeClr val="accent5">
                    <a:lumMod val="75000"/>
                  </a:schemeClr>
                </a:solidFill>
                <a:latin typeface="Chiller" pitchFamily="82" charset="0"/>
              </a:rPr>
              <a:t>gardener to </a:t>
            </a:r>
            <a:r>
              <a:rPr lang="en-US" sz="3200" b="1" dirty="0" smtClean="0">
                <a:solidFill>
                  <a:schemeClr val="accent5">
                    <a:lumMod val="75000"/>
                  </a:schemeClr>
                </a:solidFill>
                <a:latin typeface="Chiller" pitchFamily="82" charset="0"/>
              </a:rPr>
              <a:t>help him revive </a:t>
            </a:r>
            <a:r>
              <a:rPr lang="en-US" sz="3200" b="1" dirty="0" err="1" smtClean="0">
                <a:solidFill>
                  <a:schemeClr val="accent5">
                    <a:lumMod val="75000"/>
                  </a:schemeClr>
                </a:solidFill>
                <a:latin typeface="Chiller" pitchFamily="82" charset="0"/>
              </a:rPr>
              <a:t>Saihō-ji</a:t>
            </a:r>
            <a:r>
              <a:rPr lang="en-US" sz="3200" b="1" dirty="0" smtClean="0">
                <a:solidFill>
                  <a:schemeClr val="accent5">
                    <a:lumMod val="75000"/>
                  </a:schemeClr>
                </a:solidFill>
                <a:latin typeface="Chiller" pitchFamily="82" charset="0"/>
              </a:rPr>
              <a:t> as a Zen temple</a:t>
            </a:r>
            <a:r>
              <a:rPr lang="en-US" sz="3200" b="1" dirty="0" smtClean="0">
                <a:solidFill>
                  <a:schemeClr val="accent5">
                    <a:lumMod val="75000"/>
                  </a:schemeClr>
                </a:solidFill>
                <a:latin typeface="Chiller" pitchFamily="82" charset="0"/>
              </a:rPr>
              <a:t>. </a:t>
            </a:r>
            <a:r>
              <a:rPr lang="en-US" sz="3200" b="1" dirty="0" err="1" smtClean="0">
                <a:solidFill>
                  <a:schemeClr val="accent5">
                    <a:lumMod val="75000"/>
                  </a:schemeClr>
                </a:solidFill>
                <a:latin typeface="Chiller" pitchFamily="82" charset="0"/>
              </a:rPr>
              <a:t>Saihō-ji</a:t>
            </a:r>
            <a:r>
              <a:rPr lang="en-US" sz="3200" b="1" dirty="0" smtClean="0">
                <a:solidFill>
                  <a:schemeClr val="accent5">
                    <a:lumMod val="75000"/>
                  </a:schemeClr>
                </a:solidFill>
                <a:latin typeface="Chiller" pitchFamily="82" charset="0"/>
              </a:rPr>
              <a:t> was destroyed by fire during the </a:t>
            </a:r>
            <a:r>
              <a:rPr lang="en-US" sz="3200" b="1" dirty="0" err="1" smtClean="0">
                <a:solidFill>
                  <a:schemeClr val="accent5">
                    <a:lumMod val="75000"/>
                  </a:schemeClr>
                </a:solidFill>
                <a:latin typeface="Chiller" pitchFamily="82" charset="0"/>
              </a:rPr>
              <a:t>Ōnin</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War,</a:t>
            </a:r>
            <a:r>
              <a:rPr lang="en-US" sz="3200" b="1" baseline="30000"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and </a:t>
            </a:r>
            <a:r>
              <a:rPr lang="en-US" sz="3200" b="1" dirty="0" smtClean="0">
                <a:solidFill>
                  <a:schemeClr val="accent5">
                    <a:lumMod val="75000"/>
                  </a:schemeClr>
                </a:solidFill>
                <a:latin typeface="Chiller" pitchFamily="82" charset="0"/>
              </a:rPr>
              <a:t>twice ravaged by floods during the Edo Period, but has since been rebuilt</a:t>
            </a:r>
            <a:r>
              <a:rPr lang="en-US" sz="3200" b="1" dirty="0" smtClean="0">
                <a:solidFill>
                  <a:schemeClr val="accent5">
                    <a:lumMod val="75000"/>
                  </a:schemeClr>
                </a:solidFill>
                <a:latin typeface="Chiller" pitchFamily="82" charset="0"/>
              </a:rPr>
              <a:t>. </a:t>
            </a:r>
            <a:r>
              <a:rPr lang="en-US" sz="3200" b="1" dirty="0" smtClean="0">
                <a:solidFill>
                  <a:schemeClr val="accent5">
                    <a:lumMod val="75000"/>
                  </a:schemeClr>
                </a:solidFill>
                <a:latin typeface="Chiller" pitchFamily="82" charset="0"/>
              </a:rPr>
              <a:t>The area around the pond is </a:t>
            </a:r>
            <a:r>
              <a:rPr lang="en-US" sz="3200" b="1" dirty="0" smtClean="0">
                <a:solidFill>
                  <a:schemeClr val="accent5">
                    <a:lumMod val="75000"/>
                  </a:schemeClr>
                </a:solidFill>
                <a:latin typeface="Chiller" pitchFamily="82" charset="0"/>
              </a:rPr>
              <a:t>covered </a:t>
            </a:r>
            <a:r>
              <a:rPr lang="en-US" sz="3200" b="1" dirty="0" smtClean="0">
                <a:solidFill>
                  <a:schemeClr val="accent5">
                    <a:lumMod val="75000"/>
                  </a:schemeClr>
                </a:solidFill>
                <a:latin typeface="Chiller" pitchFamily="82" charset="0"/>
              </a:rPr>
              <a:t>with more than 120 varieties of </a:t>
            </a:r>
            <a:r>
              <a:rPr lang="en-US" sz="3200" b="1" dirty="0" smtClean="0">
                <a:solidFill>
                  <a:schemeClr val="accent5">
                    <a:lumMod val="75000"/>
                  </a:schemeClr>
                </a:solidFill>
                <a:latin typeface="Chiller" pitchFamily="82" charset="0"/>
              </a:rPr>
              <a:t>moss.</a:t>
            </a:r>
            <a:endParaRPr lang="ru-RU" sz="3200" b="1" dirty="0">
              <a:solidFill>
                <a:schemeClr val="accent5">
                  <a:lumMod val="75000"/>
                </a:schemeClr>
              </a:solidFill>
            </a:endParaRPr>
          </a:p>
        </p:txBody>
      </p:sp>
      <p:sp>
        <p:nvSpPr>
          <p:cNvPr id="8" name="Прямоугольник 7"/>
          <p:cNvSpPr/>
          <p:nvPr/>
        </p:nvSpPr>
        <p:spPr>
          <a:xfrm>
            <a:off x="4796852" y="1064302"/>
            <a:ext cx="7395148" cy="5546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387405-R3L8T8D-1000-1.jpg"/>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3762531" y="1064302"/>
            <a:ext cx="3642610" cy="2123658"/>
          </a:xfrm>
          <a:prstGeom prst="rect">
            <a:avLst/>
          </a:prstGeom>
          <a:noFill/>
        </p:spPr>
        <p:txBody>
          <a:bodyPr wrap="square" rtlCol="0">
            <a:spAutoFit/>
          </a:bodyPr>
          <a:lstStyle/>
          <a:p>
            <a:pPr algn="ctr"/>
            <a:r>
              <a:rPr lang="en-US" sz="6600" dirty="0" smtClean="0">
                <a:latin typeface="Chiller" pitchFamily="82" charset="0"/>
              </a:rPr>
              <a:t>Thanks for watching!</a:t>
            </a:r>
            <a:endParaRPr lang="ru-RU" sz="6600" dirty="0"/>
          </a:p>
        </p:txBody>
      </p:sp>
    </p:spTree>
    <p:extLst>
      <p:ext uri="{BB962C8B-B14F-4D97-AF65-F5344CB8AC3E}">
        <p14:creationId xmlns:p14="http://schemas.microsoft.com/office/powerpoint/2010/main" xmlns="" val="2998938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9d035d7d-02e5-4a00-8b62-9a556aabc7b5" xsi:nil="true"/>
    <AssetExpire xmlns="9d035d7d-02e5-4a00-8b62-9a556aabc7b5">2029-01-01T08:00:00+00:00</AssetExpire>
    <CampaignTagsTaxHTField0 xmlns="9d035d7d-02e5-4a00-8b62-9a556aabc7b5">
      <Terms xmlns="http://schemas.microsoft.com/office/infopath/2007/PartnerControls"/>
    </CampaignTagsTaxHTField0>
    <IntlLangReviewDate xmlns="9d035d7d-02e5-4a00-8b62-9a556aabc7b5" xsi:nil="true"/>
    <TPFriendlyName xmlns="9d035d7d-02e5-4a00-8b62-9a556aabc7b5" xsi:nil="true"/>
    <IntlLangReview xmlns="9d035d7d-02e5-4a00-8b62-9a556aabc7b5">false</IntlLangReview>
    <LocLastLocAttemptVersionLookup xmlns="9d035d7d-02e5-4a00-8b62-9a556aabc7b5">847680</LocLastLocAttemptVersionLookup>
    <PolicheckWords xmlns="9d035d7d-02e5-4a00-8b62-9a556aabc7b5" xsi:nil="true"/>
    <SubmitterId xmlns="9d035d7d-02e5-4a00-8b62-9a556aabc7b5" xsi:nil="true"/>
    <AcquiredFrom xmlns="9d035d7d-02e5-4a00-8b62-9a556aabc7b5">Internal MS</AcquiredFrom>
    <EditorialStatus xmlns="9d035d7d-02e5-4a00-8b62-9a556aabc7b5">Complete</EditorialStatus>
    <Markets xmlns="9d035d7d-02e5-4a00-8b62-9a556aabc7b5"/>
    <OriginAsset xmlns="9d035d7d-02e5-4a00-8b62-9a556aabc7b5" xsi:nil="true"/>
    <AssetStart xmlns="9d035d7d-02e5-4a00-8b62-9a556aabc7b5">2012-07-18T04:02:00+00:00</AssetStart>
    <FriendlyTitle xmlns="9d035d7d-02e5-4a00-8b62-9a556aabc7b5" xsi:nil="true"/>
    <MarketSpecific xmlns="9d035d7d-02e5-4a00-8b62-9a556aabc7b5">false</MarketSpecific>
    <TPNamespace xmlns="9d035d7d-02e5-4a00-8b62-9a556aabc7b5" xsi:nil="true"/>
    <PublishStatusLookup xmlns="9d035d7d-02e5-4a00-8b62-9a556aabc7b5">
      <Value>447073</Value>
    </PublishStatusLookup>
    <APAuthor xmlns="9d035d7d-02e5-4a00-8b62-9a556aabc7b5">
      <UserInfo>
        <DisplayName>REDMOND\kristaa</DisplayName>
        <AccountId>136</AccountId>
        <AccountType/>
      </UserInfo>
    </APAuthor>
    <TPCommandLine xmlns="9d035d7d-02e5-4a00-8b62-9a556aabc7b5" xsi:nil="true"/>
    <IntlLangReviewer xmlns="9d035d7d-02e5-4a00-8b62-9a556aabc7b5" xsi:nil="true"/>
    <OpenTemplate xmlns="9d035d7d-02e5-4a00-8b62-9a556aabc7b5">true</OpenTemplate>
    <CSXSubmissionDate xmlns="9d035d7d-02e5-4a00-8b62-9a556aabc7b5" xsi:nil="true"/>
    <TaxCatchAll xmlns="9d035d7d-02e5-4a00-8b62-9a556aabc7b5"/>
    <Manager xmlns="9d035d7d-02e5-4a00-8b62-9a556aabc7b5" xsi:nil="true"/>
    <NumericId xmlns="9d035d7d-02e5-4a00-8b62-9a556aabc7b5" xsi:nil="true"/>
    <ParentAssetId xmlns="9d035d7d-02e5-4a00-8b62-9a556aabc7b5" xsi:nil="true"/>
    <OriginalSourceMarket xmlns="9d035d7d-02e5-4a00-8b62-9a556aabc7b5">english</OriginalSourceMarket>
    <ApprovalStatus xmlns="9d035d7d-02e5-4a00-8b62-9a556aabc7b5">InProgress</ApprovalStatus>
    <TPComponent xmlns="9d035d7d-02e5-4a00-8b62-9a556aabc7b5" xsi:nil="true"/>
    <EditorialTags xmlns="9d035d7d-02e5-4a00-8b62-9a556aabc7b5" xsi:nil="true"/>
    <TPExecutable xmlns="9d035d7d-02e5-4a00-8b62-9a556aabc7b5" xsi:nil="true"/>
    <TPLaunchHelpLink xmlns="9d035d7d-02e5-4a00-8b62-9a556aabc7b5" xsi:nil="true"/>
    <LocComments xmlns="9d035d7d-02e5-4a00-8b62-9a556aabc7b5" xsi:nil="true"/>
    <LocRecommendedHandoff xmlns="9d035d7d-02e5-4a00-8b62-9a556aabc7b5" xsi:nil="true"/>
    <SourceTitle xmlns="9d035d7d-02e5-4a00-8b62-9a556aabc7b5" xsi:nil="true"/>
    <CSXUpdate xmlns="9d035d7d-02e5-4a00-8b62-9a556aabc7b5">false</CSXUpdate>
    <IntlLocPriority xmlns="9d035d7d-02e5-4a00-8b62-9a556aabc7b5" xsi:nil="true"/>
    <UAProjectedTotalWords xmlns="9d035d7d-02e5-4a00-8b62-9a556aabc7b5" xsi:nil="true"/>
    <AssetType xmlns="9d035d7d-02e5-4a00-8b62-9a556aabc7b5">TP</AssetType>
    <MachineTranslated xmlns="9d035d7d-02e5-4a00-8b62-9a556aabc7b5">false</MachineTranslated>
    <OutputCachingOn xmlns="9d035d7d-02e5-4a00-8b62-9a556aabc7b5">false</OutputCachingOn>
    <TemplateStatus xmlns="9d035d7d-02e5-4a00-8b62-9a556aabc7b5">Complete</TemplateStatus>
    <IsSearchable xmlns="9d035d7d-02e5-4a00-8b62-9a556aabc7b5">true</IsSearchable>
    <ContentItem xmlns="9d035d7d-02e5-4a00-8b62-9a556aabc7b5" xsi:nil="true"/>
    <HandoffToMSDN xmlns="9d035d7d-02e5-4a00-8b62-9a556aabc7b5" xsi:nil="true"/>
    <ShowIn xmlns="9d035d7d-02e5-4a00-8b62-9a556aabc7b5">Show everywhere</ShowIn>
    <ThumbnailAssetId xmlns="9d035d7d-02e5-4a00-8b62-9a556aabc7b5" xsi:nil="true"/>
    <UALocComments xmlns="9d035d7d-02e5-4a00-8b62-9a556aabc7b5" xsi:nil="true"/>
    <UALocRecommendation xmlns="9d035d7d-02e5-4a00-8b62-9a556aabc7b5">Localize</UALocRecommendation>
    <LastModifiedDateTime xmlns="9d035d7d-02e5-4a00-8b62-9a556aabc7b5" xsi:nil="true"/>
    <LegacyData xmlns="9d035d7d-02e5-4a00-8b62-9a556aabc7b5" xsi:nil="true"/>
    <LocManualTestRequired xmlns="9d035d7d-02e5-4a00-8b62-9a556aabc7b5">false</LocManualTestRequired>
    <LocMarketGroupTiers2 xmlns="9d035d7d-02e5-4a00-8b62-9a556aabc7b5" xsi:nil="true"/>
    <ClipArtFilename xmlns="9d035d7d-02e5-4a00-8b62-9a556aabc7b5" xsi:nil="true"/>
    <TPApplication xmlns="9d035d7d-02e5-4a00-8b62-9a556aabc7b5" xsi:nil="true"/>
    <CSXHash xmlns="9d035d7d-02e5-4a00-8b62-9a556aabc7b5" xsi:nil="true"/>
    <DirectSourceMarket xmlns="9d035d7d-02e5-4a00-8b62-9a556aabc7b5">english</DirectSourceMarket>
    <PrimaryImageGen xmlns="9d035d7d-02e5-4a00-8b62-9a556aabc7b5">true</PrimaryImageGen>
    <PlannedPubDate xmlns="9d035d7d-02e5-4a00-8b62-9a556aabc7b5" xsi:nil="true"/>
    <CSXSubmissionMarket xmlns="9d035d7d-02e5-4a00-8b62-9a556aabc7b5" xsi:nil="true"/>
    <Downloads xmlns="9d035d7d-02e5-4a00-8b62-9a556aabc7b5">0</Downloads>
    <ArtSampleDocs xmlns="9d035d7d-02e5-4a00-8b62-9a556aabc7b5" xsi:nil="true"/>
    <TrustLevel xmlns="9d035d7d-02e5-4a00-8b62-9a556aabc7b5">1 Microsoft Managed Content</TrustLevel>
    <BlockPublish xmlns="9d035d7d-02e5-4a00-8b62-9a556aabc7b5">false</BlockPublish>
    <TPLaunchHelpLinkType xmlns="9d035d7d-02e5-4a00-8b62-9a556aabc7b5">Template</TPLaunchHelpLinkType>
    <LocalizationTagsTaxHTField0 xmlns="9d035d7d-02e5-4a00-8b62-9a556aabc7b5">
      <Terms xmlns="http://schemas.microsoft.com/office/infopath/2007/PartnerControls"/>
    </LocalizationTagsTaxHTField0>
    <BusinessGroup xmlns="9d035d7d-02e5-4a00-8b62-9a556aabc7b5" xsi:nil="true"/>
    <Providers xmlns="9d035d7d-02e5-4a00-8b62-9a556aabc7b5" xsi:nil="true"/>
    <TemplateTemplateType xmlns="9d035d7d-02e5-4a00-8b62-9a556aabc7b5">PowerPoint Presentation Template</TemplateTemplateType>
    <TimesCloned xmlns="9d035d7d-02e5-4a00-8b62-9a556aabc7b5" xsi:nil="true"/>
    <TPAppVersion xmlns="9d035d7d-02e5-4a00-8b62-9a556aabc7b5" xsi:nil="true"/>
    <VoteCount xmlns="9d035d7d-02e5-4a00-8b62-9a556aabc7b5" xsi:nil="true"/>
    <AverageRating xmlns="9d035d7d-02e5-4a00-8b62-9a556aabc7b5" xsi:nil="true"/>
    <FeatureTagsTaxHTField0 xmlns="9d035d7d-02e5-4a00-8b62-9a556aabc7b5">
      <Terms xmlns="http://schemas.microsoft.com/office/infopath/2007/PartnerControls"/>
    </FeatureTagsTaxHTField0>
    <Provider xmlns="9d035d7d-02e5-4a00-8b62-9a556aabc7b5" xsi:nil="true"/>
    <UACurrentWords xmlns="9d035d7d-02e5-4a00-8b62-9a556aabc7b5" xsi:nil="true"/>
    <AssetId xmlns="9d035d7d-02e5-4a00-8b62-9a556aabc7b5">TP103031001</AssetId>
    <TPClientViewer xmlns="9d035d7d-02e5-4a00-8b62-9a556aabc7b5" xsi:nil="true"/>
    <DSATActionTaken xmlns="9d035d7d-02e5-4a00-8b62-9a556aabc7b5" xsi:nil="true"/>
    <APEditor xmlns="9d035d7d-02e5-4a00-8b62-9a556aabc7b5">
      <UserInfo>
        <DisplayName/>
        <AccountId xsi:nil="true"/>
        <AccountType/>
      </UserInfo>
    </APEditor>
    <TPInstallLocation xmlns="9d035d7d-02e5-4a00-8b62-9a556aabc7b5" xsi:nil="true"/>
    <OOCacheId xmlns="9d035d7d-02e5-4a00-8b62-9a556aabc7b5" xsi:nil="true"/>
    <IsDeleted xmlns="9d035d7d-02e5-4a00-8b62-9a556aabc7b5">false</IsDeleted>
    <PublishTargets xmlns="9d035d7d-02e5-4a00-8b62-9a556aabc7b5">OfficeOnlineVNext</PublishTargets>
    <ApprovalLog xmlns="9d035d7d-02e5-4a00-8b62-9a556aabc7b5" xsi:nil="true"/>
    <BugNumber xmlns="9d035d7d-02e5-4a00-8b62-9a556aabc7b5" xsi:nil="true"/>
    <CrawlForDependencies xmlns="9d035d7d-02e5-4a00-8b62-9a556aabc7b5">false</CrawlForDependencies>
    <InternalTagsTaxHTField0 xmlns="9d035d7d-02e5-4a00-8b62-9a556aabc7b5">
      <Terms xmlns="http://schemas.microsoft.com/office/infopath/2007/PartnerControls"/>
    </InternalTagsTaxHTField0>
    <LastHandOff xmlns="9d035d7d-02e5-4a00-8b62-9a556aabc7b5" xsi:nil="true"/>
    <Milestone xmlns="9d035d7d-02e5-4a00-8b62-9a556aabc7b5" xsi:nil="true"/>
    <OriginalRelease xmlns="9d035d7d-02e5-4a00-8b62-9a556aabc7b5">15</OriginalRelease>
    <RecommendationsModifier xmlns="9d035d7d-02e5-4a00-8b62-9a556aabc7b5" xsi:nil="true"/>
    <ScenarioTagsTaxHTField0 xmlns="9d035d7d-02e5-4a00-8b62-9a556aabc7b5">
      <Terms xmlns="http://schemas.microsoft.com/office/infopath/2007/PartnerControls"/>
    </ScenarioTagsTaxHTField0>
    <UANotes xmlns="9d035d7d-02e5-4a00-8b62-9a556aabc7b5" xsi:nil="true"/>
    <Component xmlns="91e8d559-4d54-460d-ba58-5d5027f88b4d" xsi:nil="true"/>
    <Description0 xmlns="91e8d559-4d54-460d-ba58-5d5027f88b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customXml/itemProps2.xml><?xml version="1.0" encoding="utf-8"?>
<ds:datastoreItem xmlns:ds="http://schemas.openxmlformats.org/officeDocument/2006/customXml" ds:itemID="{D36EF37B-12D1-481C-AB69-8578630A1458}">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customXml/itemProps3.xml><?xml version="1.0" encoding="utf-8"?>
<ds:datastoreItem xmlns:ds="http://schemas.openxmlformats.org/officeDocument/2006/customXml" ds:itemID="{FB019CA6-BC40-4EEF-A646-EF9BB5712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tf03031002</Template>
  <TotalTime>0</TotalTime>
  <Words>275</Words>
  <Application>Microsoft Office PowerPoint</Application>
  <PresentationFormat>Произвольный</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tf03031002</vt:lpstr>
      <vt:lpstr>Japan attractions</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2017-01-29T15:16:40Z</dcterms:created>
  <dcterms:modified xsi:type="dcterms:W3CDTF">2017-01-29T18:37:22Z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HiddenCategoryTags">
    <vt:lpwstr/>
  </property>
  <property fmtid="{D5CDD505-2E9C-101B-9397-08002B2CF9AE}" pid="9" name="CategoryTags">
    <vt:lpwstr/>
  </property>
  <property fmtid="{D5CDD505-2E9C-101B-9397-08002B2CF9AE}" pid="10" name="LocMarketGroupTiers">
    <vt:lpwstr/>
  </property>
  <property fmtid="{D5CDD505-2E9C-101B-9397-08002B2CF9AE}" pid="11" name="CategoryTagsTaxHTField0">
    <vt:lpwstr/>
  </property>
  <property fmtid="{D5CDD505-2E9C-101B-9397-08002B2CF9AE}" pid="12" name="HiddenCategoryTagsTaxHTField0">
    <vt:lpwstr/>
  </property>
</Properties>
</file>