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70" r:id="rId12"/>
    <p:sldId id="271" r:id="rId13"/>
    <p:sldId id="272" r:id="rId14"/>
    <p:sldId id="263" r:id="rId15"/>
    <p:sldId id="264" r:id="rId16"/>
    <p:sldId id="265" r:id="rId17"/>
    <p:sldId id="267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0D9-AF44-4DC1-A8E1-5D76EACD1ED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C8A0-05B6-4146-A73D-813B65E73B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0D9-AF44-4DC1-A8E1-5D76EACD1ED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C8A0-05B6-4146-A73D-813B65E7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0D9-AF44-4DC1-A8E1-5D76EACD1ED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C8A0-05B6-4146-A73D-813B65E7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0D9-AF44-4DC1-A8E1-5D76EACD1ED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C8A0-05B6-4146-A73D-813B65E7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0D9-AF44-4DC1-A8E1-5D76EACD1ED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7BC8A0-05B6-4146-A73D-813B65E73B3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0D9-AF44-4DC1-A8E1-5D76EACD1ED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C8A0-05B6-4146-A73D-813B65E7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0D9-AF44-4DC1-A8E1-5D76EACD1ED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C8A0-05B6-4146-A73D-813B65E7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0D9-AF44-4DC1-A8E1-5D76EACD1ED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C8A0-05B6-4146-A73D-813B65E7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0D9-AF44-4DC1-A8E1-5D76EACD1ED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C8A0-05B6-4146-A73D-813B65E7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0D9-AF44-4DC1-A8E1-5D76EACD1ED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C8A0-05B6-4146-A73D-813B65E7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40D9-AF44-4DC1-A8E1-5D76EACD1ED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C8A0-05B6-4146-A73D-813B65E73B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B840D9-AF44-4DC1-A8E1-5D76EACD1EDC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7BC8A0-05B6-4146-A73D-813B65E73B3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Добрый день ребята!</a:t>
            </a:r>
            <a:br>
              <a:rPr lang="ru-RU" dirty="0" smtClean="0"/>
            </a:br>
            <a:r>
              <a:rPr lang="ru-RU" dirty="0" smtClean="0"/>
              <a:t>Давайте повторим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7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29600" cy="892696"/>
          </a:xfrm>
        </p:spPr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703" y="836712"/>
            <a:ext cx="8229600" cy="2506290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Составьте программу, которая воспроизведёт припев песни </a:t>
            </a:r>
            <a:r>
              <a:rPr lang="ru-RU" sz="4800" dirty="0" smtClean="0">
                <a:solidFill>
                  <a:srgbClr val="002060"/>
                </a:solidFill>
              </a:rPr>
              <a:t>3 раза</a:t>
            </a:r>
            <a:r>
              <a:rPr lang="ru-RU" sz="4800" dirty="0" smtClean="0">
                <a:solidFill>
                  <a:srgbClr val="FF0000"/>
                </a:solidFill>
              </a:rPr>
              <a:t>, используя цикл </a:t>
            </a:r>
            <a:r>
              <a:rPr lang="en-US" sz="4800" dirty="0" smtClean="0">
                <a:solidFill>
                  <a:srgbClr val="002060"/>
                </a:solidFill>
              </a:rPr>
              <a:t>for</a:t>
            </a:r>
            <a:endParaRPr lang="nn-NO" sz="4800" dirty="0" smtClean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4771" y="3384818"/>
            <a:ext cx="8229600" cy="892696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4771" y="4221088"/>
            <a:ext cx="8229600" cy="2506290"/>
          </a:xfrm>
          <a:prstGeom prst="rect">
            <a:avLst/>
          </a:prstGeom>
        </p:spPr>
        <p:txBody>
          <a:bodyPr vert="horz" anchor="ctr">
            <a:normAutofit fontScale="925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Составьте программу, которая воспроизведёт припев песни </a:t>
            </a:r>
            <a:r>
              <a:rPr lang="en-US" sz="4800" dirty="0" smtClean="0">
                <a:solidFill>
                  <a:srgbClr val="002060"/>
                </a:solidFill>
              </a:rPr>
              <a:t>5</a:t>
            </a:r>
            <a:r>
              <a:rPr lang="ru-RU" sz="4800" dirty="0" smtClean="0">
                <a:solidFill>
                  <a:srgbClr val="002060"/>
                </a:solidFill>
              </a:rPr>
              <a:t> раз</a:t>
            </a:r>
            <a:r>
              <a:rPr lang="ru-RU" sz="4800" dirty="0" smtClean="0">
                <a:solidFill>
                  <a:srgbClr val="FF0000"/>
                </a:solidFill>
              </a:rPr>
              <a:t>, используя цикл </a:t>
            </a:r>
            <a:r>
              <a:rPr lang="en-US" sz="4800" dirty="0" smtClean="0">
                <a:solidFill>
                  <a:srgbClr val="002060"/>
                </a:solidFill>
              </a:rPr>
              <a:t>while</a:t>
            </a:r>
            <a:endParaRPr lang="nn-NO" sz="4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МАТЕРИАЛА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911635"/>
              </p:ext>
            </p:extLst>
          </p:nvPr>
        </p:nvGraphicFramePr>
        <p:xfrm>
          <a:off x="467544" y="1412776"/>
          <a:ext cx="8424937" cy="432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296"/>
                <a:gridCol w="1653492"/>
                <a:gridCol w="1810968"/>
                <a:gridCol w="2047181"/>
              </a:tblGrid>
              <a:tr h="67842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WHILE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98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Начальное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значение переменной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711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Работа цикла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По заданному параметру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Пока ПРАВДА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Пока ЛОЖЬ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711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Завершение цикла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По заданному параметру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Когда ЛОЖЬ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Когда ПРАВДА</a:t>
                      </a:r>
                    </a:p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4983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Возможность невыполнения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НЕТ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6508" y="1628800"/>
            <a:ext cx="8229600" cy="3456384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000" dirty="0">
                <a:solidFill>
                  <a:srgbClr val="FF0000"/>
                </a:solidFill>
              </a:rPr>
              <a:t>1. Конспект.</a:t>
            </a:r>
          </a:p>
          <a:p>
            <a:pPr algn="l"/>
            <a:r>
              <a:rPr lang="ru-RU" sz="6000" dirty="0">
                <a:solidFill>
                  <a:srgbClr val="FF0000"/>
                </a:solidFill>
              </a:rPr>
              <a:t>2. Продумать выполнение задачи на нахождение отрицательных нечетных чисел из диапазона </a:t>
            </a:r>
            <a:endParaRPr lang="ru-RU" sz="6000" dirty="0" smtClean="0">
              <a:solidFill>
                <a:srgbClr val="FF0000"/>
              </a:solidFill>
            </a:endParaRPr>
          </a:p>
          <a:p>
            <a:pPr algn="l"/>
            <a:r>
              <a:rPr lang="ru-RU" sz="6000" dirty="0" smtClean="0">
                <a:solidFill>
                  <a:srgbClr val="FF0000"/>
                </a:solidFill>
              </a:rPr>
              <a:t>-</a:t>
            </a:r>
            <a:r>
              <a:rPr lang="ru-RU" sz="6000" dirty="0">
                <a:solidFill>
                  <a:srgbClr val="FF0000"/>
                </a:solidFill>
              </a:rPr>
              <a:t>100…+100.</a:t>
            </a:r>
            <a:endParaRPr lang="nn-NO" sz="6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8789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22" y="260648"/>
            <a:ext cx="8229600" cy="388843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Какой «цикл» </a:t>
            </a:r>
            <a:r>
              <a:rPr lang="ru-RU" sz="6000" dirty="0"/>
              <a:t>обязательно </a:t>
            </a:r>
            <a:r>
              <a:rPr lang="ru-RU" sz="6000" dirty="0" smtClean="0"/>
              <a:t>выполнится минимум 1 раз? </a:t>
            </a:r>
            <a:endParaRPr lang="ru-RU" sz="6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933056"/>
            <a:ext cx="8229600" cy="2506290"/>
          </a:xfrm>
          <a:prstGeom prst="rect">
            <a:avLst/>
          </a:prstGeom>
        </p:spPr>
        <p:txBody>
          <a:bodyPr vert="horz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rgbClr val="002060"/>
                </a:solidFill>
              </a:rPr>
              <a:t>Цикл с постусловием </a:t>
            </a:r>
            <a:r>
              <a:rPr lang="en-US" sz="6000" dirty="0" smtClean="0">
                <a:solidFill>
                  <a:srgbClr val="002060"/>
                </a:solidFill>
              </a:rPr>
              <a:t>repeat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8388424" y="332656"/>
            <a:ext cx="57606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22" y="260648"/>
            <a:ext cx="8229600" cy="388843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Какой «цикл» не требует начального значения переменной? </a:t>
            </a:r>
            <a:endParaRPr lang="ru-RU" sz="6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933056"/>
            <a:ext cx="8229600" cy="250629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rgbClr val="002060"/>
                </a:solidFill>
              </a:rPr>
              <a:t>Цикл с параметром </a:t>
            </a:r>
            <a:r>
              <a:rPr lang="en-US" sz="6000" dirty="0" smtClean="0">
                <a:solidFill>
                  <a:srgbClr val="002060"/>
                </a:solidFill>
              </a:rPr>
              <a:t>for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8388424" y="332656"/>
            <a:ext cx="57606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22" y="260648"/>
            <a:ext cx="8229600" cy="194421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Сколько </a:t>
            </a:r>
            <a:r>
              <a:rPr lang="ru-RU" sz="4400" dirty="0"/>
              <a:t>раз </a:t>
            </a:r>
            <a:r>
              <a:rPr lang="ru-RU" sz="4400" dirty="0" smtClean="0"/>
              <a:t>выполнится </a:t>
            </a:r>
            <a:r>
              <a:rPr lang="ru-RU" sz="4400" dirty="0"/>
              <a:t>следующий цикл?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979" y="4325241"/>
            <a:ext cx="8229600" cy="250629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2060"/>
                </a:solidFill>
              </a:rPr>
              <a:t>1 </a:t>
            </a:r>
            <a:r>
              <a:rPr lang="ru-RU" sz="6000" dirty="0" smtClean="0">
                <a:solidFill>
                  <a:srgbClr val="002060"/>
                </a:solidFill>
              </a:rPr>
              <a:t>раз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8526522" y="116632"/>
            <a:ext cx="57606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204864"/>
            <a:ext cx="8229600" cy="2506290"/>
          </a:xfrm>
          <a:prstGeom prst="rect">
            <a:avLst/>
          </a:prstGeom>
        </p:spPr>
        <p:txBody>
          <a:bodyPr vert="horz"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n-NO" sz="6000" dirty="0">
                <a:solidFill>
                  <a:srgbClr val="FF0000"/>
                </a:solidFill>
              </a:rPr>
              <a:t>i:=12;</a:t>
            </a:r>
          </a:p>
          <a:p>
            <a:r>
              <a:rPr lang="nn-NO" sz="6000" dirty="0">
                <a:solidFill>
                  <a:srgbClr val="FF0000"/>
                </a:solidFill>
              </a:rPr>
              <a:t>Repeat</a:t>
            </a:r>
          </a:p>
          <a:p>
            <a:r>
              <a:rPr lang="nn-NO" sz="6000" dirty="0">
                <a:solidFill>
                  <a:srgbClr val="FF0000"/>
                </a:solidFill>
              </a:rPr>
              <a:t> i:=i-2</a:t>
            </a:r>
          </a:p>
          <a:p>
            <a:r>
              <a:rPr lang="nn-NO" sz="6000" dirty="0">
                <a:solidFill>
                  <a:srgbClr val="FF0000"/>
                </a:solidFill>
              </a:rPr>
              <a:t>Until i&gt;4;</a:t>
            </a:r>
            <a:endParaRPr lang="nn-NO" sz="6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22" y="26064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Чему </a:t>
            </a:r>
            <a:r>
              <a:rPr lang="ru-RU" sz="4400" dirty="0"/>
              <a:t>будет равна переменная </a:t>
            </a:r>
            <a:r>
              <a:rPr lang="ru-RU" sz="4400" dirty="0" err="1"/>
              <a:t>sum</a:t>
            </a:r>
            <a:r>
              <a:rPr lang="ru-RU" sz="4400" dirty="0"/>
              <a:t> после выполнения фрагмента программы?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979" y="5157191"/>
            <a:ext cx="8229600" cy="1674339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rgbClr val="002060"/>
                </a:solidFill>
              </a:rPr>
              <a:t>26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8526522" y="116632"/>
            <a:ext cx="57606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2473" y="2492896"/>
            <a:ext cx="8229600" cy="331236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n-NO" sz="6000" dirty="0">
                <a:solidFill>
                  <a:srgbClr val="FF0000"/>
                </a:solidFill>
              </a:rPr>
              <a:t>sum:=0;</a:t>
            </a:r>
          </a:p>
          <a:p>
            <a:r>
              <a:rPr lang="nn-NO" sz="6000" dirty="0">
                <a:solidFill>
                  <a:srgbClr val="FF0000"/>
                </a:solidFill>
              </a:rPr>
              <a:t>for i:=5 to 8 do</a:t>
            </a:r>
          </a:p>
          <a:p>
            <a:r>
              <a:rPr lang="nn-NO" sz="6000" dirty="0">
                <a:solidFill>
                  <a:srgbClr val="FF0000"/>
                </a:solidFill>
              </a:rPr>
              <a:t> sum:=sum+i;</a:t>
            </a:r>
          </a:p>
          <a:p>
            <a:endParaRPr lang="nn-NO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22" y="26064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Чему </a:t>
            </a:r>
            <a:r>
              <a:rPr lang="ru-RU" sz="4400" dirty="0"/>
              <a:t>будет равна переменная </a:t>
            </a:r>
            <a:r>
              <a:rPr lang="ru-RU" sz="4400" dirty="0" err="1"/>
              <a:t>sum</a:t>
            </a:r>
            <a:r>
              <a:rPr lang="ru-RU" sz="4400" dirty="0"/>
              <a:t> после выполнения фрагмента программы?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6979" y="5157191"/>
            <a:ext cx="8229600" cy="1674339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rgbClr val="002060"/>
                </a:solidFill>
              </a:rPr>
              <a:t>Цикл бесконечный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Стрелка вверх 4">
            <a:hlinkClick r:id="rId2" action="ppaction://hlinksldjump"/>
          </p:cNvPr>
          <p:cNvSpPr/>
          <p:nvPr/>
        </p:nvSpPr>
        <p:spPr>
          <a:xfrm>
            <a:off x="8526522" y="116632"/>
            <a:ext cx="576064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2473" y="2492896"/>
            <a:ext cx="8229600" cy="3312368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n-NO" sz="6000" dirty="0">
                <a:solidFill>
                  <a:srgbClr val="FF0000"/>
                </a:solidFill>
              </a:rPr>
              <a:t>sum:=0;</a:t>
            </a:r>
          </a:p>
          <a:p>
            <a:r>
              <a:rPr lang="nn-NO" sz="6000" dirty="0">
                <a:solidFill>
                  <a:srgbClr val="FF0000"/>
                </a:solidFill>
              </a:rPr>
              <a:t>i:=1;</a:t>
            </a:r>
          </a:p>
          <a:p>
            <a:r>
              <a:rPr lang="nn-NO" sz="6000" dirty="0">
                <a:solidFill>
                  <a:srgbClr val="FF0000"/>
                </a:solidFill>
              </a:rPr>
              <a:t>Repeat</a:t>
            </a:r>
          </a:p>
          <a:p>
            <a:r>
              <a:rPr lang="nn-NO" sz="6000" dirty="0">
                <a:solidFill>
                  <a:srgbClr val="FF0000"/>
                </a:solidFill>
              </a:rPr>
              <a:t>Sum:=sum+3;</a:t>
            </a:r>
          </a:p>
          <a:p>
            <a:r>
              <a:rPr lang="nn-NO" sz="6000" dirty="0">
                <a:solidFill>
                  <a:srgbClr val="FF0000"/>
                </a:solidFill>
              </a:rPr>
              <a:t>i:=i-1</a:t>
            </a:r>
          </a:p>
          <a:p>
            <a:r>
              <a:rPr lang="nn-NO" sz="6000" dirty="0">
                <a:solidFill>
                  <a:srgbClr val="FF0000"/>
                </a:solidFill>
              </a:rPr>
              <a:t>Until i&gt;11;</a:t>
            </a:r>
          </a:p>
          <a:p>
            <a:endParaRPr lang="nn-NO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8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Алгоритмическая структура «цикл».</a:t>
            </a:r>
            <a:br>
              <a:rPr lang="ru-RU" dirty="0" smtClean="0"/>
            </a:br>
            <a:r>
              <a:rPr lang="ru-RU" dirty="0" smtClean="0"/>
              <a:t>ПРОГРАММИРОВАНИЕ ЦИКЛОВ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6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1012974"/>
          </a:xfrm>
        </p:spPr>
        <p:txBody>
          <a:bodyPr/>
          <a:lstStyle/>
          <a:p>
            <a:r>
              <a:rPr lang="ru-RU" dirty="0" smtClean="0"/>
              <a:t>Как работает «цикл»?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052" y="1412776"/>
            <a:ext cx="8959889" cy="47705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нц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пока &lt;условие&gt;</a:t>
            </a:r>
          </a:p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&lt;тело цикла </a:t>
            </a:r>
          </a:p>
          <a:p>
            <a:pPr algn="ctr"/>
            <a:r>
              <a:rPr lang="ru-RU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(последовательность действий)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&gt;</a:t>
            </a:r>
          </a:p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кц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24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50106"/>
          </a:xfrm>
        </p:spPr>
        <p:txBody>
          <a:bodyPr/>
          <a:lstStyle/>
          <a:p>
            <a:r>
              <a:rPr lang="ru-RU" dirty="0" smtClean="0"/>
              <a:t>Виды «Циклов»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400600" cy="576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5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Оператор цикла с предусловием </a:t>
            </a:r>
            <a:r>
              <a:rPr lang="ru-RU" dirty="0" err="1"/>
              <a:t>while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Синтаксис оператора: 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while</a:t>
            </a:r>
            <a:r>
              <a:rPr lang="ru-RU" sz="2800" dirty="0" smtClean="0">
                <a:solidFill>
                  <a:srgbClr val="FF0000"/>
                </a:solidFill>
              </a:rPr>
              <a:t>  &lt;условие&gt;  </a:t>
            </a:r>
            <a:r>
              <a:rPr lang="ru-RU" sz="2800" dirty="0" err="1" smtClean="0">
                <a:solidFill>
                  <a:srgbClr val="FF0000"/>
                </a:solidFill>
              </a:rPr>
              <a:t>do</a:t>
            </a:r>
            <a:r>
              <a:rPr lang="ru-RU" sz="2800" dirty="0" smtClean="0">
                <a:solidFill>
                  <a:srgbClr val="FF0000"/>
                </a:solidFill>
              </a:rPr>
              <a:t>  &lt;тело цикла&gt;; 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Формат оператора: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While</a:t>
            </a:r>
            <a:r>
              <a:rPr lang="ru-RU" sz="2800" dirty="0" smtClean="0">
                <a:solidFill>
                  <a:srgbClr val="FF0000"/>
                </a:solidFill>
              </a:rPr>
              <a:t> &lt;условие выполнения цикла&gt; </a:t>
            </a:r>
            <a:r>
              <a:rPr lang="ru-RU" sz="2800" dirty="0" err="1" smtClean="0">
                <a:solidFill>
                  <a:srgbClr val="FF0000"/>
                </a:solidFill>
              </a:rPr>
              <a:t>do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   </a:t>
            </a:r>
            <a:r>
              <a:rPr lang="ru-RU" sz="2800" dirty="0" err="1" smtClean="0">
                <a:solidFill>
                  <a:srgbClr val="FF0000"/>
                </a:solidFill>
              </a:rPr>
              <a:t>begin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     &lt;тело цикла&gt;;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 </a:t>
            </a:r>
            <a:r>
              <a:rPr lang="ru-RU" sz="2800" dirty="0" err="1" smtClean="0">
                <a:solidFill>
                  <a:srgbClr val="FF0000"/>
                </a:solidFill>
              </a:rPr>
              <a:t>end</a:t>
            </a:r>
            <a:r>
              <a:rPr lang="ru-RU" sz="2800" dirty="0" smtClean="0">
                <a:solidFill>
                  <a:srgbClr val="FF0000"/>
                </a:solidFill>
              </a:rPr>
              <a:t>;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2348880"/>
            <a:ext cx="384036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5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Оператор цикла с постусловием </a:t>
            </a:r>
            <a:r>
              <a:rPr lang="ru-RU" dirty="0" err="1"/>
              <a:t>repeat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4824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repeat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&lt;тело цикла&gt;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until</a:t>
            </a:r>
            <a:r>
              <a:rPr lang="ru-RU" sz="2800" dirty="0" smtClean="0">
                <a:solidFill>
                  <a:srgbClr val="FF0000"/>
                </a:solidFill>
              </a:rPr>
              <a:t>  &lt;условие&gt;; 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Формат оператора: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Repeat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   &lt;оператор 1&gt; 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 &lt;оператор 2&gt; 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 . . 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  &lt;оператор n&gt;;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Until &lt;</a:t>
            </a:r>
            <a:r>
              <a:rPr lang="ru-RU" sz="2800" dirty="0" smtClean="0">
                <a:solidFill>
                  <a:srgbClr val="FF0000"/>
                </a:solidFill>
              </a:rPr>
              <a:t>условие окончания цикла&gt;;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104456" cy="43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Оператор цикла с параметром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For</a:t>
            </a:r>
            <a:r>
              <a:rPr lang="ru-RU" sz="2800" dirty="0" smtClean="0">
                <a:solidFill>
                  <a:srgbClr val="FF0000"/>
                </a:solidFill>
              </a:rPr>
              <a:t> переменная := выражение1 </a:t>
            </a:r>
            <a:r>
              <a:rPr lang="ru-RU" sz="2800" dirty="0" err="1" smtClean="0">
                <a:solidFill>
                  <a:srgbClr val="002060"/>
                </a:solidFill>
              </a:rPr>
              <a:t>to</a:t>
            </a:r>
            <a:r>
              <a:rPr lang="ru-RU" sz="2800" dirty="0" smtClean="0">
                <a:solidFill>
                  <a:srgbClr val="FF0000"/>
                </a:solidFill>
              </a:rPr>
              <a:t> выражение2 </a:t>
            </a:r>
            <a:r>
              <a:rPr lang="ru-RU" sz="2800" dirty="0" err="1" smtClean="0">
                <a:solidFill>
                  <a:srgbClr val="002060"/>
                </a:solidFill>
              </a:rPr>
              <a:t>do</a:t>
            </a:r>
            <a:r>
              <a:rPr lang="ru-RU" sz="2800" dirty="0" smtClean="0">
                <a:solidFill>
                  <a:srgbClr val="FF0000"/>
                </a:solidFill>
              </a:rPr>
              <a:t> оператор;</a:t>
            </a:r>
          </a:p>
          <a:p>
            <a:r>
              <a:rPr lang="ru-RU" sz="2800" dirty="0" err="1" smtClean="0">
                <a:solidFill>
                  <a:srgbClr val="002060"/>
                </a:solidFill>
              </a:rPr>
              <a:t>For</a:t>
            </a:r>
            <a:r>
              <a:rPr lang="ru-RU" sz="2800" dirty="0" smtClean="0">
                <a:solidFill>
                  <a:srgbClr val="FF0000"/>
                </a:solidFill>
              </a:rPr>
              <a:t> переменная := выражение1 </a:t>
            </a:r>
            <a:r>
              <a:rPr lang="ru-RU" sz="2800" dirty="0" err="1" smtClean="0">
                <a:solidFill>
                  <a:srgbClr val="002060"/>
                </a:solidFill>
              </a:rPr>
              <a:t>downto</a:t>
            </a:r>
            <a:r>
              <a:rPr lang="ru-RU" sz="2800" dirty="0" smtClean="0">
                <a:solidFill>
                  <a:srgbClr val="FF0000"/>
                </a:solidFill>
              </a:rPr>
              <a:t> выражение2 </a:t>
            </a:r>
            <a:r>
              <a:rPr lang="ru-RU" sz="2800" dirty="0" err="1" smtClean="0">
                <a:solidFill>
                  <a:srgbClr val="002060"/>
                </a:solidFill>
              </a:rPr>
              <a:t>do</a:t>
            </a:r>
            <a:r>
              <a:rPr lang="ru-RU" sz="2800" dirty="0" smtClean="0">
                <a:solidFill>
                  <a:srgbClr val="FF0000"/>
                </a:solidFill>
              </a:rPr>
              <a:t> оператор;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1. Прямой цикл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For</a:t>
            </a:r>
            <a:r>
              <a:rPr lang="ru-RU" sz="2800" dirty="0" smtClean="0">
                <a:solidFill>
                  <a:srgbClr val="FF0000"/>
                </a:solidFill>
              </a:rPr>
              <a:t>  &lt;параметр&gt;:=А  </a:t>
            </a:r>
            <a:r>
              <a:rPr lang="ru-RU" sz="2800" dirty="0" err="1" smtClean="0">
                <a:solidFill>
                  <a:srgbClr val="FF0000"/>
                </a:solidFill>
              </a:rPr>
              <a:t>to</a:t>
            </a:r>
            <a:r>
              <a:rPr lang="ru-RU" sz="2800" dirty="0" smtClean="0">
                <a:solidFill>
                  <a:srgbClr val="FF0000"/>
                </a:solidFill>
              </a:rPr>
              <a:t>  В  </a:t>
            </a:r>
            <a:r>
              <a:rPr lang="ru-RU" sz="2800" dirty="0" err="1" smtClean="0">
                <a:solidFill>
                  <a:srgbClr val="FF0000"/>
                </a:solidFill>
              </a:rPr>
              <a:t>do</a:t>
            </a:r>
            <a:r>
              <a:rPr lang="ru-RU" sz="2800" dirty="0" smtClean="0">
                <a:solidFill>
                  <a:srgbClr val="FF0000"/>
                </a:solidFill>
              </a:rPr>
              <a:t> &lt;тело цикла&gt;;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где  А -  &lt;начальное значение&gt;,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 - &lt;конечное значение&gt;;  A≤B.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2.	Обратный цикл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For</a:t>
            </a:r>
            <a:r>
              <a:rPr lang="ru-RU" sz="2800" dirty="0" smtClean="0">
                <a:solidFill>
                  <a:srgbClr val="FF0000"/>
                </a:solidFill>
              </a:rPr>
              <a:t>  &lt;параметр&gt;:= А  </a:t>
            </a:r>
            <a:r>
              <a:rPr lang="ru-RU" sz="2800" dirty="0" err="1" smtClean="0">
                <a:solidFill>
                  <a:srgbClr val="FF0000"/>
                </a:solidFill>
              </a:rPr>
              <a:t>downto</a:t>
            </a:r>
            <a:r>
              <a:rPr lang="ru-RU" sz="2800" dirty="0" smtClean="0">
                <a:solidFill>
                  <a:srgbClr val="FF0000"/>
                </a:solidFill>
              </a:rPr>
              <a:t>  В  </a:t>
            </a:r>
            <a:r>
              <a:rPr lang="ru-RU" sz="2800" dirty="0" err="1" smtClean="0">
                <a:solidFill>
                  <a:srgbClr val="FF0000"/>
                </a:solidFill>
              </a:rPr>
              <a:t>do</a:t>
            </a:r>
            <a:r>
              <a:rPr lang="ru-RU" sz="2800" dirty="0" smtClean="0">
                <a:solidFill>
                  <a:srgbClr val="FF0000"/>
                </a:solidFill>
              </a:rPr>
              <a:t>  &lt;тело цикла&gt;;    A≥B.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464496" cy="547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1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- опрос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95036"/>
              </p:ext>
            </p:extLst>
          </p:nvPr>
        </p:nvGraphicFramePr>
        <p:xfrm>
          <a:off x="1524000" y="1397000"/>
          <a:ext cx="6216352" cy="4493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176"/>
                <a:gridCol w="3108176"/>
              </a:tblGrid>
              <a:tr h="519832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Вопрос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Баллы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7071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21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r>
              <a:rPr lang="ru-RU" dirty="0" smtClean="0"/>
              <a:t>ПРОВЕРИМ ПАМЯТЬ?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700808"/>
            <a:ext cx="8229600" cy="936104"/>
          </a:xfrm>
          <a:prstGeom prst="rect">
            <a:avLst/>
          </a:prstGeom>
        </p:spPr>
        <p:txBody>
          <a:bodyPr vert="horz" lIns="45720" tIns="0" rIns="45720" bIns="0" anchor="b">
            <a:normAutofit fontScale="92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СЛУШАЕМ ВНИМАТЕЛЬНО!</a:t>
            </a:r>
            <a:endParaRPr lang="ru-RU" dirty="0"/>
          </a:p>
        </p:txBody>
      </p:sp>
      <p:pic>
        <p:nvPicPr>
          <p:cNvPr id="4" name="Алиса - Небо славян (обрез 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9792" y="3075906"/>
            <a:ext cx="609600" cy="609600"/>
          </a:xfrm>
          <a:prstGeom prst="rect">
            <a:avLst/>
          </a:prstGeom>
        </p:spPr>
      </p:pic>
      <p:pic>
        <p:nvPicPr>
          <p:cNvPr id="5" name="Алиса - Небо славян (обрез 2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08104" y="3075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389</Words>
  <Application>Microsoft Office PowerPoint</Application>
  <PresentationFormat>Экран (4:3)</PresentationFormat>
  <Paragraphs>108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Добрый день ребята! Давайте повторим </vt:lpstr>
      <vt:lpstr>Алгоритмическая структура «цикл». ПРОГРАММИРОВАНИЕ ЦИКЛОВ</vt:lpstr>
      <vt:lpstr>Как работает «цикл»?</vt:lpstr>
      <vt:lpstr>Виды «Циклов»</vt:lpstr>
      <vt:lpstr>Оператор цикла с предусловием while</vt:lpstr>
      <vt:lpstr>Оператор цикла с постусловием repeat</vt:lpstr>
      <vt:lpstr>Оператор цикла с параметром</vt:lpstr>
      <vt:lpstr>Игра - опрос</vt:lpstr>
      <vt:lpstr>ПРОВЕРИМ ПАМЯТЬ?</vt:lpstr>
      <vt:lpstr>Задание 1</vt:lpstr>
      <vt:lpstr>ЗАКРЕПЛЕНИЕ МАТЕРИАЛА</vt:lpstr>
      <vt:lpstr>ДОМАШНЕЕ ЗАДАНИЕ</vt:lpstr>
      <vt:lpstr>СПАСИБО ЗА ВНИМАНИЕ!</vt:lpstr>
      <vt:lpstr>Какой «цикл» обязательно выполнится минимум 1 раз? </vt:lpstr>
      <vt:lpstr>Какой «цикл» не требует начального значения переменной? </vt:lpstr>
      <vt:lpstr>Сколько раз выполнится следующий цикл? </vt:lpstr>
      <vt:lpstr>Чему будет равна переменная sum после выполнения фрагмента программы? </vt:lpstr>
      <vt:lpstr>Чему будет равна переменная sum после выполнения фрагмента программы?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Алгоритмическая структура «цикл»</dc:title>
  <dc:creator>Windows User</dc:creator>
  <cp:lastModifiedBy>Windows User</cp:lastModifiedBy>
  <cp:revision>15</cp:revision>
  <dcterms:created xsi:type="dcterms:W3CDTF">2018-02-27T17:53:04Z</dcterms:created>
  <dcterms:modified xsi:type="dcterms:W3CDTF">2018-02-28T05:00:30Z</dcterms:modified>
</cp:coreProperties>
</file>