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9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0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  <a:srgbClr val="8D42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381" autoAdjust="0"/>
    <p:restoredTop sz="94660"/>
  </p:normalViewPr>
  <p:slideViewPr>
    <p:cSldViewPr>
      <p:cViewPr varScale="1">
        <p:scale>
          <a:sx n="65" d="100"/>
          <a:sy n="65" d="100"/>
        </p:scale>
        <p:origin x="-4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B636-3290-4E6F-B537-6EF02A51E2C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531EC-5AC5-40D5-87A1-5CA9234A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EBBFAA1-426C-44B6-A9DF-F815E672CC3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A1FB8DA-1C35-4C9E-A9D9-5206EA1B5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33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34" Type="http://schemas.openxmlformats.org/officeDocument/2006/relationships/slide" Target="slide36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32.xml"/><Relationship Id="rId33" Type="http://schemas.openxmlformats.org/officeDocument/2006/relationships/slide" Target="slide35.xml"/><Relationship Id="rId38" Type="http://schemas.openxmlformats.org/officeDocument/2006/relationships/slide" Target="slide40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24" Type="http://schemas.openxmlformats.org/officeDocument/2006/relationships/slide" Target="slide31.xml"/><Relationship Id="rId32" Type="http://schemas.openxmlformats.org/officeDocument/2006/relationships/slide" Target="slide34.xml"/><Relationship Id="rId37" Type="http://schemas.openxmlformats.org/officeDocument/2006/relationships/slide" Target="slide39.xml"/><Relationship Id="rId5" Type="http://schemas.openxmlformats.org/officeDocument/2006/relationships/slide" Target="slide8.xml"/><Relationship Id="rId15" Type="http://schemas.openxmlformats.org/officeDocument/2006/relationships/slide" Target="slide17.xml"/><Relationship Id="rId23" Type="http://schemas.openxmlformats.org/officeDocument/2006/relationships/slide" Target="slide30.xml"/><Relationship Id="rId28" Type="http://schemas.openxmlformats.org/officeDocument/2006/relationships/slide" Target="slide25.xml"/><Relationship Id="rId36" Type="http://schemas.openxmlformats.org/officeDocument/2006/relationships/slide" Target="slide38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28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9.xml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062912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Азбука хозяюшки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2609528"/>
            <a:ext cx="8062912" cy="4248472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Тетёркина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Елена Андреевна,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stihi.ru/pics/2009/07/29/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20722"/>
            <a:ext cx="3106604" cy="434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delaysama.com/pictures/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21599"/>
            <a:ext cx="2952328" cy="21364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-214346" y="285728"/>
            <a:ext cx="9144000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0" b="1" dirty="0" smtClean="0">
                <a:solidFill>
                  <a:srgbClr val="00B0F0"/>
                </a:solidFill>
                <a:latin typeface="Gabriola" pitchFamily="82" charset="0"/>
              </a:rPr>
              <a:t>Швейное мастерство</a:t>
            </a:r>
            <a:endParaRPr kumimoji="0" lang="ru-RU" sz="7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484784"/>
            <a:ext cx="8229600" cy="3384376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Это тонкая длинная нить выработанная из коротких волокон путем их скручивания…</a:t>
            </a:r>
            <a:endParaRPr kumimoji="0" lang="ru-RU" sz="80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4941168"/>
            <a:ext cx="3816424" cy="136815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Пряжа</a:t>
            </a:r>
            <a:endParaRPr kumimoji="0" lang="ru-RU" sz="54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korfiati.ru/wp-content/uploads/2011/03/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19399"/>
            <a:ext cx="2190750" cy="40386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-214346" y="285728"/>
            <a:ext cx="91440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0" b="1" dirty="0" smtClean="0">
                <a:solidFill>
                  <a:srgbClr val="00B0F0"/>
                </a:solidFill>
                <a:latin typeface="Gabriola" pitchFamily="82" charset="0"/>
              </a:rPr>
              <a:t>Швейное мастерство</a:t>
            </a:r>
            <a:endParaRPr kumimoji="0" lang="ru-RU" sz="7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500174"/>
            <a:ext cx="8462174" cy="3368986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Верхняя отрезная часть       		   юбки, брюк или блузы, 		      составляющая       		элемент декора…</a:t>
            </a:r>
            <a:endParaRPr kumimoji="0" lang="ru-RU" sz="80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99792" y="4869160"/>
            <a:ext cx="4499992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Кокетка</a:t>
            </a:r>
            <a:endParaRPr kumimoji="0" lang="ru-RU" sz="54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-214346" y="0"/>
            <a:ext cx="91440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0" b="1" dirty="0" smtClean="0">
                <a:solidFill>
                  <a:srgbClr val="00B0F0"/>
                </a:solidFill>
                <a:latin typeface="Gabriola" pitchFamily="82" charset="0"/>
              </a:rPr>
              <a:t>Швейное мастерство</a:t>
            </a:r>
            <a:endParaRPr kumimoji="0" lang="ru-RU" sz="7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857364"/>
            <a:ext cx="9144000" cy="30243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Какой </a:t>
            </a:r>
            <a:r>
              <a:rPr lang="ru-RU" sz="54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российский модельер создал эскизы для костюмов сборной России для Олимпийских игр в Австралии? </a:t>
            </a:r>
            <a:endParaRPr kumimoji="0" lang="ru-RU" sz="54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428660" y="5458968"/>
            <a:ext cx="8229600" cy="139903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Валентин </a:t>
            </a:r>
            <a:r>
              <a:rPr kumimoji="0" lang="ru-RU" sz="8000" b="1" i="1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Юдашкин</a:t>
            </a:r>
            <a:endParaRPr kumimoji="0" lang="ru-RU" sz="80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xn-----6kcaabahhv4b7cxaotbcnn8q5b.xn--p1ai/sites/default/files/product/k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131840" cy="4808967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-214346" y="214290"/>
            <a:ext cx="91440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0" b="1" dirty="0" smtClean="0">
                <a:solidFill>
                  <a:srgbClr val="00B0F0"/>
                </a:solidFill>
                <a:latin typeface="Gabriola" pitchFamily="82" charset="0"/>
              </a:rPr>
              <a:t>Швейное мастерство</a:t>
            </a:r>
            <a:endParaRPr kumimoji="0" lang="ru-RU" sz="7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988840"/>
            <a:ext cx="4824536" cy="2664296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Что изображено на рисунке?</a:t>
            </a:r>
            <a:endParaRPr kumimoji="0" lang="ru-RU" sz="80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797152"/>
            <a:ext cx="4644008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Кринолин</a:t>
            </a:r>
            <a:endParaRPr kumimoji="0" lang="ru-RU" sz="54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  <a:t>Рукоделие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484784"/>
            <a:ext cx="8229600" cy="237626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Нитки используемые для вышивания…</a:t>
            </a:r>
            <a:endParaRPr kumimoji="0" lang="ru-RU" sz="80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0482" name="Picture 2" descr="https://encrypted-tbn3.gstatic.com/images?q=tbn:ANd9GcSIfXaczC9HqnwaIIukvwranStx6NDO1wktI-0HOUu3A_zw27fP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2525818" cy="244827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47864" y="4365104"/>
            <a:ext cx="5061248" cy="14401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Мулине</a:t>
            </a:r>
            <a:endParaRPr kumimoji="0" lang="ru-RU" sz="54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  <a:t>Рукоделие</a:t>
            </a:r>
            <a:endParaRPr lang="ru-RU" sz="8000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285860"/>
            <a:ext cx="8229600" cy="2952328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Назовите вид рукоделия,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в котором используют мелкие бусинки.</a:t>
            </a:r>
            <a:endParaRPr kumimoji="0" lang="ru-RU" sz="80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9458" name="Picture 2" descr="http://foto-origami.ru/wp-content/uploads/2014/02/biseropletenie-shemy-tsvety-rozy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21167"/>
            <a:ext cx="3172222" cy="283683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4077072"/>
            <a:ext cx="6213376" cy="1800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Бисероплетение</a:t>
            </a: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  <a:t>Рукоделие</a:t>
            </a:r>
            <a:endParaRPr lang="ru-RU" sz="8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642918"/>
            <a:ext cx="8658228" cy="29523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Что находится в черном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</a:t>
            </a: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ящике?</a:t>
            </a:r>
            <a:endParaRPr kumimoji="0" lang="ru-RU" sz="80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050" name="Picture 2" descr="C:\Users\Лена\Desktop\105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464496" cy="3428095"/>
          </a:xfrm>
          <a:prstGeom prst="rect">
            <a:avLst/>
          </a:prstGeom>
          <a:noFill/>
        </p:spPr>
      </p:pic>
      <p:pic>
        <p:nvPicPr>
          <p:cNvPr id="18434" name="Picture 2" descr="http://vishivanochka.ru/wp-content/uploads/2010/05/tamb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7929618" cy="6705387"/>
          </a:xfrm>
          <a:prstGeom prst="rect">
            <a:avLst/>
          </a:prstGeom>
          <a:noFill/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  <a:t>Рукоделие</a:t>
            </a:r>
            <a:endParaRPr lang="ru-RU" sz="8000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142984"/>
            <a:ext cx="8786874" cy="315011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Как называется роспись по натуральному шелку?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http://irenabatik.ru/wp-content/uploads/2013/01/babochki-ba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417824" cy="259228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63888" y="4221088"/>
            <a:ext cx="5133256" cy="14401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Батик</a:t>
            </a:r>
            <a:endParaRPr kumimoji="0" lang="ru-RU" sz="54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501090" cy="1399032"/>
          </a:xfrm>
        </p:spPr>
        <p:txBody>
          <a:bodyPr>
            <a:noAutofit/>
          </a:bodyPr>
          <a:lstStyle/>
          <a:p>
            <a:pPr algn="ctr"/>
            <a:r>
              <a:rPr lang="ru-RU" sz="7000" b="1" i="1" dirty="0" smtClean="0">
                <a:solidFill>
                  <a:srgbClr val="FFC000"/>
                </a:solidFill>
                <a:latin typeface="Gabriola" pitchFamily="82" charset="0"/>
              </a:rPr>
              <a:t>Определите вид вышивки.</a:t>
            </a:r>
            <a:endParaRPr lang="ru-RU" sz="7000" i="1" dirty="0">
              <a:solidFill>
                <a:srgbClr val="FFC000"/>
              </a:solidFill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229600" cy="128586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Рукоделие</a:t>
            </a:r>
            <a:endParaRPr kumimoji="0" lang="ru-RU" sz="8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6" name="AutoShape 2" descr="data:image/jpeg;base64,/9j/4AAQSkZJRgABAQAAAQABAAD/2wCEAAkGBhQSERUUExQWFRUWGR0ZGRcYFhwYGBwYGxgcGxgaGRgbHiYeHxojGh4aIC8gIycpLCwsHB4xNTAqNSYrLCoBCQoKDgwOGg8PFykcHBwsLCkpLCwpKSwsLCksLCksLCwsKSkpLCwsKiwsKSwpKSwsKSwsLCwsLCwpKSkpLSkpLP/AABEIAN0A5AMBIgACEQEDEQH/xAAbAAACAwEBAQAAAAAAAAAAAAACAwEEBQAGB//EAEIQAAEDAgMFBQUHAwQBAwUAAAECESEDMQASQQQiMlFhBUJxgfATI1KRoQYzYrHB0eEUcvFDU2OCspKiwnOTo9Li/8QAGgEBAQADAQEAAAAAAAAAAAAAAAECAwQFBv/EACwRAAIBAwMCBAUFAAAAAAAAAAABAgMRIQQSMUFRBWFxgRMUIqHRMpHh8PH/2gAMAwEAAhEDEQA/APoq6tjmVBV3jEgy1SfP6YE1SwlTXYKUSctSWPtOWnLpgn6qeYgs6P75/fHVGyvmUHzB3vqGZfrpigRWq6Zl6B3W11pY+84nIm9jywFPbVZUSsAJCnPtXgpE71ot18cWlEPdcHqWGYFuPl6jCfYQJPCQ6gSbqLs8+umKByFl4WuFF3KtFuWL2Yt6fB0llKpUsynVRFiPXXlhFRQZTE3M5buh43ruP0xJdyA414XIZQIfe6+mxAKXWU/GuH7ymcZvmIHpnbVqmd5bOTClTvJVulzo4bxE6BtCN4wo73ITKTunN1P15HClBwZVIEtEoUgjjguAcUDlLPxVDBHGvksc+LV/Do8GsfiqWJlS3DhKp3vH6jC0yQd4c3SzSk7291M9T1x3sxAGblAU/ApLu9o/LmMAHTqQBnWd4GVl+8L+0EYJSjuupXAA+bmlWntbvrJ66gUEzK2cFmM7wO6cz66deuGmAmVOzPNgpp9511f9MABSXB3lHdV3zBZP/LJ/m2vGsfiWZeFqmU294f8AD9cRQVKQ5LhuIw6eftenq+A9qMvenWZhJj3nr54AcjayCN9TRLq+Mid48wNP1wI2o5Qyqml87vmUNU+ulySyI4gz3zEBlgzPrTngVM3y7pJippunn6vigH+sUyt8uxM5gPu80PTnn4Yk7Up074IJjrvp6CZ+o8DwKbOLDRhwKDgZB6GmIXXAYunUzlD8Jm0/x5rAD+uOUb48X1dYAvzHpo5O2kxnl53rcJ52Y/L6kisNVCCxO6431D4vX0AColuJLvA3Y927gg8g/h88APO1nNCjcgXlqgfu+ulsAjazl4lfNTvkP/GzR6tiKsklwxJNgX4DICDb1pgE0mDb3LgL2WNKY3fXiIW/6oy5WZs9T4xw2ifl88CKw5qLAarLb/4lCX6fMYUEwqTqWgPCDuz6nlDFpIcz3+8AzEKEZ/XTEKEhSQ1wYafxKEkk6k+oBJrcitmGrHhI+GzdcVVLL2dlfES7VBJgtB/LwwQplxDQm7v3k/AI8/lqsB/9UdVKt/uEdzS3r5YgbUXNyx+JRaR+IjX1bFanXgbwsBBOX7shpWmXHIeWIXWBdi7WgEjdQfjPjbX5gamy1jl4COTJVZh0vjsK2SkQnhIk2Qnn/ZjsQgm6bMDlIGZ7gpkheCzpUiyZVJCj3k/3au18LUohJDKh+8pzlWNc0Eg6/wAYhFUsoEKcFJffNllJjNyboXnFKLJTlAyjhjfmaep9p+H6PiFZX4O8dQ/Ekw6jG9bBCopxuqkhhmU75lJcHPFwZ6aiARtJZ2Vp3jPuwppqXhvn1OACSLQQ4RLhrKQ3FfAhYU3MiJGtIGd6RGHCqYMvF1HSoxcZ5uOcR0wFNRJRGoj2hfvpJ+8t0+kYAVtK3JMyAXBAEoJjecHdv4YLMHgmPxCGq6jNyLeGCJJCTHCkE5yAJUkggVOt/wBRgJaxcJVHtJDoSoP7yZDfPm+KgRSBaM0cyCeEzx2dI+mHHZy8BTZnumd82LwGPywGQlx1cb4mTP3kDetjpAUeYLb4IMJV8RaQRpgBiKRy8Vw2klhyLXH8YOq7DebK/KLEd8YQzF45PmgDNyz8leMYXk3GIZilhmcOQUcWc/J56mwDkpLjVlWCmh1B/vPD1ZQbLd4aD/xkN94eV8VFbbTDElEqBDrIBUMqi8sCATFvmHt07lMcjJfvgAgq+v7RbAOuXS5Bgr6tZUjOcStuREnR++DusDz/AM3AqL09YUYzWJp888ibPiK6XzXkqkG5ypLiSx8vLEAQYMAeXdLXUPgE+uuORVOVwoW6h9wGQ4ax9ThakkFLvfk4+913CxYwY/8AlgEOEyFcuAvwKu1IRGKCyK8nfEK523xDZ+v8aY6nMZnlMA8wQ/GdR9Nbiumud4ZjD90xvU7W5/XyLaai4vdEMWlag75TfEBNVbjUuL5XJ92CHDHl6uYTSc21+HTObH2dmP8AIk4jZkE5XCjAB3GPAoF/d2cX/wAGE0YG6rQvlb4DunIOU+f/AFAaE7pdw6fASgeBBj1YOqPbNrEzKDrnczhNNSRdxpP/AGTooT5csWENAf4GBUZLMO8/rXEIVV08z2LgzKrpSRDqAt6eW+xSGiRaA/3gMHJbX69ccJaItYnuqEwrlf8APCjacovo3dSYdIN3+WpsKHSqAMAW4RBAA4xZx4WxxWct5YQ6iz0yXhRezj0cclUwqyhYMB7wwR7SeX72xAcoA3jww0cKnILK9DXAhqdlIdBgcR0a7GXA547HdiAezMa6weFN2Cfyx2I2UoJoF2Iu7ukvNOX3GuPRjCygkHdQDlUNYcJVunJMvhlNZdMQ6dN6yh/t2Hl5YFLxCQ4toBkIj3V4t/jFAJSeSTvE3IffSQ+7Bk/l0xKHDgRod7qoMziLSP8AHGRZOvIPuA73u7Yk8RPLw+MGN209f0wBw2k3cwCeLhhKodc+rayas3JZXNnZY/H1/jTC6aRZmu0jkpLg3ePRduWgEEsJeXE7gMjNFvztcgMqqDkuSzy8hl6b/X1bA064gTcQ8TmS7538vQlTT0zG4hwDBzh7f4E4j2l4Ey2aCygXPvIv0/TACxtN+Jmu4lgD8cWP1xP9Q5bMdA7pHxJZgouOs6eXFYe+rcd3zAD7zr6Nlf1AABcQJ3wWDpV/uMfrHSDQGFboIfdGiwbod+NtGbn88eN7e+0S0qqI4UOwdyVHNndO8JA+YjFr7R/acJHs0rKSGKlAuEgEgSF3JbyuceG2ra/bKypJK3kEuVE6k6yx52ZpGPR0um3fVJYMJSsXNu+0BzcS1xxFW9KSHSFQFJdmMwJw7YvtbkIUKlXdaCStJFxBPIM3Q9MZFCiClaVJdWQKSS2YFCgSHHNJO8OjtojYqBURmSQlRO8kQcqcym6hgS1p8/Q+FBqzRr3M9qj7ZKCUkVUKpu91Zoghg5SW5kj54Yr7ZVQ6gaSt8ZmqKswSQxLu4UYFjbHi6Wz51JSsZQcxcQSGzJU3JRyl+RxXohRZQYiwV+IgFN+W79cYfK0n0LvZ76t9rlFAJCQfiSELEqCrEZlGxZ9RfBbJ9ruIqyLtlUjIgNkUGOa2h6DHz2jtCi2QFkuvLchQuGH4S/8A1OAVXdbhwAzpPRy3XlifKU3iw3s+xdlduCtmDFKgFKy5t5KQUkEADVM/5xr0aJNgWi5IBZZBd0CemPkHZXa60rRv5SAwIbN+GW+GSOo8cfSuxe1/boUopLgsoPmchQLwFQQeuPN1OndN3XBsUrmmKZCpQpgoCf71CDlDpZtbNa5QoRbRnzJ+FUDeDGPmRhq0nOrdN34bstJ3TES9+fJxAmGYNl4m7yhpVHN3645DINA3n8XDiN8Gd8vxerYIjcGnD3ixy1NVZT6jApqBg5SCPxgtupI755etTqkAEMO/YO7KzSMhwAtKAF21YO5I31iNwRPPz5qoVEsAnKIbicTSLADOJjRv2eusy4AguN1jxBUHKPi58zzOIG0TxtvAQYutLEe0E+pxCDKSyzA6kwLbyT8SnLH66WwSKbBiLFN0RxETuX88U0KcF1KLB2dO7uJLguomxM8/M2AQDM3vaKurIDcrj9cCl7syuySAWkf+KfDHYRsYABEiT3lf/tbHYEJp0rRy0S5ZRYgiwY+r4UiioEQm4HBA3lCYuxE9XtJQvaBlzOGZRfdkjKuHXGpxNTaGKuHdUfhcSkgq3ur87YFGooKaw0EIngILuhmf6crGfZn4NNEn4QY93dw38xhVNTqIdJ3h8LxUILX0t54kIkBk/Do3eT8EG3z+YDvYkE7ve8O887nXHUUkWChw6Fy7pmLepwtSDfLcC4acoM7lnHq2CqAh93R7E2Vpu8tP0wBLLjdOnxMHBBnnbCl5iCGUXB1IJ3XmYmP11x1RDd2xMMdFgzHX1bC11WMu1nl7qDM9vV7UDAgvII1urmksN7x/xfl0VAMM2ouYhQeVSYHqR57ae3rZSzAOTZmunemR5fXGftvaxIBJJl9whABBfW/Ih7TjfDTzkRtI899pqFRO0LSlEGoXByh3Ga4cPLMbvrjJGxlSPaU1J3TvJUCkhLw/7g/zu7X2VTrLKwVpJSBJJkGFLTdu6SLMCHxnUNmqJXqKghSXGWqNZsXtIv8ALHtU3aNuqNTJ2mgVKTWIYNlqglykqempQGqSSknWTrJgZaY2cIUQAskkyHVTS50cBWZJh8pGLKSXIUk5DeCCMwYEj4oykPvMmxIOI2jssBRQg5kpX7RHVJSojxuHAu2hjC+TBlCvVGdKxJTs4ZoA3CkgDkVF/lhWxU0GlTSkM6860d0pQhLgnpvt5DDaNAroEIAzAOoGdzdAy87gt0fTC1bEqstYTupCV5WvKiUAc1EbvnjO5CU7RlpqJAC67gFpSnMyz4nh8AeeIR2WT7JJU9WoApYEBKDwknmpJJPIEXxr1djp0SErZayoFJnKmA+bmEkN+IlXTGQt1JUhypVQOsiVqglgBIQCQG7x6YilfgyKNRYCiEqKiTBZj1Z/JuQk2bHsfsXmcoLhKqZGVKQA8NcFyLdYvjCpdgFJ3l06SUw5X7SoR3iWhIFm1L3xrdl7MikvMiovNIJyiEkAb5JPMxd4uDjTXSnBpFjhn0GrRDqMOXIG7MUzuyGkam+OyMotzPeEe+ewqdSbeTxjG2TthaFtUqApW4zMQBZs2WBZnNi4nHo/bBzvE+ZeViOPy1/THizg4OzNxXo5sogvBbOVf6ag75VOYw1dLjdMHObFy9PvDKIPp7YNKQRY85c6KmQqcTUDAnKNbsP9PXdEaeR8MYFEV0gE8HMBwH3UGD7QNYT0GGmqcypEKHIke8BneJPFy1HhiaymN0hxG8A+4Lb4wVSrJOcQfiMbydHPh9OmAAIJBjSN2LLEe7M2/bQkkG7HvdO8kjPw/TrdnxKqQNz/AO1/iGqL6X/kcoHeIvo2ib7wxAXdmEGe8e++v/1PpicFsbMqe8dQdf78dgQooqgo4y1iXDF6YIEVI5wf3wFSsJ3yIdnEbgLn3kiHb/OLFNO4+YhspJck8iG8IwpMsPaGyYzXdKg75/CG010FFlbKWc7Fi0PZQMe8tNsHVppzQRCnlLtvi7KZ5M+eAUuH9oN5Ja0koBDe85g9D5PgKlUOTnAuZCC3Arekkjr4dDgCKmz2AALpA4CT3xJHdZuX5YinTLGzlKmZBAcoS2Xc5v8AyXAbDpJYsfhQT94eEnSfV8V0UQ3cO6RCEs5pNu7l4/ToQCq02zXuruq1SDvbh5Gz/O2T27t4J9mL72aDCQswN0O728JbGpV2YALLAu7slyxoh82Wm7aOP4Hj9rqZV1SEkPUUHYgMGDAq0ht5tJGOihDfIxbsJ2pZIZIgd1NxJcsXl+T/APxxTTmS2XeDB0JyPycZWnyn6YeGUWBZYs5+oGo9czixSrqCCKqUqAEkNE6Z7DozdQcetwjUIOyrCgEpbQJUgpM3Skg7pI0tZtGHaUoqoAqZkkylepIhlXnQtfWYxa/pUJDKUMhO6ouEg/ASCSJeDI05GcgWpljdVqoOytFZrEWBIgwYL4wc7ZBkbKvIrKtlJUGdJunUsIzBgdOEhgbRXSUhBWDBIzJdwUmCORYgkazzONXaewXcUylNUbyQrUjQHUHqXu/PFSpmQ6VAoUpDFNwFZY3tUkEMeQHLFVSL4MWhCtmUgLSEkZ8gSosHTmSFBrsCGxf2qqUKCkoDtK2YZygBIB1CEzGoPPFRW1BRTnJZE24gCVD6NihtC6tUqQk+7S+ZR4XUQVDqSWjyLDFy2Y3HV9sSpPs6QzPJJsWAAUo6BnYaA8yTiNnQUMiinMVQqpl3iq+UeVhoOocv2LsxSiCgkJIJzEusoBKcxAFoiwnQPjYp7LlGYJKUq3QEuTkfgR+NbbytOuK5pYMjIRsRUspzAlnJfdEM+a0BwGtLcw4ILlNJJAAfOUyYukHRnmNBGtjatj9mQlW4OIhMt8I6q5PAYPriDWWd0OhBMZicytXAbMf7iAwYBsN1+CgbKsJBQA5IAIlTi28fnyHSXxtbH2wqmU7uam0nPKQCDAYuIAafG4xhqAsqHslMk87G/i+JpKylwyQNVSfFrDkPHGNSmprJknY99SopUmJEaA91X4DM4fVSli7A/wDUf6YEwIYerY8d2d2kEVE7xNNa5zZVb7EXKS1zbwx6ysrdO8AWdyUgv7HWQ4/Qcox5FSGyVjancsVqgc7wl+83d/vDerYhZG8ytfEjeTAv6bwwO0VDcKLF5f8A43Zs7+uU4VUSo5uLW2YkTTt7svrjWUf7OLaaJLd78F/l+8EJAurX4gRuC++NMLNCZSTaSI+8UJLBix9XwhFMMIOneD/dEOSKgcRr/IA3+zgClRDjePL98dgexQMio7515sdXbwx2MWCkqEm4bXUAL+vrwwvKHAloh7sshzq+jfnbBGhCt1QLK0s4SXTuP6OBUli+9rpdlhW9uRBxQLpJYIOe2UP5KDNn1s8210FKXS2bu8/+MT97ILW/zhoDESQQrUae0ZtHDFvTYWpTECb21utPxu9h/NgCVWDgki55NxIU6d8sddP1wqkzgbvK0f6iWc6+vGDXBSDmBdpfK70//qwTl9XwG17elBUcw3XU2YhW6t2hbuyrjmMVK4KXbO1ZEEAJBWBlgEzTKVF/Af4x5JdUEgEywGZJGbwZpnTexobVXVUqFRJBIZKQqyRa5vPPFGpSLGArmCklvOnc49XT09qzya27j07GQAZ1ZRSWHVm3X6MMS5SoZkENKVZlFCue+AWPj88VULY7lapTPJVNRFxZQBIHni5SqM5ORb3y/wDkUpzOerA+ONrMB+y7bQJNOKajxIWmDGhgDoRunpfFpFUUUnPmNOxMFM/Em6ToTIIPnjJ7Q2SlXSBVplDcFVAVunwuPp4YqUto2vZi6lf1ezmCUh6qR1SZIHKfLHNI2RSYVTtv+mqJoVg9Ff3NeSpI7qVEPI0VPjrjS29aKqQkqDhsqngh2YnTlNj0Jx4zbtqo5VGkn22zqDLphwqkXugG2sMPzxb+xiqtR6T56Giikl3gAahdg0fTGurONKPxJO1jZ8NywiEoUHSXDJKVK5JCtDzHLGrsiaVJIWtglEhCpYySVdZBnU9GxobX9lsoKlK3gxLkFMuEFXIgjvRGPGdvbUqmsU6qgEoZajdS945UgcyQonChrqddfQ8mt0JQdmfQNj7RRSppAQCuoGUht9dylJ5JTClaC2mKu0faAqX7PZ0+3r2XUtTpg6A2AA8HnHi+xKe0bQpalKNP2nErv5D3Qe6DcnWMeso9q7NsyAj2iANEJ3nNnKUytXVTDyxm1nuZbbF2vSRl4yqob1AITzynn4N4mMVFoyMEMCTK1grWf7UhyT1U41bGnse0lQCsmUQ3tVJJ/wDQlwNIyvgK9RJfeK9SUpWAP+wIj1OM4zawaWrMyzlYsVqOpUlhGgbLEa4WoyHv3Rup8wHfzHzxZTXYwlQYzlpFI8M63PknFess5nAX1gEnq5l+gbHQpAZ7MFn3mIJcvlFizCPDHtaO0e7ExlTZg3u1W3xu9MeFTt4ZmUAL7uX/ANpN/HHrOx+1HpBJBcCGLEgJMhlJt0fHJqoOykjZFmxtaxJ37kOCWPuyW19T1wv2PEMp10LDdRwkU7/PXFioDJylnMsXO4dJYPFrz1wCkKY7rGe70Twn2f726R55kciixfKzc1ED7wmQSJ1/e+EppwAU/DD6usO/tFaG3XXS7TpzfUf+RM8M29TgQCyQ+iYvqXclZ/Xz0FH9iUQEq3RKn5dxHJIxOI7PSAk7uok5Z3Uh7eXlicQFFKyW3TLd0tNM6teLc+uJNRwYWHf/AEy8oBkfPzi+Go2fkk90WS2o0Rdr+WBFK3u1jh0AVwETuWA+XS2AFVasFgsGbJJbcCos9rDwjWVVwFNvyTDKYspP4uSgPTY4UPwKkIvlbhKf9u/PlEC2FqpvJSsbvwpJ+7EKGR9Ok4AH+r3bqjKC+bVSkMd9rx9fDC+0+2Eim2eVSOIZSgKYuSLsx6Y3KsZuIEa5U7vvR4OJbzHhjzX2upkJpqzFICgAMg1SQSCOgtpjbS/WiMyam03DdWKD/wDEP88VqFclW4lD6MhWbx5eZGJVXURAUZsUpD/Mk+rYKltNQHK/kghydXZMfn0x7HQ1Mv1F1gJZQ5FNMv45lp/PFzY/brZ6SW9TC1humMimHMFZN1NUqKHzSEj640KaUxmSGFyVKA8JUcc8myFft3s+mTmVtJomxAqqpuOUAh/LHn9oFOkn3PaJY6N7Qv0In6Y9gBQICQhBewyAA/Uv4scCjsrKVH3SB1Rvft4Ak+WOCtrqdDE5ex2Uqc5/pR8x2mj7RYy1d9UZkUlIck94wL3jH1HsHZqeyUaZ3faNvEMllESphqTjN+0NBKaWZ2yqGY5XA5ZimzmGnGAvttVQFKZ0iSS5PjbHha/VPWJKGIrk9ChSUG959LR2gFOrMkOlilgxswluVuvTHi/tn9nvaU/bU0JPswGFw+W+WxBDK5Ak6YpntCouklwsrBIWgjusChQ1d3wjYftglLoXUuWIcsNDmLctBjk09OrTqKVO7sR7ZxafJhbHSrqA9tTrVAe6FhCPFTST4kY9D2YkiKfZ4SfiVUCG8xOPT9h1ElICAhaWDWUPk4KcaqqblqlIAc05m+YsfHHsPxqCe2UWn/fM0PTTt0MbZKW49QUgeSlVl/8AxA+mGVEUvEp0TTqhPlHk4D+GNdXZob3VY0zyJJ+pb6Yxa+zVKaXrKUzkEisaiehKTDH+09Tjq0/iVGq7KVvU46lGUehWr0aJ4svTMagboAQWwjaFoQWSpIvwMs/kG+WHrWczJNBSdN0BZ8QWSfI4ElVjlT/aFJPm5Ix7MDnEo2pOmYO8EKSryiPIDEr2khVMhCiQoNJASesB/m+B9ksO5Srplyx1IIzeGGdnbHUrLYBAppIJGVpBHJxaZxarSi7mSPc0NozJCshDlPdUScyW4Wt6vOC9tHDcWKYlDsCUwXTY9BfEoQw1DBLQl3SsjSn/AI6YlJbpIEM3EofCJY+tfGNgSNqLxDH8AbeFw45v88MTXJAflbMPja4UfUdMV6ayQGzW+IPw6soTu2w1dNReH49VzKSHuRqOfhbAFvYlKy311UeQ/DicBsuywfE/nHd5Y7EBSNUA6Q5sW3Vh825yN/zE4E1kw7u6dCSWWUw6bP61wytTcxmdl94Q6U3epOBqbOqwzXMApn3qTu78Bn8n1wKKpBFosiMpy8RE7gYv6TcwmiGTJlPwz92of7VtfLyxYTsarzOQXS0VCS4zX5n5c8BQ2VQywqABZObhWOXDb0WwAmsAM0swPLd+7MOkOP38MZfbnZqKtNSSUvBslyxqTwu76Bterai9nVvQRuxuFh7tL5WpmYt9HgZn2g200wWDkuQCkMSFKLsUJliIf54qdskPE7H2omEFJCrcP5AMPLzJxoq21gwEWYl50DIjyKhij2qEVCc4KVu7B5YAX1EAv44q09pUi4gWcfkUx5Q3I46qPiNOeJYZjtZoI2hRvmygv8CXHIJb6kvjUo7ApaRUOVCRrl9ottAnMcoPyxT+zQO0rBUkinN3DsWvydww1+ePY+ySAEjQMOSeoTby116+X4n4ooN0qXPV/g6aFDd9TKIWpZypCkJtmJ3lc7NHX62xX2xqSMy1ZQBmdSrDz4fzNptjfGzgAAA3F5ctrEz3RH5Yye1+wqe0FHtnNNKgo0x3lWSFHVuVrCzv8rGSlK83jr3/ANPXjPbhI8r2cs7VU9pU3dmpEqQlY3CJeopPKQyS5Jv1oL7Sp1axqrGVNYLUASR7ukghLNZSiyifws040vtZ2gldWnsVKEv7zLbIC+V+Q15k4ofaqlkW2VhR2OSGvUVlQPKnB6Y92g4ytuVtywuy/LefbzNU2UqfZNP+nqJIepTNOspQck0aiEyPAl+Tvzwuj26rZ6gpbVSTWSWYgJzFLQUkwoNzm2PSdm9ihNSnWSCEL2Y0lNooIpt/1Lqmzs+I7B7Do1kq2at97RUUpUd0gE5qaqatGs0s1iDjZLU02pbldde66XXo19/IivbAfY/2c2Wsr22zKLi4pqyKSeSkfz88expgoIyqU/JUjyUAz9PpjA2r7IZ2qJq1KddgBWSMrt3agEGf05MPS9iLq5cm0lHtUtKQ2cNdtFcxPQtjya1qiUlO/k+V79ft6GLmxyZFknoDfwLjA7RRRlyrRunmAw8SScMq7PrcakFh/wBgXb6jDKWyrSXDENBaR0h3GNCo9UYb+54jtT7PJ2dA9mSaaiZYXJJaIIbW+MEJCXOWBfjceTAt5nwx9TrpRlIWkEGCUuBMSz/XHiR9nCustAUQHcAEu02bW04+s8M1zcXCq8o4K1NcxMHZ65rKSijvE8na7GQHF7EDHtOxOy/Zo1KtSUkyUEsXpmHTd8O7N7DRTTuUzLFzSU5fIredF5PoHGkKCnbKWed3R6g+Abtp8OYfsq1nP0NSVjkpO/B/1O41lBQy+7D36vJ3rhpqLBPFf5b4MjMNCf5wqjRJe4dxKQBvUgYkaj5x0DKltbHVII3Ul+MTjmMhYqKsTP8AePxhx709I9Bq6ThVpfkXemL7qmHrqSjoZ+P8V5J5+rAkAHugggSzmabSyLQ374XBf7OSCk2G8dP/AOR+XzvjsN7KXuGwnS3CObfliMQGUpSjz1cOCQ9J752/fwnCqi1NYvvfC5YpIZ1xfX9sWnsPCMxjcMv7SfR64E1BqpneyyO4LMuP0vigroUX1unupb7whjvGeuIpy0EeQzWWHsY9dDZFaCQVWupSg29rJ9DzxHt9CYBfi6qmdPXjAZ+1rSlClEdwd3/jbdJpgPGp8hbHitp27MSpcKVJ3QkDxcsfIPjZ+0+3vlQHOZlOGIKQLNJBdtNPn5baTcCkTqwWoB+rB/IxjzdVNuWxcEKu25SCSEgakOB/+TdnoMUvYgBw4h+En6pOXFmvRN0ukDmGHVlA/ocUdmCqiylIBNrJc9bJ+p8MSmscmaPoX2SBNBKKblQkkpIlQl3J/X9Mb1DZAFAJBWrvGwD/AK/z5VPsdsuTZsjqzElzGYfoGsOk8sa6lkjLTGVMBwbk91PWBOPIqxvNndGWCapCWBLERu3P4UdNM2uMbtYinTVUUciUp3j8Cb5Uc6itTjWpUUIUVEuAxWeUWHUz4AdcUu2uzxtFLIYTWISEtKUu6j4lLv4jGuMVvSfBmp2Vzxv2N7MzhW1VEt7QnxSgcA5sSU+LHF37admpGy1qihvAMFESpIWUI+SiT4HHqE7KGCEJIAO9pAAj/wBKR54wft9sal7MhCDx1aKA2oUoP4XT8sdlKq56lS4V1+yf8BvBY7A2dZ2cUn4Ut8kpB8RH5Yyu0NjOy7WmsVe5qq9lUjhJHuyeQC4fRz0x7RGwJQCAcpS7aOr2aUuOhb5g4DaaSKlPLUphWdIBHNxB6K/UDUY103tk283vf0ZHN9BtPZizh0/+Q6nRSdH+eCm6t9IMKF08nGo9PivQ2hSSGJYcJ0MSCND+x87VGqMxys5clJLeKknn01xjCBhKQ+gkKsd46j6ODceowY2RrRzOo6gajp9cAUZd6AfH9/5xT7S+01KkguoBXJwfObfTyxvUbGtsvVqrIJJTmGo8Od58Tjz/AGbUK1FSlJUcwcAAMxZict+ctyxXHaq9oGUJUEGVKlvItJfn88M7JogFkgwzghwSKrKUT7Is4687Xx3aRxc33NU+DSS2ViO6JKZO5qDTPLDgU5jGvL8ZHwBxJ5388IOzLysxfLoJfIoT7rhtpyiWLxSMmQ5dnPxIO64HWJ18vUNIVGoHTIunwlJDAxy/xgCu0Ks+p7ig/H0wdBBSQ5tkDlUQpQkFd/LlfC1IBDMm0AnN8YcHOedvQAI1HshRc6uxlBmS1+lj5tpneTukHdd2fvD4QY8dcVsoMkIMXyhzupIzDKWDgc/O+HJSyk2B3e6xioWAOQQxMOPK5Au9kqGQsAJEJUG4U8j+2OwjYam6XUkzfM2g0zY7Ah1IcIKh3SwUrkoOGP6/PCrDiu4BzFz7r+8ep64n2Vt092JbiVeL/wAXsBpU+ig5Ey593qPX64FASkAklTwZzGOE/wC5PrnM1KgG6FF1HQkniVIBX9OmEKplg+fgPfV8CJBef883NTtlXs0KVO6SqSUuc6uEkMLs1oHLEeEDy/bB9pXJUHCQAmWLMASwVZ354zamyAjdoofmrNbmQ3rnhiqZAYKQA4vL9WDD5v5YpopnaKnsqayQJVUUndQHbdTqSSPzOPDk3OTlcxWStUqqWs00ppuA3BA1fMXLNoNcXqOxezpqGVCTcnUyUlzqnNYjmnrj0/ZnYlOggFAFVeUha7lZlRBGhaQ3IYx+zeyAtaAsLUgiuhQspOVeVPlMdYwVaOUuEb1Gxs/YPa6mfIsEgqYLBfqEnqW8Szm2PY7SjMoBA3lBkn4UgkE/pj5v2PQq7MumgqBBVlDqhSnUELBNipLRzi5x9K2KuCnNqRfQBw4HgCMYTs27dTYmVTSSm7mYHMtKj0gj54M1CtRygFhAPUgz4/lidoASg5rEAIGpA0f8/Drgc4pJUVGSolxYKGngxbzxzOGTZcTX2WVEG4SAr8ILF+pYqwusRnQlgoOo9DIKSOoIOHFSnzZQHdYB6AjL+ceOK6ASlS8zFIf/ANTH5Av9MVRzct8DaAKgMypIa1iS4PgMEaRMlgRp9T+dvHphi6RSoQOIT8Jlw3LMk/TFgU9dHLpPMj6aMf5xs2mFytSpqk3u/VrHxY31ccziv2j2uEIkDP3fXI4X2t9oU0AUlw8MZA6vZsfPO2u0BxHNUS7JTm4jAAJ1k2t46boxXBrlOxc7Z7cqV0L3slPLu7xbNEObggljpjD7ObM5UKZdnqIVp1KiBiNl2ghRgLSkKKntDAt0DgDDtjVVBRUze0pqBKtwq3JACxcsBxC2OlqyaNe9NnsezqS2f2qFjonMH/PFuhWCaod2UC7EJTmSxfKBBYc5bFDsfZ6TZ6ZUUdFkpfUFKiCPU4uEj2qFZ2IIEEgl7akmYg644aEttdG15iblOqgKYpc5mEm+ciI4d75H5n7ZChYSn4jO74hju/TE1FqmFc+NUlkGN+JHhfnjnU4G9cjiVzWACM/hIfTH0Rzh+0EwI5EwywfjD3/TBgaARm5G/tNbtf1bFZGYp4VOx1VDoSb5iDb8+cltFEuohDyrQsYQQ+4WF8UDPZluHu/DPARLot66Y4KANxqWKgP9RJDSG9XwhWxhy6UiCJAf/UGqA6ZGuvzY4YC0Kh0iXQrdOYN9MAW9jWGMg7xHFy048di3sIcKvCzck9efXHYEMxKExAuPnnVdqd8FSCXDJaUy08HPJhZ2kA8SeJi+X/cIlk3f6/PHU67lLZeJGic0giDk8hgUE0xl4Zbr8OhCbxjB+1wSKC2SZLQn8b3KAxk2+uNYVQwYILuOFLQKlvd8UW9HO7fpKq0loSpIJLTIJC08QCQxnr+ZEksEPDlJWU0xvKLOzslJMlflrDuwx6TsrZfYod5PS5UEmdGzJCej9cU9k7G2jZlk06WcqOZZfMVFMCDo+gi+ApdnbbvBSSxF2Ngc3LmHafLHi1KFVralgzg0kbdGvTSVkKUIedCpLp+X5DBp2hIIKlpdzvjiIUskgjx3vljIrdhbQsEKJDApjVKGIDddHtL4gfYuoo71RZIDcNpytzuAc2nXTCOgqPkz3os7dtiUoIU2Q5W5pUwkdHBxf7A7QWCn2kA9ZIcE7ugsZxGwfZVNPKSVEzdrlAUNC7H52xf7R2TOHdTpkSEz7NKmUPZ2g+gBjpp6Land5G816SwtYzcIBSk3k2J8P1GIrUQtQzOUpJCvhJa/z/LHl07fW2ZJSsKUmd8ZspYz1DdeeH7H9q3QyTvWynnBY9A9zzxqdCSw0Zb0ei2lGUKPeUzj8SZ+SjmfFZe3U0pU7MpTgQ43hHhAPzxi0Noq7QhJqQGNnBiQHbrfri0OyKcAZpIaQWcL/A90n5eONny0pLsTejQqbYnJmKod2JtDN+Sh54z9u7ZHDS3lGLyL/MB/k2Fp+zKClTrWIfdVA4eHcZr66+GNNPZyUJWEpebEAjdWCHekbeduc43LS5yyOZ5yt2D7VCwsEqLDMrMGJz91iCAQC4NuVj4baAqiF0FKSlRHEDIDSU9SCw5OcfXxSHwkMR3eS1D/AGrT+2px5/t/7MU9qpspJzNCgC75LRTHK0eVsdEqKkkuLGmSufPq9JaUtSAZeVCQ4hNVlJH9xyvjaoKSimcrlJp5VIsUqUZUNYUGbkrGPtNCpsylo2imYU6C27upKUKEd3MfljRRWTUdVysQl2DqCfaIJ0eVA8wcefVTWGYNlz7Nbf7JakLUzlwlUMcuigHDtq4drPjf2xIKkLDKCVpcBQEPL5ncfnpjy3tAk0ajlgQneAscoUlfUOCDyI5R6DaiQoUwxL7pG6WEtYsqJDHpjnkr1YyXJ0QleOT0yEqywG3XuA5yqGlQNKRNpvciwqoQUmbkcTtKdM8hjoD4CAU00lxCvS1BiwD8V+nOw+0OQEOBBgks9N4MgyOevmffRrGUipgMpDEDizaLDuXmB6s6rT1ymZtzp6+7s4/zhYQS4IB3nZiQWqlzKCxY2xyE2dhup0AVwqSRNMR6ixoD7wjU6t3haBG9/m+ORVIS+6DIu44LMag1H52wmrXCEgukO3eABORKmEhrPp+zjVUXmygkkZi28pDEBXr8hDV2JZ3p73w/hSdMdirs+0ECdWPCo91OuOxClL2xzcTHM3h70Qr3l5/xiaCi6d55p2Bec0vnb9sWvZlyyjBJeSwzAy1Tx/a4wOYRvCSnddRjMQ/HH74pCjTRHEjXuFrVI/uv/wC7nLK9IEneF7qpZu8g73M9fDlh+7qoXI1Gqw3Hefz6Yiq0lxzsSRCTO9NvywKAimlxb/7c/evBy+HKfnhZ2UMrhYhTnL0DFvZ3u+LBAzc5LQXioDBYsH5fzgPZs5AmdGNjZqV464lgRX2dLqfIPvZy3duIZPn5XwtGzDMDu3Hcke+eDkt5/vixWS+bdLHOIF3SL7ker4V7CXyl/Bz96kx7uQ8+nwAvZqIATCYKGypLOUFMbqdP2i2AFPMlnRKQwKSL0SGIOlo5OOmGUUkBMC9O5YQtQ+AS3T5XJUSYDJDZdZ4Vpvy/fyIApohgd0udEmeAuN06jly8i/oUsxFMzLIGXjJD+74m+vzwo1twbqTrBDfdpdt2Dpb9g1dRiYA3iL/8od2Rcu/p8AEKAT8L5XbLA3AJZHT1bDEokSAHFkl+I/htitLQnuhhf/TU7+7tH5RoTphyN0X6u+dJjctJ5W8wsCRTABGZPCRCSBAGuXp6tg6iEOrhnM4yl5AMi2mujYTQSXAYMQRyFljVIDx9fB3VEk6AOkaB5pkT0gX/AIKwFqpBydzw3nPvM0eunXC6ey04BCCx0BuQtLcN2P5+ZlS9Msg2u+4oATGsdPkZQuGY7wFnDe0I6zlLv/kgVq3ZiF7qkoZSReTNMpZvZ9BP5Wx8/wC3fsGUvUp1Bkgmml1KEAuiBmMwA31x9K2dFQFO7DIeJuoGMjNY6eWEmioJByEHoS3CoQ6OgxHFS5MWrnyhKKlI+z2jMKSwBnO6fiBS/CoQWNrEY9l2ZsftK61OCAghK3ABJSQzMoaDSH1tjb23sFFVLLpuHO7OU+8KXUyHfKp20wPY32eTQBTTSsJJBYqUqShaVQUM3PytY6Fp0qikuCrGC1U2SRGptpvUzHuw4vhZ2bcIY8QiZY1A7+z82xZ/p90Mi0xE5EmD7IcuX7AlbIHWMou/QtUefdwd78sdJRQ2dwo5Wcr7sFlIUM3u/wAsNpoYgMAwA5GKp4Swhjb/ACZpbP8Ahb/rM0mL7g5N6y4lNEgWHCvUj4VDLZg78sCFdYOWVAWD5ostLN7QTb1ZoS+YuSRIYOUsoKhgp4VgiCCd5IYic1h7UwR7S7H584GBSygUggnIfxNuiQGU4JB/m+ANPszZhk4RBI+RYRlGnTHYb2WdwsRxK6avZkz5eZx2IUyq9VW9zS54VRuBbvmm1sEmsy7O9pVLVG1VF8HJh1C0OqHQQ75uY+fzxHtWc5lS5uz7qVTvx+x0xSA19oZRByjfY31ULh5O9hJ2oTwuUgsFD4FSd6Ru+mxYr7SUqlRTrxiAWOq5DYhG2WGflGZM7yk/Hz0wKVqtZ1d0gky4cygw5i/Sw6YGmHeE3VZuS+SOL531sbKtoccbuL7pfdSYkt66YNayXBmdQDov8HF+98AKqIG9Hx6f8aRve7PrnYQKU8IsbD8aTu+7t+3nh6iCTAcg9wPwB825Zo8GwSVJAskXL5PAlt3wwAmnAsGcWDANUJndEy/7XwVMzAZiNQDxqs1hL3/cuVVDEsmPwwN553ZmYscQK7a66JAJ39N3q/jiArJQctoItz3AGAywdLftg6yN5TgX1A+NBndLnrNh4jjVGU8Oth+EwBkvp88GuvKra3TbgMnJ68sABSoBxujhAtplWG4LXDRewsQ9gGG6mOSf7Du7vTpb5OSoOl27p4HPEQ4OT0/nhSxusMvkiOAiPd3hvDyGADTQSlXdBzH/AE/xKLQL7xnr54kADLaEgcJdgSmJsxZuuIqHfdxf4ZEoO9uX8+Xly2YSYzd27KBgw1v83wAKUIy3EhuAsXQB+g9Rjq1BnIyvJ4LSlW9B6/TxEppJDzqO6Oag17sWf9MB/Tggz3daf4Gc8xFsAT7CQco8Qneio4H3Z3Z9XwFTZuKNYg/EqeCDI1/llTZ0l9ZJ+7FzlLiCdOv7dtGzB1QJLyjXMkyyD88UA+zgx8XdVySre3I8vLlglk5rG4csXbPpuSGNv84CnswysGlxwc6TSPZdPl8sLqbMGfddjZDtCFbvuuYPqwgRCmsHj4tUqBb3d4+uCWjjtZ5BE7hkZPGx8uUf0gdThMqD7kfeK/42zMrr+uCRQElroyklDOMgDH3dt3+LDAHbOgA9XTdMxmTbKI8/lrCVoyhikJkO0TTsDmDFh9MMQkAiWZiGTIaoTunKIn1fHIqBI42AUByHeSzZhP8AOAB9um8xeUuN5B1UeYnrjkK/CTDM6SCGWH3UXg+nwCauaAVEtZ5D00qHfOgfz8yQlQ3TL3txqEnIWM8xgDZ7LXumCJ1JHdT0GOxU7OWyTHK4ngTeB+X7Y7GNiiqQhikDhYezYSSAeG+CTVgbpAMcJc7v5Qz4SquUpXaNP+5GKqdoOZIe5S51YqqJbwZPpsZELVZYDEuN0G7BspkS1sQjaEuL8xIllj8TiT6tiv7cmmhVnSiAdSpnfzwmltaiDvKhJJ3rxTPpsCl1Xs2lejeO4Q3Hox+R8cEEJJM94GQS06yXM3xFNKlNvGZlzDri/Jg8fphopEag8JkPYo5u8/pyxAL2ehI8u6x+7KZiR66Y7+kDJcCI4HTNNiwyvdh9OmJoJkWDEWSkG6xyxASwSI4kd1LS4s2KCBRDLDs4U+612O8IfX+ccWLkLd3a0ykxLj1ywNIwekQBrT1jpbErqHnoTYNwJsGjEBBAZs4MsXb8YZn4uuCUkEqESJgG6U3kuI9aCahJE97kG4lCevXAVKkHokNA/wBs9Og/xGKB/sBumLRBeKgMEWHrrhNSiljKQxksfiWLDWb9cWEklIf/AJNBoodNcKWuT16D40nlN/1vgAa6EzvBJYGXjcEkhUiPpiay0kE5gN5QdyAcyH+MTjlLOUHoB/7VCedrYshBme8OfwNbNgCiquN450w5uIYpUH95N3fwxIUhwILwA4mVp+O02w0g5SX7qmDqj3Y/F0wzKQXeyuar5wX4owBTWpKku6S7S6cpemRAcsY9Ww/aKQzKLAuJtqgX3S4jngkiE9QkeWYjnecQF5ih/gTLJJkLBuLNp/LiAUwHtqk2D3UmdxmYj+NVBCcoDInon4FJjcvp6bHUqkCBDHhT8SDG7Eqfxm+BFUSMqfvMnCj46iXbLeD8z1cB5p7yoTcHRroVO5e8zb5FRpcI0ZuEQ4WP9sBukfWaytr4i3ceyZ92lTHdkaYds9Z1phpGiX+9Um4S7YA5FrgOlVgJYpVByiL+rOVtA3t6yw8iPeNIz9b9cJpBwwAHE8Adw2Zm4RhyUqL7zPaVRKDO9OuAFADLJcZXZjbIRBdTu3+b4YikHG6qSZysOJJk5Bzu/PCalXnM5b9Vh5fBoS508WD9wzGALuyqZLAHT/xHTHYnY6O4JHy/nHY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data:image/jpeg;base64,/9j/4AAQSkZJRgABAQAAAQABAAD/2wCEAAkGBhQSERUUExQWFRUWGR0ZGRcYFhwYGBwYGxgcGxgaGRgbHiYeHxojGh4aIC8gIycpLCwsHB4xNTAqNSYrLCoBCQoKDgwOGg8PFykcHBwsLCkpLCwpKSwsLCksLCksLCwsKSkpLCwsKiwsKSwpKSwsKSwsLCwsLCwpKSkpLSkpLP/AABEIAN0A5AMBIgACEQEDEQH/xAAbAAACAwEBAQAAAAAAAAAAAAACAwEEBQAGB//EAEIQAAEDAgMFBQUHAwQBAwUAAAECESEDMQASQQQiMlFhBUJxgfATI1KRoQYzYrHB0eEUcvFDU2OCspKiwnOTo9Li/8QAGgEBAQADAQEAAAAAAAAAAAAAAAECAwQFBv/EACwRAAIBAwMCBAUFAAAAAAAAAAABAgMRIQQSMUFRBWFxgRMUIqHRMpHh8PH/2gAMAwEAAhEDEQA/APoq6tjmVBV3jEgy1SfP6YE1SwlTXYKUSctSWPtOWnLpgn6qeYgs6P75/fHVGyvmUHzB3vqGZfrpigRWq6Zl6B3W11pY+84nIm9jywFPbVZUSsAJCnPtXgpE71ot18cWlEPdcHqWGYFuPl6jCfYQJPCQ6gSbqLs8+umKByFl4WuFF3KtFuWL2Yt6fB0llKpUsynVRFiPXXlhFRQZTE3M5buh43ruP0xJdyA414XIZQIfe6+mxAKXWU/GuH7ymcZvmIHpnbVqmd5bOTClTvJVulzo4bxE6BtCN4wo73ITKTunN1P15HClBwZVIEtEoUgjjguAcUDlLPxVDBHGvksc+LV/Do8GsfiqWJlS3DhKp3vH6jC0yQd4c3SzSk7291M9T1x3sxAGblAU/ApLu9o/LmMAHTqQBnWd4GVl+8L+0EYJSjuupXAA+bmlWntbvrJ66gUEzK2cFmM7wO6cz66deuGmAmVOzPNgpp9511f9MABSXB3lHdV3zBZP/LJ/m2vGsfiWZeFqmU294f8AD9cRQVKQ5LhuIw6eftenq+A9qMvenWZhJj3nr54AcjayCN9TRLq+Mid48wNP1wI2o5Qyqml87vmUNU+ulySyI4gz3zEBlgzPrTngVM3y7pJippunn6vigH+sUyt8uxM5gPu80PTnn4Yk7Up074IJjrvp6CZ+o8DwKbOLDRhwKDgZB6GmIXXAYunUzlD8Jm0/x5rAD+uOUb48X1dYAvzHpo5O2kxnl53rcJ52Y/L6kisNVCCxO6431D4vX0AColuJLvA3Y927gg8g/h88APO1nNCjcgXlqgfu+ulsAjazl4lfNTvkP/GzR6tiKsklwxJNgX4DICDb1pgE0mDb3LgL2WNKY3fXiIW/6oy5WZs9T4xw2ifl88CKw5qLAarLb/4lCX6fMYUEwqTqWgPCDuz6nlDFpIcz3+8AzEKEZ/XTEKEhSQ1wYafxKEkk6k+oBJrcitmGrHhI+GzdcVVLL2dlfES7VBJgtB/LwwQplxDQm7v3k/AI8/lqsB/9UdVKt/uEdzS3r5YgbUXNyx+JRaR+IjX1bFanXgbwsBBOX7shpWmXHIeWIXWBdi7WgEjdQfjPjbX5gamy1jl4COTJVZh0vjsK2SkQnhIk2Qnn/ZjsQgm6bMDlIGZ7gpkheCzpUiyZVJCj3k/3au18LUohJDKh+8pzlWNc0Eg6/wAYhFUsoEKcFJffNllJjNyboXnFKLJTlAyjhjfmaep9p+H6PiFZX4O8dQ/Ekw6jG9bBCopxuqkhhmU75lJcHPFwZ6aiARtJZ2Vp3jPuwppqXhvn1OACSLQQ4RLhrKQ3FfAhYU3MiJGtIGd6RGHCqYMvF1HSoxcZ5uOcR0wFNRJRGoj2hfvpJ+8t0+kYAVtK3JMyAXBAEoJjecHdv4YLMHgmPxCGq6jNyLeGCJJCTHCkE5yAJUkggVOt/wBRgJaxcJVHtJDoSoP7yZDfPm+KgRSBaM0cyCeEzx2dI+mHHZy8BTZnumd82LwGPywGQlx1cb4mTP3kDetjpAUeYLb4IMJV8RaQRpgBiKRy8Vw2klhyLXH8YOq7DebK/KLEd8YQzF45PmgDNyz8leMYXk3GIZilhmcOQUcWc/J56mwDkpLjVlWCmh1B/vPD1ZQbLd4aD/xkN94eV8VFbbTDElEqBDrIBUMqi8sCATFvmHt07lMcjJfvgAgq+v7RbAOuXS5Bgr6tZUjOcStuREnR++DusDz/AM3AqL09YUYzWJp888ibPiK6XzXkqkG5ypLiSx8vLEAQYMAeXdLXUPgE+uuORVOVwoW6h9wGQ4ax9ThakkFLvfk4+913CxYwY/8AlgEOEyFcuAvwKu1IRGKCyK8nfEK523xDZ+v8aY6nMZnlMA8wQ/GdR9Nbiumud4ZjD90xvU7W5/XyLaai4vdEMWlag75TfEBNVbjUuL5XJ92CHDHl6uYTSc21+HTObH2dmP8AIk4jZkE5XCjAB3GPAoF/d2cX/wAGE0YG6rQvlb4DunIOU+f/AFAaE7pdw6fASgeBBj1YOqPbNrEzKDrnczhNNSRdxpP/AGTooT5csWENAf4GBUZLMO8/rXEIVV08z2LgzKrpSRDqAt6eW+xSGiRaA/3gMHJbX69ccJaItYnuqEwrlf8APCjacovo3dSYdIN3+WpsKHSqAMAW4RBAA4xZx4WxxWct5YQ6iz0yXhRezj0cclUwqyhYMB7wwR7SeX72xAcoA3jww0cKnILK9DXAhqdlIdBgcR0a7GXA547HdiAezMa6weFN2Cfyx2I2UoJoF2Iu7ukvNOX3GuPRjCygkHdQDlUNYcJVunJMvhlNZdMQ6dN6yh/t2Hl5YFLxCQ4toBkIj3V4t/jFAJSeSTvE3IffSQ+7Bk/l0xKHDgRod7qoMziLSP8AHGRZOvIPuA73u7Yk8RPLw+MGN209f0wBw2k3cwCeLhhKodc+rayas3JZXNnZY/H1/jTC6aRZmu0jkpLg3ePRduWgEEsJeXE7gMjNFvztcgMqqDkuSzy8hl6b/X1bA064gTcQ8TmS7538vQlTT0zG4hwDBzh7f4E4j2l4Ey2aCygXPvIv0/TACxtN+Jmu4lgD8cWP1xP9Q5bMdA7pHxJZgouOs6eXFYe+rcd3zAD7zr6Nlf1AABcQJ3wWDpV/uMfrHSDQGFboIfdGiwbod+NtGbn88eN7e+0S0qqI4UOwdyVHNndO8JA+YjFr7R/acJHs0rKSGKlAuEgEgSF3JbyuceG2ra/bKypJK3kEuVE6k6yx52ZpGPR0um3fVJYMJSsXNu+0BzcS1xxFW9KSHSFQFJdmMwJw7YvtbkIUKlXdaCStJFxBPIM3Q9MZFCiClaVJdWQKSS2YFCgSHHNJO8OjtojYqBURmSQlRO8kQcqcym6hgS1p8/Q+FBqzRr3M9qj7ZKCUkVUKpu91Zoghg5SW5kj54Yr7ZVQ6gaSt8ZmqKswSQxLu4UYFjbHi6Wz51JSsZQcxcQSGzJU3JRyl+RxXohRZQYiwV+IgFN+W79cYfK0n0LvZ76t9rlFAJCQfiSELEqCrEZlGxZ9RfBbJ9ruIqyLtlUjIgNkUGOa2h6DHz2jtCi2QFkuvLchQuGH4S/8A1OAVXdbhwAzpPRy3XlifKU3iw3s+xdlduCtmDFKgFKy5t5KQUkEADVM/5xr0aJNgWi5IBZZBd0CemPkHZXa60rRv5SAwIbN+GW+GSOo8cfSuxe1/boUopLgsoPmchQLwFQQeuPN1OndN3XBsUrmmKZCpQpgoCf71CDlDpZtbNa5QoRbRnzJ+FUDeDGPmRhq0nOrdN34bstJ3TES9+fJxAmGYNl4m7yhpVHN3645DINA3n8XDiN8Gd8vxerYIjcGnD3ixy1NVZT6jApqBg5SCPxgtupI755etTqkAEMO/YO7KzSMhwAtKAF21YO5I31iNwRPPz5qoVEsAnKIbicTSLADOJjRv2eusy4AguN1jxBUHKPi58zzOIG0TxtvAQYutLEe0E+pxCDKSyzA6kwLbyT8SnLH66WwSKbBiLFN0RxETuX88U0KcF1KLB2dO7uJLguomxM8/M2AQDM3vaKurIDcrj9cCl7syuySAWkf+KfDHYRsYABEiT3lf/tbHYEJp0rRy0S5ZRYgiwY+r4UiioEQm4HBA3lCYuxE9XtJQvaBlzOGZRfdkjKuHXGpxNTaGKuHdUfhcSkgq3ur87YFGooKaw0EIngILuhmf6crGfZn4NNEn4QY93dw38xhVNTqIdJ3h8LxUILX0t54kIkBk/Do3eT8EG3z+YDvYkE7ve8O887nXHUUkWChw6Fy7pmLepwtSDfLcC4acoM7lnHq2CqAh93R7E2Vpu8tP0wBLLjdOnxMHBBnnbCl5iCGUXB1IJ3XmYmP11x1RDd2xMMdFgzHX1bC11WMu1nl7qDM9vV7UDAgvII1urmksN7x/xfl0VAMM2ouYhQeVSYHqR57ae3rZSzAOTZmunemR5fXGftvaxIBJJl9whABBfW/Ih7TjfDTzkRtI899pqFRO0LSlEGoXByh3Ga4cPLMbvrjJGxlSPaU1J3TvJUCkhLw/7g/zu7X2VTrLKwVpJSBJJkGFLTdu6SLMCHxnUNmqJXqKghSXGWqNZsXtIv8ALHtU3aNuqNTJ2mgVKTWIYNlqglykqempQGqSSknWTrJgZaY2cIUQAskkyHVTS50cBWZJh8pGLKSXIUk5DeCCMwYEj4oykPvMmxIOI2jssBRQg5kpX7RHVJSojxuHAu2hjC+TBlCvVGdKxJTs4ZoA3CkgDkVF/lhWxU0GlTSkM6860d0pQhLgnpvt5DDaNAroEIAzAOoGdzdAy87gt0fTC1bEqstYTupCV5WvKiUAc1EbvnjO5CU7RlpqJAC67gFpSnMyz4nh8AeeIR2WT7JJU9WoApYEBKDwknmpJJPIEXxr1djp0SErZayoFJnKmA+bmEkN+IlXTGQt1JUhypVQOsiVqglgBIQCQG7x6YilfgyKNRYCiEqKiTBZj1Z/JuQk2bHsfsXmcoLhKqZGVKQA8NcFyLdYvjCpdgFJ3l06SUw5X7SoR3iWhIFm1L3xrdl7MikvMiovNIJyiEkAb5JPMxd4uDjTXSnBpFjhn0GrRDqMOXIG7MUzuyGkam+OyMotzPeEe+ewqdSbeTxjG2TthaFtUqApW4zMQBZs2WBZnNi4nHo/bBzvE+ZeViOPy1/THizg4OzNxXo5sogvBbOVf6ag75VOYw1dLjdMHObFy9PvDKIPp7YNKQRY85c6KmQqcTUDAnKNbsP9PXdEaeR8MYFEV0gE8HMBwH3UGD7QNYT0GGmqcypEKHIke8BneJPFy1HhiaymN0hxG8A+4Lb4wVSrJOcQfiMbydHPh9OmAAIJBjSN2LLEe7M2/bQkkG7HvdO8kjPw/TrdnxKqQNz/AO1/iGqL6X/kcoHeIvo2ib7wxAXdmEGe8e++v/1PpicFsbMqe8dQdf78dgQooqgo4y1iXDF6YIEVI5wf3wFSsJ3yIdnEbgLn3kiHb/OLFNO4+YhspJck8iG8IwpMsPaGyYzXdKg75/CG010FFlbKWc7Fi0PZQMe8tNsHVppzQRCnlLtvi7KZ5M+eAUuH9oN5Ja0koBDe85g9D5PgKlUOTnAuZCC3Arekkjr4dDgCKmz2AALpA4CT3xJHdZuX5YinTLGzlKmZBAcoS2Xc5v8AyXAbDpJYsfhQT94eEnSfV8V0UQ3cO6RCEs5pNu7l4/ToQCq02zXuruq1SDvbh5Gz/O2T27t4J9mL72aDCQswN0O728JbGpV2YALLAu7slyxoh82Wm7aOP4Hj9rqZV1SEkPUUHYgMGDAq0ht5tJGOihDfIxbsJ2pZIZIgd1NxJcsXl+T/APxxTTmS2XeDB0JyPycZWnyn6YeGUWBZYs5+oGo9czixSrqCCKqUqAEkNE6Z7DozdQcetwjUIOyrCgEpbQJUgpM3Skg7pI0tZtGHaUoqoAqZkkylepIhlXnQtfWYxa/pUJDKUMhO6ouEg/ASCSJeDI05GcgWpljdVqoOytFZrEWBIgwYL4wc7ZBkbKvIrKtlJUGdJunUsIzBgdOEhgbRXSUhBWDBIzJdwUmCORYgkazzONXaewXcUylNUbyQrUjQHUHqXu/PFSpmQ6VAoUpDFNwFZY3tUkEMeQHLFVSL4MWhCtmUgLSEkZ8gSosHTmSFBrsCGxf2qqUKCkoDtK2YZygBIB1CEzGoPPFRW1BRTnJZE24gCVD6NihtC6tUqQk+7S+ZR4XUQVDqSWjyLDFy2Y3HV9sSpPs6QzPJJsWAAUo6BnYaA8yTiNnQUMiinMVQqpl3iq+UeVhoOocv2LsxSiCgkJIJzEusoBKcxAFoiwnQPjYp7LlGYJKUq3QEuTkfgR+NbbytOuK5pYMjIRsRUspzAlnJfdEM+a0BwGtLcw4ILlNJJAAfOUyYukHRnmNBGtjatj9mQlW4OIhMt8I6q5PAYPriDWWd0OhBMZicytXAbMf7iAwYBsN1+CgbKsJBQA5IAIlTi28fnyHSXxtbH2wqmU7uam0nPKQCDAYuIAafG4xhqAsqHslMk87G/i+JpKylwyQNVSfFrDkPHGNSmprJknY99SopUmJEaA91X4DM4fVSli7A/wDUf6YEwIYerY8d2d2kEVE7xNNa5zZVb7EXKS1zbwx6ysrdO8AWdyUgv7HWQ4/Qcox5FSGyVjancsVqgc7wl+83d/vDerYhZG8ytfEjeTAv6bwwO0VDcKLF5f8A43Zs7+uU4VUSo5uLW2YkTTt7svrjWUf7OLaaJLd78F/l+8EJAurX4gRuC++NMLNCZSTaSI+8UJLBix9XwhFMMIOneD/dEOSKgcRr/IA3+zgClRDjePL98dgexQMio7515sdXbwx2MWCkqEm4bXUAL+vrwwvKHAloh7sshzq+jfnbBGhCt1QLK0s4SXTuP6OBUli+9rpdlhW9uRBxQLpJYIOe2UP5KDNn1s8210FKXS2bu8/+MT97ILW/zhoDESQQrUae0ZtHDFvTYWpTECb21utPxu9h/NgCVWDgki55NxIU6d8sddP1wqkzgbvK0f6iWc6+vGDXBSDmBdpfK70//qwTl9XwG17elBUcw3XU2YhW6t2hbuyrjmMVK4KXbO1ZEEAJBWBlgEzTKVF/Af4x5JdUEgEywGZJGbwZpnTexobVXVUqFRJBIZKQqyRa5vPPFGpSLGArmCklvOnc49XT09qzya27j07GQAZ1ZRSWHVm3X6MMS5SoZkENKVZlFCue+AWPj88VULY7lapTPJVNRFxZQBIHni5SqM5ORb3y/wDkUpzOerA+ONrMB+y7bQJNOKajxIWmDGhgDoRunpfFpFUUUnPmNOxMFM/Em6ToTIIPnjJ7Q2SlXSBVplDcFVAVunwuPp4YqUto2vZi6lf1ezmCUh6qR1SZIHKfLHNI2RSYVTtv+mqJoVg9Ff3NeSpI7qVEPI0VPjrjS29aKqQkqDhsqngh2YnTlNj0Jx4zbtqo5VGkn22zqDLphwqkXugG2sMPzxb+xiqtR6T56Giikl3gAahdg0fTGurONKPxJO1jZ8NywiEoUHSXDJKVK5JCtDzHLGrsiaVJIWtglEhCpYySVdZBnU9GxobX9lsoKlK3gxLkFMuEFXIgjvRGPGdvbUqmsU6qgEoZajdS945UgcyQonChrqddfQ8mt0JQdmfQNj7RRSppAQCuoGUht9dylJ5JTClaC2mKu0faAqX7PZ0+3r2XUtTpg6A2AA8HnHi+xKe0bQpalKNP2nErv5D3Qe6DcnWMeso9q7NsyAj2iANEJ3nNnKUytXVTDyxm1nuZbbF2vSRl4yqob1AITzynn4N4mMVFoyMEMCTK1grWf7UhyT1U41bGnse0lQCsmUQ3tVJJ/wDQlwNIyvgK9RJfeK9SUpWAP+wIj1OM4zawaWrMyzlYsVqOpUlhGgbLEa4WoyHv3Rup8wHfzHzxZTXYwlQYzlpFI8M63PknFess5nAX1gEnq5l+gbHQpAZ7MFn3mIJcvlFizCPDHtaO0e7ExlTZg3u1W3xu9MeFTt4ZmUAL7uX/ANpN/HHrOx+1HpBJBcCGLEgJMhlJt0fHJqoOykjZFmxtaxJ37kOCWPuyW19T1wv2PEMp10LDdRwkU7/PXFioDJylnMsXO4dJYPFrz1wCkKY7rGe70Twn2f726R55kciixfKzc1ED7wmQSJ1/e+EppwAU/DD6usO/tFaG3XXS7TpzfUf+RM8M29TgQCyQ+iYvqXclZ/Xz0FH9iUQEq3RKn5dxHJIxOI7PSAk7uok5Z3Uh7eXlicQFFKyW3TLd0tNM6teLc+uJNRwYWHf/AEy8oBkfPzi+Go2fkk90WS2o0Rdr+WBFK3u1jh0AVwETuWA+XS2AFVasFgsGbJJbcCos9rDwjWVVwFNvyTDKYspP4uSgPTY4UPwKkIvlbhKf9u/PlEC2FqpvJSsbvwpJ+7EKGR9Ok4AH+r3bqjKC+bVSkMd9rx9fDC+0+2Eim2eVSOIZSgKYuSLsx6Y3KsZuIEa5U7vvR4OJbzHhjzX2upkJpqzFICgAMg1SQSCOgtpjbS/WiMyam03DdWKD/wDEP88VqFclW4lD6MhWbx5eZGJVXURAUZsUpD/Mk+rYKltNQHK/kghydXZMfn0x7HQ1Mv1F1gJZQ5FNMv45lp/PFzY/brZ6SW9TC1humMimHMFZN1NUqKHzSEj640KaUxmSGFyVKA8JUcc8myFft3s+mTmVtJomxAqqpuOUAh/LHn9oFOkn3PaJY6N7Qv0In6Y9gBQICQhBewyAA/Uv4scCjsrKVH3SB1Rvft4Ak+WOCtrqdDE5ex2Uqc5/pR8x2mj7RYy1d9UZkUlIck94wL3jH1HsHZqeyUaZ3faNvEMllESphqTjN+0NBKaWZ2yqGY5XA5ZimzmGnGAvttVQFKZ0iSS5PjbHha/VPWJKGIrk9ChSUG959LR2gFOrMkOlilgxswluVuvTHi/tn9nvaU/bU0JPswGFw+W+WxBDK5Ak6YpntCouklwsrBIWgjusChQ1d3wjYftglLoXUuWIcsNDmLctBjk09OrTqKVO7sR7ZxafJhbHSrqA9tTrVAe6FhCPFTST4kY9D2YkiKfZ4SfiVUCG8xOPT9h1ElICAhaWDWUPk4KcaqqblqlIAc05m+YsfHHsPxqCe2UWn/fM0PTTt0MbZKW49QUgeSlVl/8AxA+mGVEUvEp0TTqhPlHk4D+GNdXZob3VY0zyJJ+pb6Yxa+zVKaXrKUzkEisaiehKTDH+09Tjq0/iVGq7KVvU46lGUehWr0aJ4svTMagboAQWwjaFoQWSpIvwMs/kG+WHrWczJNBSdN0BZ8QWSfI4ElVjlT/aFJPm5Ix7MDnEo2pOmYO8EKSryiPIDEr2khVMhCiQoNJASesB/m+B9ksO5Srplyx1IIzeGGdnbHUrLYBAppIJGVpBHJxaZxarSi7mSPc0NozJCshDlPdUScyW4Wt6vOC9tHDcWKYlDsCUwXTY9BfEoQw1DBLQl3SsjSn/AI6YlJbpIEM3EofCJY+tfGNgSNqLxDH8AbeFw45v88MTXJAflbMPja4UfUdMV6ayQGzW+IPw6soTu2w1dNReH49VzKSHuRqOfhbAFvYlKy311UeQ/DicBsuywfE/nHd5Y7EBSNUA6Q5sW3Vh825yN/zE4E1kw7u6dCSWWUw6bP61wytTcxmdl94Q6U3epOBqbOqwzXMApn3qTu78Bn8n1wKKpBFosiMpy8RE7gYv6TcwmiGTJlPwz92of7VtfLyxYTsarzOQXS0VCS4zX5n5c8BQ2VQywqABZObhWOXDb0WwAmsAM0swPLd+7MOkOP38MZfbnZqKtNSSUvBslyxqTwu76Bterai9nVvQRuxuFh7tL5WpmYt9HgZn2g200wWDkuQCkMSFKLsUJliIf54qdskPE7H2omEFJCrcP5AMPLzJxoq21gwEWYl50DIjyKhij2qEVCc4KVu7B5YAX1EAv44q09pUi4gWcfkUx5Q3I46qPiNOeJYZjtZoI2hRvmygv8CXHIJb6kvjUo7ApaRUOVCRrl9ottAnMcoPyxT+zQO0rBUkinN3DsWvydww1+ePY+ySAEjQMOSeoTby116+X4n4ooN0qXPV/g6aFDd9TKIWpZypCkJtmJ3lc7NHX62xX2xqSMy1ZQBmdSrDz4fzNptjfGzgAAA3F5ctrEz3RH5Yye1+wqe0FHtnNNKgo0x3lWSFHVuVrCzv8rGSlK83jr3/ANPXjPbhI8r2cs7VU9pU3dmpEqQlY3CJeopPKQyS5Jv1oL7Sp1axqrGVNYLUASR7ukghLNZSiyifws040vtZ2gldWnsVKEv7zLbIC+V+Q15k4ofaqlkW2VhR2OSGvUVlQPKnB6Y92g4ytuVtywuy/LefbzNU2UqfZNP+nqJIepTNOspQck0aiEyPAl+Tvzwuj26rZ6gpbVSTWSWYgJzFLQUkwoNzm2PSdm9ihNSnWSCEL2Y0lNooIpt/1Lqmzs+I7B7Do1kq2at97RUUpUd0gE5qaqatGs0s1iDjZLU02pbldde66XXo19/IivbAfY/2c2Wsr22zKLi4pqyKSeSkfz88expgoIyqU/JUjyUAz9PpjA2r7IZ2qJq1KddgBWSMrt3agEGf05MPS9iLq5cm0lHtUtKQ2cNdtFcxPQtjya1qiUlO/k+V79ft6GLmxyZFknoDfwLjA7RRRlyrRunmAw8SScMq7PrcakFh/wBgXb6jDKWyrSXDENBaR0h3GNCo9UYb+54jtT7PJ2dA9mSaaiZYXJJaIIbW+MEJCXOWBfjceTAt5nwx9TrpRlIWkEGCUuBMSz/XHiR9nCustAUQHcAEu02bW04+s8M1zcXCq8o4K1NcxMHZ65rKSijvE8na7GQHF7EDHtOxOy/Zo1KtSUkyUEsXpmHTd8O7N7DRTTuUzLFzSU5fIredF5PoHGkKCnbKWed3R6g+Abtp8OYfsq1nP0NSVjkpO/B/1O41lBQy+7D36vJ3rhpqLBPFf5b4MjMNCf5wqjRJe4dxKQBvUgYkaj5x0DKltbHVII3Ul+MTjmMhYqKsTP8AePxhx709I9Bq6ThVpfkXemL7qmHrqSjoZ+P8V5J5+rAkAHugggSzmabSyLQ374XBf7OSCk2G8dP/AOR+XzvjsN7KXuGwnS3CObfliMQGUpSjz1cOCQ9J752/fwnCqi1NYvvfC5YpIZ1xfX9sWnsPCMxjcMv7SfR64E1BqpneyyO4LMuP0vigroUX1unupb7whjvGeuIpy0EeQzWWHsY9dDZFaCQVWupSg29rJ9DzxHt9CYBfi6qmdPXjAZ+1rSlClEdwd3/jbdJpgPGp8hbHitp27MSpcKVJ3QkDxcsfIPjZ+0+3vlQHOZlOGIKQLNJBdtNPn5baTcCkTqwWoB+rB/IxjzdVNuWxcEKu25SCSEgakOB/+TdnoMUvYgBw4h+En6pOXFmvRN0ukDmGHVlA/ocUdmCqiylIBNrJc9bJ+p8MSmscmaPoX2SBNBKKblQkkpIlQl3J/X9Mb1DZAFAJBWrvGwD/AK/z5VPsdsuTZsjqzElzGYfoGsOk8sa6lkjLTGVMBwbk91PWBOPIqxvNndGWCapCWBLERu3P4UdNM2uMbtYinTVUUciUp3j8Cb5Uc6itTjWpUUIUVEuAxWeUWHUz4AdcUu2uzxtFLIYTWISEtKUu6j4lLv4jGuMVvSfBmp2Vzxv2N7MzhW1VEt7QnxSgcA5sSU+LHF37admpGy1qihvAMFESpIWUI+SiT4HHqE7KGCEJIAO9pAAj/wBKR54wft9sal7MhCDx1aKA2oUoP4XT8sdlKq56lS4V1+yf8BvBY7A2dZ2cUn4Ut8kpB8RH5Yyu0NjOy7WmsVe5qq9lUjhJHuyeQC4fRz0x7RGwJQCAcpS7aOr2aUuOhb5g4DaaSKlPLUphWdIBHNxB6K/UDUY103tk283vf0ZHN9BtPZizh0/+Q6nRSdH+eCm6t9IMKF08nGo9PivQ2hSSGJYcJ0MSCND+x87VGqMxys5clJLeKknn01xjCBhKQ+gkKsd46j6ODceowY2RrRzOo6gajp9cAUZd6AfH9/5xT7S+01KkguoBXJwfObfTyxvUbGtsvVqrIJJTmGo8Od58Tjz/AGbUK1FSlJUcwcAAMxZict+ctyxXHaq9oGUJUEGVKlvItJfn88M7JogFkgwzghwSKrKUT7Is4687Xx3aRxc33NU+DSS2ViO6JKZO5qDTPLDgU5jGvL8ZHwBxJ5388IOzLysxfLoJfIoT7rhtpyiWLxSMmQ5dnPxIO64HWJ18vUNIVGoHTIunwlJDAxy/xgCu0Ks+p7ig/H0wdBBSQ5tkDlUQpQkFd/LlfC1IBDMm0AnN8YcHOedvQAI1HshRc6uxlBmS1+lj5tpneTukHdd2fvD4QY8dcVsoMkIMXyhzupIzDKWDgc/O+HJSyk2B3e6xioWAOQQxMOPK5Au9kqGQsAJEJUG4U8j+2OwjYam6XUkzfM2g0zY7Ah1IcIKh3SwUrkoOGP6/PCrDiu4BzFz7r+8ep64n2Vt092JbiVeL/wAXsBpU+ig5Ey593qPX64FASkAklTwZzGOE/wC5PrnM1KgG6FF1HQkniVIBX9OmEKplg+fgPfV8CJBef883NTtlXs0KVO6SqSUuc6uEkMLs1oHLEeEDy/bB9pXJUHCQAmWLMASwVZ354zamyAjdoofmrNbmQ3rnhiqZAYKQA4vL9WDD5v5YpopnaKnsqayQJVUUndQHbdTqSSPzOPDk3OTlcxWStUqqWs00ppuA3BA1fMXLNoNcXqOxezpqGVCTcnUyUlzqnNYjmnrj0/ZnYlOggFAFVeUha7lZlRBGhaQ3IYx+zeyAtaAsLUgiuhQspOVeVPlMdYwVaOUuEb1Gxs/YPa6mfIsEgqYLBfqEnqW8Szm2PY7SjMoBA3lBkn4UgkE/pj5v2PQq7MumgqBBVlDqhSnUELBNipLRzi5x9K2KuCnNqRfQBw4HgCMYTs27dTYmVTSSm7mYHMtKj0gj54M1CtRygFhAPUgz4/lidoASg5rEAIGpA0f8/Drgc4pJUVGSolxYKGngxbzxzOGTZcTX2WVEG4SAr8ILF+pYqwusRnQlgoOo9DIKSOoIOHFSnzZQHdYB6AjL+ceOK6ASlS8zFIf/ANTH5Av9MVRzct8DaAKgMypIa1iS4PgMEaRMlgRp9T+dvHphi6RSoQOIT8Jlw3LMk/TFgU9dHLpPMj6aMf5xs2mFytSpqk3u/VrHxY31ccziv2j2uEIkDP3fXI4X2t9oU0AUlw8MZA6vZsfPO2u0BxHNUS7JTm4jAAJ1k2t46boxXBrlOxc7Z7cqV0L3slPLu7xbNEObggljpjD7ObM5UKZdnqIVp1KiBiNl2ghRgLSkKKntDAt0DgDDtjVVBRUze0pqBKtwq3JACxcsBxC2OlqyaNe9NnsezqS2f2qFjonMH/PFuhWCaod2UC7EJTmSxfKBBYc5bFDsfZ6TZ6ZUUdFkpfUFKiCPU4uEj2qFZ2IIEEgl7akmYg644aEttdG15iblOqgKYpc5mEm+ciI4d75H5n7ZChYSn4jO74hju/TE1FqmFc+NUlkGN+JHhfnjnU4G9cjiVzWACM/hIfTH0Rzh+0EwI5EwywfjD3/TBgaARm5G/tNbtf1bFZGYp4VOx1VDoSb5iDb8+cltFEuohDyrQsYQQ+4WF8UDPZluHu/DPARLot66Y4KANxqWKgP9RJDSG9XwhWxhy6UiCJAf/UGqA6ZGuvzY4YC0Kh0iXQrdOYN9MAW9jWGMg7xHFy048di3sIcKvCzck9efXHYEMxKExAuPnnVdqd8FSCXDJaUy08HPJhZ2kA8SeJi+X/cIlk3f6/PHU67lLZeJGic0giDk8hgUE0xl4Zbr8OhCbxjB+1wSKC2SZLQn8b3KAxk2+uNYVQwYILuOFLQKlvd8UW9HO7fpKq0loSpIJLTIJC08QCQxnr+ZEksEPDlJWU0xvKLOzslJMlflrDuwx6TsrZfYod5PS5UEmdGzJCej9cU9k7G2jZlk06WcqOZZfMVFMCDo+gi+ApdnbbvBSSxF2Ngc3LmHafLHi1KFVralgzg0kbdGvTSVkKUIedCpLp+X5DBp2hIIKlpdzvjiIUskgjx3vljIrdhbQsEKJDApjVKGIDddHtL4gfYuoo71RZIDcNpytzuAc2nXTCOgqPkz3os7dtiUoIU2Q5W5pUwkdHBxf7A7QWCn2kA9ZIcE7ugsZxGwfZVNPKSVEzdrlAUNC7H52xf7R2TOHdTpkSEz7NKmUPZ2g+gBjpp6Land5G816SwtYzcIBSk3k2J8P1GIrUQtQzOUpJCvhJa/z/LHl07fW2ZJSsKUmd8ZspYz1DdeeH7H9q3QyTvWynnBY9A9zzxqdCSw0Zb0ei2lGUKPeUzj8SZ+SjmfFZe3U0pU7MpTgQ43hHhAPzxi0Noq7QhJqQGNnBiQHbrfri0OyKcAZpIaQWcL/A90n5eONny0pLsTejQqbYnJmKod2JtDN+Sh54z9u7ZHDS3lGLyL/MB/k2Fp+zKClTrWIfdVA4eHcZr66+GNNPZyUJWEpebEAjdWCHekbeduc43LS5yyOZ5yt2D7VCwsEqLDMrMGJz91iCAQC4NuVj4baAqiF0FKSlRHEDIDSU9SCw5OcfXxSHwkMR3eS1D/AGrT+2px5/t/7MU9qpspJzNCgC75LRTHK0eVsdEqKkkuLGmSufPq9JaUtSAZeVCQ4hNVlJH9xyvjaoKSimcrlJp5VIsUqUZUNYUGbkrGPtNCpsylo2imYU6C27upKUKEd3MfljRRWTUdVysQl2DqCfaIJ0eVA8wcefVTWGYNlz7Nbf7JakLUzlwlUMcuigHDtq4drPjf2xIKkLDKCVpcBQEPL5ncfnpjy3tAk0ajlgQneAscoUlfUOCDyI5R6DaiQoUwxL7pG6WEtYsqJDHpjnkr1YyXJ0QleOT0yEqywG3XuA5yqGlQNKRNpvciwqoQUmbkcTtKdM8hjoD4CAU00lxCvS1BiwD8V+nOw+0OQEOBBgks9N4MgyOevmffRrGUipgMpDEDizaLDuXmB6s6rT1ymZtzp6+7s4/zhYQS4IB3nZiQWqlzKCxY2xyE2dhup0AVwqSRNMR6ixoD7wjU6t3haBG9/m+ORVIS+6DIu44LMag1H52wmrXCEgukO3eABORKmEhrPp+zjVUXmygkkZi28pDEBXr8hDV2JZ3p73w/hSdMdirs+0ECdWPCo91OuOxClL2xzcTHM3h70Qr3l5/xiaCi6d55p2Bec0vnb9sWvZlyyjBJeSwzAy1Tx/a4wOYRvCSnddRjMQ/HH74pCjTRHEjXuFrVI/uv/wC7nLK9IEneF7qpZu8g73M9fDlh+7qoXI1Gqw3Hefz6Yiq0lxzsSRCTO9NvywKAimlxb/7c/evBy+HKfnhZ2UMrhYhTnL0DFvZ3u+LBAzc5LQXioDBYsH5fzgPZs5AmdGNjZqV464lgRX2dLqfIPvZy3duIZPn5XwtGzDMDu3Hcke+eDkt5/vixWS+bdLHOIF3SL7ker4V7CXyl/Bz96kx7uQ8+nwAvZqIATCYKGypLOUFMbqdP2i2AFPMlnRKQwKSL0SGIOlo5OOmGUUkBMC9O5YQtQ+AS3T5XJUSYDJDZdZ4Vpvy/fyIApohgd0udEmeAuN06jly8i/oUsxFMzLIGXjJD+74m+vzwo1twbqTrBDfdpdt2Dpb9g1dRiYA3iL/8od2Rcu/p8AEKAT8L5XbLA3AJZHT1bDEokSAHFkl+I/htitLQnuhhf/TU7+7tH5RoTphyN0X6u+dJjctJ5W8wsCRTABGZPCRCSBAGuXp6tg6iEOrhnM4yl5AMi2mujYTQSXAYMQRyFljVIDx9fB3VEk6AOkaB5pkT0gX/AIKwFqpBydzw3nPvM0eunXC6ey04BCCx0BuQtLcN2P5+ZlS9Msg2u+4oATGsdPkZQuGY7wFnDe0I6zlLv/kgVq3ZiF7qkoZSReTNMpZvZ9BP5Wx8/wC3fsGUvUp1Bkgmml1KEAuiBmMwA31x9K2dFQFO7DIeJuoGMjNY6eWEmioJByEHoS3CoQ6OgxHFS5MWrnyhKKlI+z2jMKSwBnO6fiBS/CoQWNrEY9l2ZsftK61OCAghK3ABJSQzMoaDSH1tjb23sFFVLLpuHO7OU+8KXUyHfKp20wPY32eTQBTTSsJJBYqUqShaVQUM3PytY6Fp0qikuCrGC1U2SRGptpvUzHuw4vhZ2bcIY8QiZY1A7+z82xZ/p90Mi0xE5EmD7IcuX7AlbIHWMou/QtUefdwd78sdJRQ2dwo5Wcr7sFlIUM3u/wAsNpoYgMAwA5GKp4Swhjb/ACZpbP8Ahb/rM0mL7g5N6y4lNEgWHCvUj4VDLZg78sCFdYOWVAWD5ostLN7QTb1ZoS+YuSRIYOUsoKhgp4VgiCCd5IYic1h7UwR7S7H584GBSygUggnIfxNuiQGU4JB/m+ANPszZhk4RBI+RYRlGnTHYb2WdwsRxK6avZkz5eZx2IUyq9VW9zS54VRuBbvmm1sEmsy7O9pVLVG1VF8HJh1C0OqHQQ75uY+fzxHtWc5lS5uz7qVTvx+x0xSA19oZRByjfY31ULh5O9hJ2oTwuUgsFD4FSd6Ru+mxYr7SUqlRTrxiAWOq5DYhG2WGflGZM7yk/Hz0wKVqtZ1d0gky4cygw5i/Sw6YGmHeE3VZuS+SOL531sbKtoccbuL7pfdSYkt66YNayXBmdQDov8HF+98AKqIG9Hx6f8aRve7PrnYQKU8IsbD8aTu+7t+3nh6iCTAcg9wPwB825Zo8GwSVJAskXL5PAlt3wwAmnAsGcWDANUJndEy/7XwVMzAZiNQDxqs1hL3/cuVVDEsmPwwN553ZmYscQK7a66JAJ39N3q/jiArJQctoItz3AGAywdLftg6yN5TgX1A+NBndLnrNh4jjVGU8Oth+EwBkvp88GuvKra3TbgMnJ68sABSoBxujhAtplWG4LXDRewsQ9gGG6mOSf7Du7vTpb5OSoOl27p4HPEQ4OT0/nhSxusMvkiOAiPd3hvDyGADTQSlXdBzH/AE/xKLQL7xnr54kADLaEgcJdgSmJsxZuuIqHfdxf4ZEoO9uX8+Xly2YSYzd27KBgw1v83wAKUIy3EhuAsXQB+g9Rjq1BnIyvJ4LSlW9B6/TxEppJDzqO6Oag17sWf9MB/Tggz3daf4Gc8xFsAT7CQco8Qneio4H3Z3Z9XwFTZuKNYg/EqeCDI1/llTZ0l9ZJ+7FzlLiCdOv7dtGzB1QJLyjXMkyyD88UA+zgx8XdVySre3I8vLlglk5rG4csXbPpuSGNv84CnswysGlxwc6TSPZdPl8sLqbMGfddjZDtCFbvuuYPqwgRCmsHj4tUqBb3d4+uCWjjtZ5BE7hkZPGx8uUf0gdThMqD7kfeK/42zMrr+uCRQElroyklDOMgDH3dt3+LDAHbOgA9XTdMxmTbKI8/lrCVoyhikJkO0TTsDmDFh9MMQkAiWZiGTIaoTunKIn1fHIqBI42AUByHeSzZhP8AOAB9um8xeUuN5B1UeYnrjkK/CTDM6SCGWH3UXg+nwCauaAVEtZ5D00qHfOgfz8yQlQ3TL3txqEnIWM8xgDZ7LXumCJ1JHdT0GOxU7OWyTHK4ngTeB+X7Y7GNiiqQhikDhYezYSSAeG+CTVgbpAMcJc7v5Qz4SquUpXaNP+5GKqdoOZIe5S51YqqJbwZPpsZELVZYDEuN0G7BspkS1sQjaEuL8xIllj8TiT6tiv7cmmhVnSiAdSpnfzwmltaiDvKhJJ3rxTPpsCl1Xs2lejeO4Q3Hox+R8cEEJJM94GQS06yXM3xFNKlNvGZlzDri/Jg8fphopEag8JkPYo5u8/pyxAL2ehI8u6x+7KZiR66Y7+kDJcCI4HTNNiwyvdh9OmJoJkWDEWSkG6xyxASwSI4kd1LS4s2KCBRDLDs4U+612O8IfX+ccWLkLd3a0ykxLj1ywNIwekQBrT1jpbErqHnoTYNwJsGjEBBAZs4MsXb8YZn4uuCUkEqESJgG6U3kuI9aCahJE97kG4lCevXAVKkHokNA/wBs9Og/xGKB/sBumLRBeKgMEWHrrhNSiljKQxksfiWLDWb9cWEklIf/AJNBoodNcKWuT16D40nlN/1vgAa6EzvBJYGXjcEkhUiPpiay0kE5gN5QdyAcyH+MTjlLOUHoB/7VCedrYshBme8OfwNbNgCiquN450w5uIYpUH95N3fwxIUhwILwA4mVp+O02w0g5SX7qmDqj3Y/F0wzKQXeyuar5wX4owBTWpKku6S7S6cpemRAcsY9Ww/aKQzKLAuJtqgX3S4jngkiE9QkeWYjnecQF5ih/gTLJJkLBuLNp/LiAUwHtqk2D3UmdxmYj+NVBCcoDInon4FJjcvp6bHUqkCBDHhT8SDG7Eqfxm+BFUSMqfvMnCj46iXbLeD8z1cB5p7yoTcHRroVO5e8zb5FRpcI0ZuEQ4WP9sBukfWaytr4i3ceyZ92lTHdkaYds9Z1phpGiX+9Um4S7YA5FrgOlVgJYpVByiL+rOVtA3t6yw8iPeNIz9b9cJpBwwAHE8Adw2Zm4RhyUqL7zPaVRKDO9OuAFADLJcZXZjbIRBdTu3+b4YikHG6qSZysOJJk5Bzu/PCalXnM5b9Vh5fBoS508WD9wzGALuyqZLAHT/xHTHYnY6O4JHy/nHY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www.medcent.ru/images/articles2/pansy_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2378245" cy="2304256"/>
          </a:xfrm>
          <a:prstGeom prst="rect">
            <a:avLst/>
          </a:prstGeom>
          <a:noFill/>
        </p:spPr>
      </p:pic>
      <p:pic>
        <p:nvPicPr>
          <p:cNvPr id="16392" name="Picture 8" descr="http://www.klart.ru/themes_b_s/13210301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00372"/>
            <a:ext cx="2304256" cy="2304256"/>
          </a:xfrm>
          <a:prstGeom prst="rect">
            <a:avLst/>
          </a:prstGeom>
          <a:noFill/>
        </p:spPr>
      </p:pic>
      <p:sp>
        <p:nvSpPr>
          <p:cNvPr id="16394" name="AutoShape 10" descr="data:image/jpeg;base64,/9j/4AAQSkZJRgABAQAAAQABAAD/2wCEAAkGBhQSERUUExQWFRUWFxcaGBgYGBgaGBoYGBQYGRcdGhgYHCYeHBwjHRgYHy8gIycpLCwsGCAxNTAqNSYrLCkBCQoKDgwOGg8PGiwkHyUsLCwsLyopLCwsLC0sLCwsLCwsLCksLCwtLCwsLCwsLCwsLCwsLCksLCwsLCksLCwsLP/AABEIAPwAyAMBIgACEQEDEQH/xAAcAAACAgMBAQAAAAAAAAAAAAAFBgMEAQIHAAj/xABEEAABAwIDBAcEBwcDBAMBAAABAgMRACEEEjEFIkFRBhMyQmFxgSORofAUM0NSYrHBJDRTVNHh8QdygkRjkrIWc6IV/8QAGgEAAgMBAQAAAAAAAAAAAAAAAwUBAgQABv/EADARAAICAQMCBAQGAgMAAAAAAAECAAMRBBIhMUETMlFhBSJxgRQjM5Gx8MHhFUKh/9oADAMBAAIRAxEAPwB1isivV5IitkyTesgVivV06bjSspNapNYK7VE6SzWM8VRxG0Aml7avS0IOVO8rkOHnVHdUGTCJUznCiNrmMAGul6CY7pmygwDmPJN7+elJeK2g6921EJ+6NPnzqFpkcqX2a7sgjSr4f3sP7RgxPTl49hIT4m5/QVTV0jxKgZdI8gB+QqoGY1gedRLfSNVVibU2N1M3Lpql6LLQ2xiOLrh/5H+tTM9IcQnR9weaifzoU5tJAPE/5qJW0knhVfEf1ML4KH/qP2jK101xSD2gofiSPzFGcD/qIDZ1ojxQZ+B/rSANooPgfhpet2sSCbHyoy6ixe8G+jqYeX9p2HZ222X/AKtwE/dNle4391EE1xVvUEGI4jWmnY/TR1ohLsup/wD2B58fX31sr1YPDcRbd8PK8oczoSRW+SqezNptvpzNqkceY8xwoglVorXnPIi4rg4MjTW2teraamVmKlFRIqRJqJM2Ar1ag16unRW8q8D+tYzVsNKLKzatFGvZ6r4l+2tdOElViY40Mxu1AkGTAqjtHaYSDeI50lY/aS31QJyfn50C64VjmatPpmubA6QhtLpCp0lKCcvPifKqzGHg+M1jDYQkwn+1FWmshCQApQ1M7o9eBFJbLGsOTHyVpUu1ZArBgAFRjkOfurZTpIhtOUDvHWpMU0kds5lx7h4VLh9nvPxlQoJvBAvYE/2HnVVRn4ElnVRljB30OTK1SfGtFsJNkySPAmnnAdAjq4FG/FCtOqKu6edp521vTDgeizaAN093uvfwfM8fnNWtdIepMxv8QAPyicj+i8civRJ5Tx8L1ErCR3Fj/ieU/leu0s7HRl7KtB3cR/L+JnX1n8d62OxkfdP/AIvfwB48/j+Ki/hF94L/AJF/QThL+ESdCAeRsfcaqKwikkxNdyxfRRpwQUSDGoe/gTxBGvx/FalHa/8Ap5lBLJKfAhwp+qC9Ci3HQj37tUbSsPLD1/EUPDjE5/htpKQd69HMHjUrEg3oftDZhQrK4nIqYm+VRgGxI5RY0NcbU2ZFqyspBwYwBVxlTHPA4lbS87ailXwjkRxFdB6PdJk4kZVQh0C6eBtqn+lck2VtzNCVa86OJdgpUkwRcKHPzo1NzVnB6THqNMLRz19Z1tNbrFL3RnpMHwW3DldSPIKHMePMfIYAqmisGGRELoa22tPRW4TavJ0rKBUyk3RFZrCDzMVmolhFEitc4rAdv+tQPPwNaNBzzr0caB7Q2jGhrO0cZ4UobX2iVHIOOvlQ7bAgyYemo2MFEh2jtAuqyjs8fGpsFhs0AC9VsOzcW1plwDHViIGYpnwAtc+NtPGkdjlzuM9GqLUm1Zs22EWQb6FX5+tjULuLyDKm5IJJ5c5J9/KJrd93JmSkRYTEq5yefu50xdH+j4SCtwiSh3vlJ3QDxQeevDx4WqpNhme68VDJ6ypsfosVSpwzZyBma7qARZaom48BxgXLw3s9DcgJTqvusmYw45qHx8jCb1u4sJCriwe+0RwbT95FvjHGQYG2JfTKpPec77PDDAmyk8rwdNTu2poqBBgRK9jOcsZKGRPZE5vuI/lomy/T4ab1ZQxcbvER7M/y8fxPMfD8VRdckk6drmwf+mnz09f+NYaIkC2qeDFv2Y8jy/tu1aVmycLYbvAfZm37MU8XfT4fiqQYe9ki/wCAfy+X+JJ5fD8VQNKTCezomP3fjhjy8Bw4fhqRtxJUBu93ixxw55eHw/DXfeRN0M/h4p+zVI/ZyODnp8LnerwQYFlacEvfy/gs8fjbtb1RMLScsZb9V/L8WFRp4cvTdmsN5d2ye5wY44dQtChwEW4WG7JHTpQ210dQ+khSCZ5ofI+onnGvxt2q5d0m6JuYUk5VKa55VSgZQdTqm/pHnXYG0AxZMwk9lrjhiJ+sjw8rXG9VfG7OQ4mCkaDuszfDEff8I+HZvVHRXGDD03vScifPuJw5TvD4UX2Ltad1Rg0R6U9HPoqyQPYqItKd0qSFWCSd2/p5EGlbEsFCpFLXQqcGegrsW1dyx4bcUFJWkkKTcG8gg3rpHR3bIxLUmzibLHjwI8D/AGrkWxNqdYACbj400YDaJYWlxEmLKHBSTqPhaiUW7Dg9Jk1VHiL79p0015KoqDC4lLiErQZChIqamkQHiSpvXq1Fq9XSYm4hcCg20cadPdVrE4ixjXlS1tLHwDeaIxxOUSjtbaMA3/zQXDJJOY+f9qjxLxWuOWtX8DhpIEcfm1J9TZvOI/0VPhpuPUwpszD5TnIJjSBx4a6+nOr77kJJN1KPx4ASLRYVJhWAdTCG+AJurjH+K0wTBxDpIngdEnvAaEidY+RWdFLEAQ1jhQWPaE+j2w1LzLUFQUuHsO6iAILYniYi51HGnp4ZQsAqEJfiFPj7saJPoRMd2b0ObwyUIKch7OIEhrmtP3XZMx5qid3Srb0nPAMxiNEO8SjTK7+UE8Mt5bIoUYEQ2OzsWMsYl8gK3iI6/wC0cGiU/wDbMR4THDNNexWKgnf7zlusjTDzEFu0axw1vpWmJnegLk9fFn/upjsr90eOWL1vic0mM/aXp9I/l7dm2vpOm9VpSYOI3iM/f/iI/lpiC36x66btYaxQJTCwRKO+1xw5P3OOtvPS1YUtWbVfaHF+L4c/hiJ9J/FaoUPK3e1q33n+LB5pHHn5mFWqZ0nYxHZhfBvvt8WFHg3eYm0aSIAymXDPSU7xv1ff5sK/7Q8/jbs1QZx0FMkieqiVLFy0qe04L+k8wTcW8LigerObXqb5rGQofxjPxn8WojMnE3w+JnLvzPU6rF5Ch/CFz6THd0rGHeBybw+x77Z1S4P4YmY4RPCACDqw4YTqfqf4n8RQP2p9dfHNoPMOq3Zz/Z69d/FWkzKz4a+BMiImRiZw7iZRcX6nvYfihxI0QCdOET3YEitmXUnJvC4Z7zPFtwDRHGOGvCACDCccU5Lr+zmev/iqB1+M+E2is4HHheWFqJ9lIl/g4oGZHI3nkCq0V3MjEqbR2ah9qFFJzBIO+0ZzYcjg3fs/CdBlrjm2NjlhfVEgpICm1SDYpCspI4gERzEGu64YKhF16tfzHNaTOY+Uz4FXClvpX0bOIZAObMA2QopeMKCVid9R5CZve8kg0K1N4mnS3ml89u84rhXy0sHxp5wGKCgD5fM0n4/DHUjKZII5KFiKIdG8b3T6frSw8R+wBGROmdENp5XCwTuqJU2eR7yfUX/zTlNcswwIAKTCkkFP+4fJro+zMYHm0uDRQkjkdCPQ2plprNy7T2iLXVbW3jv/ADL016sV6tMwTlG0MXFxSrtXHSSaI7UxVzS3i3MxA8aFc+BNWnr3sBN8Ci88aatk4XKgr0J3U+Z86AYRo2j3fPjTYy0UZUmwQAfGTp42vSYnJzPQvwMCQ7TWUNhAIvy5nU/AT5GjWw8OhtkklJIbV3mD2H0g/WDhA1sLTvRQLDp6x4zAyAd4pvmTNwDGoprffg5MytHB2goEdbwlOoy6cJi+tMtJUTyIq1bFiKx9ZNjHgSoQk/vI0w54pPE8fHXvRUTmOkqhKSk9YJKET7TLPdM9nj2rTpQ5e0c68pI3s5sOYGa/jHwqWYpolGPNMy1esNp2khU7o0eJlLMbyBaSOJHrF6vuvJzHsXX/ANrjhT+IHT1j8N6VUuQaJ7P2koHLJiFECVdoIUBZJGv5+NQ9GBlZzVdxCyXU5k3T2mb+z7zKhwc5DgONpFxDhwDkyjN9RoEG0OJntnhy9JvEiMRvAFRsprVSrw0Txd4k+M8Qe0N2HEkIuD9TqpJ1Co1Us3PjeLE1lxBBYtdJ9pHC4YKTKVHq0jLEiAubJSnhA9eHEJsPpW4pIUlxdiLKJ1HMGjfSQZ0JEpNkd+YlxSDYNgflcRbUrGFQBp8wYNaq1GMGMtMqkYjlsrpDnhDgEygAwiJS5mEygniYI8Ig3omnEIGhTbl1fdxX/wBPM/J3qRUKg0Uw+OUoamZVxXoVZuKjeePugWqGpyflgtRpwpBWEdqPpzAJAIEjRFil4qHZSI5+Gut6qpdMzWhFZNq1V1hRgQargYhfZm1wiApItkAKUIndWVXJE8T5ai5o0wlBCfq79Xb2A+2cAjKOEmI4zF5pPFhNNOxccVtp3lkgJzDM8SCHhqEpIulXO4EdkE1nvqAG4QNiAcic16U7GS25u5crgB3SggLAVFkWGZKSLCJT50nNL6p0Ec67H062Yt3DEpzFaCFJkuneQ45HaRebDW/kATyTabYVCk6EAj1FItQm18+sa6GzdXtPaO+zXQoCOMafPjTV0OxWVTjJ550cLGAr9K5z0bxpKAD3fymmrA4otvNOab2VXOFWM+X6VWhtrAydTVuQrOhnlWa0zSPGvU3nnZwHHvSTQxhMrJ5VNi3daxs5u00v1LcR1oF+Yt6Q9sTD5nB77chRlxQS2tznOovAmAfT9KqbHbKW1r9Nefyam2wkJQlIPagegyyJFzx+bVhEYMcmXejmGypKt7QSYe/igG6LWvfWL6TU+OaDjnWKmUFWQZlQJJnU+OnppFV8PKWzlmxI1VETJsTz93C1VVuKFxfmP6eNem01XhqIo8zFz3mMWiII1Bos06FJBBmhAdCqt7MdgFJ8xPLwrVmXlpZ+FaFy2o+fCsrWOdCVqUXIHZiZ5zoB7p9KgmWUFjgQwjbqkwRP2Z+zA3QUnRJOmvoBXkdPlNOIQ4CpKikCFKChlvJg3HMRf4UHIoO7hyp8rPAQn586AKlhxplA5jrtPpEmD7S0K1fXwfB+7rBjw7Ol6UNobfaC56xM7/fJ78jhyJ8tKWdq7TUpRSVEpSogA8OcVUSpKtaulPvMyjYeJ0DDYhsgFbzaQdN4GQRIq6ztVhsSlxK5FgDMqmwH535Hwrl7KjhVhWVK0KMwr5t510BnabBbSeuaGbRJtHgZESL0q1vxCzRuFNeR9f8ARm5cXLg8GM2FUpxEke6vOnL2rfOgFCMLh0uAlpXK7arC2kAwPhRPC7OUSCtSlnmok/nTHRapNTULF49vQzLYhRsGW8Ekm5HkKssYotKzDjYjgaw2iIgeFRbSeDaUlXaUYCeJP5Cw+FayN3BgSM9YyGHUZgkwq9kOfx0nVLh+8eEWJNgRXFdsYItqcbiMizAhQ3V7wsq9pIvyrt2Fw4SgAIJAm/VSTvtEElK7njp3ZgZYPMOnOAyYrs5Q42qN1SRmbdV94nuq/I8RSDVqCpI7GTon2249Ys9HH4cKedPGHRLahe6SOelc5wbuR4GeNdB2O5mF4uPmaXDrG9g7x+2RiS4y2s95IJ89D8QazQ3ok97EoOqHFj0O8P8A2Nep0h3KDPL2rscr7zhmKVY1fwKYSKG4lWnnRbCDT54Ur1J5jzRDCExo2fdpAtBXwnhflUW2VBbyUpHCbAm8Rokg/rV7CgDqY4JJMC8n5AmqzOGz4hYMK7IuEEHMoahZy/HyodQy4l7WwjH2MKONQlSeIUZ8ptQx21E9s4aQop3ZDirHDgk9cEgzPxPOFQbUAU0UKUM5O8sRKSAAqB2dIvY3vfhXoq7Q3EX1Heds0emZBg/Otec21lAKkkFPe1SfCR+sUQ+iISmVCZpd2htBLSrhZT4AH9aNnE3eAMdYU/8AkzHV9YcwMxcKy5uAkJIihaNrBpIzmCZVEzJWo2HMcPSt9mdIcOfZpIETY2FtdffSptPbScTiVEEgJGVsiJgE3FrTrSfT67UX6g1sm0D1/wDJ3yVjIOTHRO32wne3TQ7E9J0werQSeBVKR+U0oO4tSbKJ8+f9DV7CZchcVcD+tO1QMcEyhvJ4EEbSfIKR5z4malwjh4cOJ0/vVnaDSV5gm4H5+FVGX+rTChoSIGpI1qCNr8niYzw3Jl4t5u1e3Hh5UT6NYZIBQtKVG5SY4cqEYXEKUlRygcvOdKIbIxwStC40Nxx5Grsi2DJh6mAbMa8E2En2alNHjHh5087DxDa0wp0kjUKABPuF/T+1c9RjgpUjjRfB4pSSFJMKGnzx8qCirWMKMTZbV4nOeZ0h1sgSgClhOzVvYxCnDlSiYkgSopVAE2mx8LGieyHQptCyoiyc2Z4i6HgFGOrIghY43sm0TRXDu5I3zu6+2dV9XiIVMNQd1d51IA0GaqHUFQQBzFLuVJXHMklJzEZDmBMxhTOdhKh3kzJb46xJ3UghL/1HwwzNLTlnrlCwb0cTnHYUSe1Ol9bWl4S9BEr0iZcSZ6t0oXJW0CbLE3vYCNSq9P0ewBzSUKZUd5oncc6tVkoB4CfG1oIpdbyhEpQcWKfecoxbeVfrTzsdcpBGscvf+XxpP22mFnz/AFpk6OvHq08wKUiehfkR36Juw4+k8civeCP6V6q/RxcYlY5tT7lD+tepvpz+WJ53WD84/b+Jxx9O8nzopgdeWlC8Qd5PrRbBKga8JpdqfNHGk/SEdmESW4N8g4xf5BqHYgh9YuN9vigarSO/b9eV4qfDouzxlsz5ZtDzM39KxsFv27hAJ3m9A2ftRb2htHwi14rtP5xBak4rP97wpi3QEk5tEKN3cONMTe+W3npwO9elvHHNiFiZ31D4mm3GtqymAsbjmgww/wCoHMxp6Rc71Jm1sSWsQ9CSohZ4pkknmLAedxxEzTijzTNovOfpL75EQq3rSb0mxYCurSRcSY5HT9avBTuIzFe4EgmM8cLbxBGv+KA9IdndSoxcEqHbQokoCc2l9TcXitYsAYAzVbcB8ogzFYYKR4jT0qjgcHlVmJEfOtWk4kxMGOfCoVSVApEk6jnRjtJDYmQgHmWS2VkgCak2cxlcyJIUD2kXNovH9KlwohKzIkpMc5i2tTdCthuvOFYQogBUkIWsbokiEXJMRAIN6sxC4M5jjmXuiXRVx7FFvIosggqVlVeTugi3DytTf0k/07Y+jOuoYeS8ltDhJSoA7pUpKU5iM1r6wYF6cMLhMqgkptnRqw/FsMrvBcazeI7sZoNbYQBITHVi2EFmMQmBlAjXxMA2Roqb0va0sczOTmfPCSpagJCEjQf1NFMHgwAYMxrlBVGnEWpm6abIZIJbQhKyDcIeTcPFBO+fDjc63FWuiuw0nDqQYAKFi/WCVBJVJU2CRGX+l7Vx1gVgoGSYVXxzBux2TEkW4TRhttSrIST5VsNnHOU5k5BllQOgWkKTMgGSDMUXwzbRyjOOq9nADmQkLK05iADMmIFtPQnLjG4xl4yqm6Hdh43LhkozAKAdBHWuoIUpsuJs2g33TfUCYk2oq1tYLUU5wCoqCR1mJv1jAIiAOI4aDSFGKAYbahbbSlBuABl65wpBadhXZQBook6SYBHGg72KKHm5KipIOUkkqnQbxM8aykbjmY69M2oYt0E6L9KnRUZz9/Ep+sYkRKLbybaZReyrFc6eYoKwjhzyCmR7RZ7aEOJ3SgfdVAmw8yAU2PjlZU5s0yiCXXEiEuTBFxoo8N6wNhIE9PXh9BcSHCrdSILylnddW2ZBTe+vMj8IJE4wDM5qauwK3rOX9IUwtXnRvoq9uD540E6QnfNGOjKD1YiOPjrSYR6fLHXYiv2seLKv/cV6tNgJ/a7/AMFX/skV6m+l/Tnn9d+r9hOP4rtJ11/pRTDDTxMfGheOPZPjRLCqmPA0v1A+aNtGfy4+4ZwS1MkdWdOFx7qxsFAU+sAZhmagFAXHtArQm0RM8InhUWBcBQ0DyI5nW9uX9632aicWpJAO+0RKVLFlgzYgyD3jYEXnjWjhxKagflt/e8YsbhZSfZzLbn/SpOuIBiCq865e9GbwoJtTYKVurcUHpl0kJQlKTlcTluFCZCjCpGa5MRcs9h09WYSm7avsMR3sVOmadbxrO9ZNqp7Tw49rugmMVphVqJlSCdTvaCws5wiKZBiOkVI5U5WDncClvMEDL25u1JyrQnVazwvcecEitNrbOQ6laVKF1YgXda7okiAnhy1Txmq21tuoYeKCFlSlOnL1bSRCgk5rplUGL8TM6Ci+Dx6X0kozkEv2llMFSQU6jXkfA5pqBYCcZ5htxPJnH8Vs1be6N4E7pSQTJ0vofPQzUmxtmurUnM2UI1UuCN0G8ACZOludMuNjrBM2Ui8gngblNpvqOVSOYpAGRJSpWVaCA46VA9ZIkkjgTJ1EQLVNWtfB3HpxIyYwbG2W2gSjq5Sh+AGnyAUrkboVcW7MyrUUxMYdK1o3URnQkgsv9h3DxA3sqZ4mIFwYUZpG2PCcS2Sq6lFJIURdYIgH1Fh4U9bKxADaCVI3Usq/eXY9mstqmU3A8e0e1GtVS7xBkShGIKx/S5lhbaRClgMqVk+kIG62pPZWuOyoQm/4rgGtsLt9C8OpQ3ChDAVnxL4uhwAwYNoi+qyYVSrtlP7Q6lcFQcUO2VxBjtquTHOo8NiCgKKSRKFDdISeyeKgQLga2rL+KYWbT0ziTjiTbSVnc1BhToPtVq+1nRXH/wBdBamro0Q2hKSpI9q3YPrQfaNrAlCUxmOoSfOQQKSdmOl/EKUVHKVJSJUDGdQsk6a8qc2tp5WwQpcBpswcRhwPZPZFXFtDKjoYgQaJV81rN6cTj0lxO005UnrBZOHV+95hAcUhV1oMibE2KzyIqvi8X3EuEkhxI/aF5pQ6DqERMG54dm4vS90g6SlglIU4pSi6ke1QYHWJWFGEkzeADwmedVMF0gfdWFkg3JyXgTHj4UZrVU/NL1hdw3dI5oTJJJJkk3JOvnoPCtlbJS4RJCTvQonKLIUsiYMWST6E1N0bSMSmdClaULEixVxBJEjwF7aUyYIJGUJKk5urOXrme8h37sybTrfKCLJNaRYMZWMbdWta4r6ynhtntNheRQEBUftItkShYIzItZUk8ARzsK/1Ce/Z1pzk5lkAdalWrzSgMoHJWnARrIpmZWVAbyzIH2rCozYfyvcTxkyezSn09dKmmxKt5xpRBU0bdXm+zvqg+ZkiRFAsb5STFqM1liljnkTlu3HpWrz/AFpl6LtezB5zSrtEyv1pt6PqyoT5UoEfN0jV0fM4lZPdaA96hXq36NIlx9X/ANaePAE16nGlH5Ynm9ac3H7fxOM47SfGr+CVYVTxRlJHhUmz390Vh1I7xroWypEd9lLlAN4SoTBvccI51bw68uObkzJBHa4SdUm9wdZHOhOyLtqiJTCvcf8AFW8QvK425wB/WJnWI5UCs4IMPau5SI55AW02N22Bpiu89PE5hw13h3t2h20mUlLkjVOKNxio3nEgyB5cP+Fpq7s99JS2JQZThB9ZiCblahqPCQT2r57AUqdLttqZADYELD0qC3+z16p7ZEG3DS4TuxLF2CjJiIcxZ6TbMUrHqc0A3RZSZteM2ok6ittlbW6p5MxAUCZAPMGPEgkT40O2ltoOAKkqUs59dNJgCybCKq4RkrcuQYFwJjNym00uJO7f0xD+0IYnEJzO8I/CECAmBCUkxoNK0wOIATCQBz8fOqyQla1J6soIF1ZgQZNrRumyvO1WmFNNArUVKyLTICATGTe7StM15i2lcE8QnnHeRmGdgHeK+XVFJS42iQXgD2ptb10F6eGdrlJKQteuIH1zIN0hSYkTI0H3R2pFc8wW1EFEIyg5Epktt3yqzAwOHhoNaIt4slWbMi6lKHs0d5OU3jWNTx42rQLq6htkYJljpm1mcD6T28ky42q5aSbZPGbnU6WIoEcSEolS4PEbpsQRFzPI6cqLY7EKS2d1KgQkQG0XCRAGnKR4TSo02HEQQYSSCiwBA4QD+vDWgF0Zt4k84xLuxHYANwBkKYSkyc4zGFGBYenC9Mre10wUhSoh8QGmYOe6NfHhoZ3qW2EjLu6aRy8L1JccKgahl4AE7Eh6SguYpI3iQkZgertmSjgg8514i1oovgcpCUNIcWqwGVJJPpE686h2XslSn/pKIzJAzpUJC8pEG5EGBHx8+s7OwYKEqDOWU5sv0cGMriVpEhWsKt4hSrEEVpXbfzmd06yt0R2O6yj2iClS3GlkBKFmJCSFEmExcmDI1GtGMIgjJuuCzOreHTF3EmY01vGlsuqhUasKB3Ru6fsq/s8TmEEH8W7HGVi0itPo5SIyDdAgDCKiW8SSI3uSpT6rE6VrChRgQTHJlrDoIKTlWfq+5hh2VrQZg2sqTGg7NyRSH01xOVaEX3W1kylpJ3CttP1du+YGgAGhJp1xDASFezFutiMLOjqHBG9edRfeVvWIiuUdLcbmxGIIiM+QQnKIG8qRNyVrMniRQbzhDNOjTdaPaKrklYp82SxKBHACfdSRs5vM6POndhzI2onXKeF6Xx08auiTctKXpncUR5CEj8jXqs7GZ6thpBsQgc9Tc/E16nlS7UA9p5W999jN7zh7yDwPxqDAKglJ4Grq0HlVFacrgOk/mPkVivXK5jPRPtsx6xv6PPDOEmIVIPr/AHFF8UMzREEFI5WkH5PKlPA4jKQR83p3bIUbGziQY8Rz+eFL1jR+DmF+j2PK0IGZchbAPt0juKmUG8GLp1XqNKGdIVJcwyguSOpcVv4ppQ3HzE3v/v0SN0wai6MvZHuri/WtmzQWY3hJJgpAkb/d9aI41tfUmG1yWsRYYNAM9buiCuJOoTML7RjSmanenMR2pscic1Z2QhF5j+2lUs3VqUoRcXkxxA1PmPdR/ajBS6tJSoCbSAJkA2g8zHChL2HOtKvK+15bHHEpNO5FLuCStUkGTaBfkfDhWViLnRX58a0fUVKJM9pUTl/T9b0Taw2dCUjLdQ1ITqQJBOpkiBxojj58L3kDpKRYQhrOEScyQRBuDrYamL+lexe5OWRClAQlzgmREmNeOhq28ghBug7iiAlwjRzLqkXmACedq3wbQBzHtKVupJMA+EnkPzon6a/NyTI6wcsYss3WpKfcT4CN7/JqzhnxIGkxbzq8sApKipElCFT1pAjPbQdnx4xehmPQWwQnITmci5MZVEkXi448qlqSVnBuYRxWKb6uCBurg7ilEkoMBJBAB8TVnojsZZzrUsAJTmyqKgiBawg6fnQXYjBecCniEgqBImEgmEiATrr411DZ+22G2snW9UEtugftDcAh6BHs+1+KLdmONGSsbQp7SDLeDwKASgraspxOXM4IIZzjswZEyTMwbUewnVqEktGctwX/ALTC310kJnyH3q1ax8mUrJSpRIIfZTu/Rc4gRMXmNR2ja1b4fFyUDrDMsf8AVoJObDri2W8kTA7RGfhFaUUKOBiUJm7rrSgRLe8VjV+/WYcO8OcZvIW3prR5LagY6s588AjEKnrWQ5cA8SidBYQIUb7sYuUtnrDc4c/vaT2klGsb0n/zNxBEVrhsWkBMugx1U/talXS6to6JEybGRvKsYKZq0rKPSParbTLjhCDACvq3pPWsEamBKikA8hYwa49j1ZUgHWJV/uVdXxNPXTva2YNsgyIlyHVrsy4pIG8BqoXOpykXgGud41wrV51h1DZYLHGhrwpc95c2AzKppxbw+dbTXBahPLILq/KgexcLCRPz5+6mvoywFPOOHRACExzMFX6D1oVK73AhtTZ4aFo0ivVoh1Mxe1ep9PKzh+Ibofi27eIvRhxqUiqDrdYmGeJuRipyJJgXpA+fnjTjsPEZ2jBOZBChEafJj3UgYZeVRT6imDZGMKVpvaYPlx/WljLtaegB8RMiM2KytPtui6QpJ15EQbcp+N6LqQ0tggpwxnD4id59YgvydBmKCbqgzNgIoa40FpU2kSLkER2eI+fCpNibSVkcQpTm60sCHktJupMGVdlfJZsBIrTQ/O2L9VXld47QZ0jwMOLUlKZLjYOVp2T7Hio24TOgAgmTQRzS9P212wpwgqH7w2mPpUfYzGQDXj1Xe7VIasNIF03SDurDgy3CSFjXQieYNZ9YmCHmND2g1xgZp5/mP7flR3o/h8xkAmFN6JSqxWSe12RujeFxwpd2ggptMH8iNDRXYm00pw6nVhICXGiZQpZBEghOXQzIBNudRpxlg0luk9tBSlLSklYABzJVk1zqIkIEaRbym9Xtm4NZUFFCxvgat9jqyROYyBMaQZA4UG2Lh1OleiQEqXlS2ViZ0UlMTr2AbxxpxawYDnZH1qD+7nUsETnmP+egG6a0Iu5y5+0oTjiDlNrS3J60eyR3mAZznN4TGvdjS9LW0tpKxK+rZzKErNyN4TI4CEwJE3vetdsbS64pYw4CtwJUUM5SQhSlHdEqyJB05imPZPR9DW7OdQWqSWZJlod4mIlXrcczRmYAcnErKez8AppJjrL9USfZEa70ToBx+FTP4cughW8N4XAFlHQwI+fOjCtjbqd1AUEpSciYBy6egkwOE+tTYfZZmAlSoEwASdCf0pXdqtx21woXHJhPoHnQlLW8oIWIIS2qMzS07xXcCwjLxsbTTVhVuQiUuaYYkdXhvvFK5g8LZo07k3oRsfZYbKcwCyXGlAlhw5cyFpgK0ESZVAiSCLirTGCSEJ3E2aa/6NwfVvyITMiNQjVHa0prQGFYDdYJuvEvIDqUaOylCdEYUElD5mADAlJHgBEQqo9p49bSXVEugAPxfDpG6pK0wYm6SQCeAOa8Go3sGnIsBtHZxAj6Isj60L0neBN8vfO8KTOne1UqdUwMoAV1jhDYQYUhEJzTJKiLm1gAdKI7BRmWqrNjBRFvbm1S8px1Uy6qQDqECcibeF48aE7MYzLvoKxjX8yvM0U2SxlHnSkknk956IKFXAhZ05UyPd52inHYmC6ppKTrqr/cbn+npSzsbDda+Cew3vH/AHdwfmfSnBCoE+dMtFXgbzEfxG3JFY+pnsOqSo+NZqPDnc869TCK5zBaIkeJ/r+tU3sPRd9mVKm2h+EfpVdTIoGIbMWsdhyIUNRf041NhX5giiD7IoO631S/wn4HiKx6irjcI10N+DsMe9hY3rEgWzIv5ibipdqIObrUAQeEBQ46pIjW8HkaU8BjShYUDEU6YXHBSSrVKiZB7qjAm2v6W9MamMHXH0jDsrFnEZVgux10mEsAQGYgk7xRPeG9P4aD7V2EsoBhwqSy3GY4YXLhCs2RQvcEwcu6Ik0PwmIOGeSqApsLCricuozDkYJE8JNMuD6pxkz1JH0cCE4NRH7yTZMklMx7PWZXpW0EWrgxPdUamyOnacu28ypLhStJBT2iJUBGphMmI4xQx3FSylDaiUlS1KurKSVHKI01zGwvInS3WOmHRNWJUQyGswfJUFMqSFEsoKZcCFBWhlelwnVMUtq6AuEFK2DlKAv2YWMpSrKUpCwmVTvAHKI43rLsarhQSJTOYs7H200wgpUlTi1JWFFLikDeyx2eIA1F71b2h0gU+FJjqwrKTkW53QUgXUQAQTIAE8ajxnREfTjg8JncWhRzleUpSnKCLpJOpuTpIEU77N/02b6tJUnEZi2lR9mgQrrAFCCdYndkwLgk0QizopkAr3ij0fwyGiciYJFzJuJ4mmrZ7RUYSIJKRw1VZIk840J4GmvA9GW21jI2sDrViS00oZC3u7ypV1YOiu0TY2ojhWV5Uz1/ZZmUMgyHCFSBoSIKgLARlgyKz/gWc5dv795O/wBBF9lnczZ2boUu7gAISoJUSqDCRcEibxzojhcOkOQkt2dcT+8OZt5gESmLqiCR3RvAyaI9S4Af3g/vAH7uDc5kEWj8KJ4dscalSF5x9dGZo/Y5YLZBHPKCJPHMbSK3VaeuryiULE9YNw2U5DmakJwqrYl06LUkf7hJITPbPa0FeWhASRmagNPC+IetkeCjcXAHeVqDa4q8rrEp+2JCD3mJlLw8AJKdTpHJVCukvSP6KklReup5KQHGpJUlJQQAJ4wJum+aZFaCccmQAScCUelW3kMIVlCFrUt5KUh10n2qEkyNBqCeCRGWJrmOKfIEEkqJlRPEn5tVraO0nHHC44rM4RGvZTwA/XmSaGIQVKvS263xD7R5ptP4QyeskwTOZUnSjmgASLmwHEk6AetV2GQgfPrRjYGFlXXGw0bB+Ko8dB61Sqs2NgS+ouFSFj/TGDZGA6lsI72qjzUdfTh6URWuEE+H5mqAxNbYjE7gHMinqgKMCeWZi7bjL6ewmsVXcxAsKxUysRcW5vDxSfgf71QdfOlS4t3snxI94qhiH761QiFBlZ/EcKH4lyRBqTEv1SccoDQy8cyzgsT3Tr+lHtlbWLR5g2IOhHL1pSWu08RV/BY3NAOtYbK9vIjrT6gWDa3WdJQApAUfq1cZmDwB5R8+MGGxjmHzBCl9WrUJUUqA5hQ0NtRw5jRd2ZtYtm9x/UedHjikqRuqlPI6jl6SaEGIORCtX2PSPmydspfUSkG7rSt59QtkhRSgaAERk7KyZmrHVoSjMrqQAw+SC+4oBJclRJPc5qIlJMC1c2aQUqzNKyqF7HiL6HTSjezenTje69mACVpBQlGqrpMFMSmLCYM3BrWtwPDRfZpCOU5/mNzGAwwxCnUpw4dW4yVKDis56xlWUkRGYgmE6KF9RWjaEdWkAYeepxDdsQ7l9ksSkGM2URvK7SSIvVXB9M2VmzrpMYe2RrXOUrAkAmdV/dF00aaxpJELcguPC7KYjKSi47oPZV3tDRhjt/iYmUjrIgtAWT7D69lRJdWTLrQSDEQFqsEp7KhexrCW2giAMPZChqsphl+dYJhJVfiFHlVjr1KkZnU7rCvq2x3jnSJm5AhQ7ojKZrV3aQQVFTjqQC8L9SkXylJBPK4QfPNwqf72lZlLbfWKBDM9coCEqmXWsxmbZ1CZIMEeNQtqbCUqhjsMElLTndcKBlETAkhPFMmbUE2j/qIw2pQSt5wy2oBJQU2TvJBFotvCbk2NJu1unOJd7Li20REZpUQTMqVAvwsBa1Da1VmivTWP2/eNPSnpSyyVIQhlxz2ySjqtA4Qd5RMAEiVDvmNNa5zjsapx1TiyFLUZJAAHAWHkAOZi9QLxA04z/mfGtW2yrXSsVlpf6RtRplq57z2QrNXG2cvKawFBIsPOqq8SCYFhxIoaIznAh3cIpZukJ4NrrFGewDe/a8B4UfGK5UsNbQAECw5VKnadOqahUuO88zqdQ17Z7dozjFCtn8XKkDxmlxraVxethtOXRfQfP50eZYzrxV69S8No3N69USYs4zG7p8CD7jQ57FVUXipqHrpoLPDqsmcdmoSuvRzIHnr7qyFo5lVC6wk0UbGsNzAipi+Bok/H9RWi3j92J4moxLA45Ev4TG8Fe+i2HxpTEGlyCa2YxqknnFZXp7iM6dX2sj5h9qBZGbdPMcYq2pRvxGsi515fGk3D7TSfPjV9rHHgazEEdZtADcrDDrSOPr/bnWrZKeytSY4AkeI08Kpt7UVF97zuYJrY41B1HnUZIk7fWWVY1cXdcI07aojhx0qBSwbmCff8aw88nl/mokvgHsjXWPCoyTOCj0mC+OHwqNbZPjWxWJ7IFaPPiul55hIBuK3fxQAiqDuM0901KR4KJ5mAPiKKtRY5Mz26hE9zJnAqBMgK9/8Aai7UJgCNOFqDIYXGcuDKATBAIAGpuKor2qSJQ4VGdADp4RW+tVTpFF1rWnLRpcJKrcL1ZSsZZ/SlrD7XWE5lNrVbtGAPjwrZzaGIEKBaA+6RaPBUXNXyZnwIyYWCCa3w5BUQQKU0bYeN+sYTB5G1TYHbakghTiFqud1CpF9NYIFSMziBGNoAkmBHCwr1CGNsLVcBKU8iDPmN63xr1VLgSdkR1QBxNapdHD1rM7s+P5mrKEhKbAHzvUkzgJWkD5/tURxfh+Z+FbOYxSpki3gOflUv0RMJNySb/IrsyZEjE8wPcP6VKlRnRPuq60AFABI91ElI+bVQvLYlLqlqTuhJHhaqisE4VEZVROnD30Yew4mRIIHCrjHZF6gPOIg1GxQUCbK1MVt//IWOwo+o/wAUXi1R9eetyWjLPjM1xweollZl8pgZrEOQZGmouIirWHdcUAQgkc7URxSAVJTwVM+NqyT1bByADLYf+QHHzoZqQ9poGrtHeCn9rFBIUCCInnesYnGrQkKKDBiDbjRBjZzZecJSFTGt+6DxqbaSYSkJ3QI0jhw00qPBSW/GWe0COYtwkDSRPjWuzGi6pYWbA2vy8qu7RbAWSPmTFS7JZSEoMCTKp4yTe/KihFUcCAa+x+pk7LDa8yBCikwqNQfOiLOHTEGgeHw+R5eVSoMmJETc8pq2h8ynxJn3GpY4gxzC6mUQQQIuCLXB50BxzDbZzNgBAtAm6uMmYiPjVTb+IKDCbSQqRrMR+VVdsYgpaaSLAiTzmrL6yhEy3tFa1dW2AVLJuPG0nyFWtobKQ3lSCsZRCzmMKUeAHPyqXo02EsFY7SlZSeQkae+oXcUStZN8khMzw466+NWMgSJ4AICMokaAGw8SqsJQV7rV0p7azoT4c44Cs7YUUtpjVyyjxNZ2i4UMNNp3UqCpjUwRx9a7GJ2Z5vFpukTlGqj2leQ4CvUOx+7CRoRXq6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http://www.hobby365.ru/pics/hobby_lenta/434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928934"/>
            <a:ext cx="2369063" cy="2436055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5357826"/>
            <a:ext cx="2520280" cy="6343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Гладь</a:t>
            </a:r>
            <a:endParaRPr kumimoji="0" lang="ru-RU" sz="54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714612" y="5357826"/>
            <a:ext cx="3357586" cy="6343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К</a:t>
            </a:r>
            <a:r>
              <a:rPr kumimoji="0" lang="ru-RU" sz="4800" b="1" i="1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рестик</a:t>
            </a:r>
            <a:r>
              <a:rPr kumimoji="0" lang="ru-RU" sz="6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</a:t>
            </a:r>
            <a:endParaRPr kumimoji="0" lang="ru-RU" sz="6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751644" y="5357826"/>
            <a:ext cx="3392356" cy="6343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Лентами</a:t>
            </a:r>
            <a:endParaRPr kumimoji="0" lang="ru-RU" sz="48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v-img.ru/images/2013/10/28/8nUx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27072"/>
            <a:ext cx="2820282" cy="357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Gabriola" pitchFamily="82" charset="0"/>
              </a:rPr>
              <a:t>Машиноведение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357298"/>
            <a:ext cx="8229600" cy="26642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Кто предложил</a:t>
            </a:r>
            <a:r>
              <a:rPr kumimoji="0" lang="ru-RU" sz="54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первый проект швейной машины  для пошива одежды?</a:t>
            </a:r>
            <a:endParaRPr kumimoji="0" lang="ru-RU" sz="54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14744" y="4500570"/>
            <a:ext cx="4413176" cy="139903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Леонардо да Винчи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386" name="AutoShape 2" descr="data:image/jpeg;base64,/9j/4AAQSkZJRgABAQAAAQABAAD/2wCEAAkGBxQTEhUUEhQVFBQXFBUVGBcXFhQXFRQXFRcXFxQUFRQYHCggGBwlHBQVITEhJSksLi4uFx8zODMsNygtLiwBCgoKDg0OFxAQFywcHBwsLCwsLCwsLCwsLCwsLCwsLCwsLCwsLCwsLCwsLCwsLCwsLDcsLCwsLCwsLCwsLCwsLP/AABEIAP0AxwMBIgACEQEDEQH/xAAbAAACAwEBAQAAAAAAAAAAAAACAwABBAUGB//EADAQAAIBAwIEBAUFAQEBAAAAAAABAgMRIQQxEkFRYQVxgfATIpGhsQYywdHx4XJC/8QAGQEAAwEBAQAAAAAAAAAAAAAAAAECAwQF/8QAHhEBAQACAwEBAQEAAAAAAAAAAAECEQMSITFBYVH/2gAMAwEAAhEDEQA/APllas+v3f1MV7X819r/ANjagpkqWp26lxm+oJLAD3VfUH472uwLjI00TaqRIzff6jo3u7PHn9u+/wBikkUt9hbV1HGrJBfEl37+XmRysk7YKhUJ3T1Fcb5v+PsLs+Tdx0olxgkHY+pDqSKbfDfP7n+EPqNdMgxli3+e8D7FcV3vzfK2drLP13CXmRJEtkWxMRcb6l057gOOALuIbPR6qF6iveTax2M8GVNADamoun5JfdXMUpMJO30Yq5cjOrSDh5gcQVMpNaYvGCFcGEQCIkU4FzKmwBTKjG4ymr4H/DFaqQEKY5IulEJpGdrWRaigYRyOikXGy6E7WGpHGwngtyHVdR0sZJ1n29ByVNyh916kV+hlnO+cinP1K6J7tkikY51fQiqu27H0Lu3xeGHZ2MFDUWfU6lOaklb1Js0rHLZd7C5I0ziu4qUQgpRU3gkkBO49J2VKIDQ/iEstCcOA44L4cFS5DKjhd7kCcVizINIJwFTRpqZ+pmmJQY4NEZiEaIE5KxMguoc4lxdySdjNt8hdWtwruZ6cm3e9/MXWqXdy6cjSTTG5brTUTdkk2vyyVdli3057kjXyu25Wold74/gZETgIbHah2wjOxpVNlEbJFDBkVYbR1LTv9gIpEkumRDbo09Un2fQqpP0Obc6VNpq7IuOmky2lri6iHJ2EzCChqbYQqK2H8gYoqJXyKgG9gOQ4VHRRAqSKGlJPoZpmiQvguSuBpwNMRNNK5oe5GS8TGsX2MFatxbbfk16uLcUl1/CMk+4YwZ38JsXTgDUBjI0ZH2sDKb6goqwBXEDYbw4L4ewbGilBFw/kqoDTuANnbkDdElFgqIxU4buyydOlCySZn0kEk3f5ny6I0xIyq8YtRKdPoEg0seojpEoCoq5qm8GakiomjYFTH1HcN9hdWA4VNgsIonJEGkFV7iosZUha4hsSjYbhxeRPEMpsirhusl+0w1ZG+dDjtYz1PDp5t/VwxsgylrGyQQUab54G0KVy2aU44KnDC6j507bX+g3w3SuUle5NupteM3dH+E+BSqysr/0et0n6Ogl8/wB3Y6nh+m+FBKNk2t3y7nC8bk74qyk+dtv+HBly5Z5al07sePHCfFeJ/pyME2lg81qtLw8tzr+HurOXBxNp4zd2Nn6o0Dp04ySulFK/dc2aY5XGzG3acsZZuR5aen2MdSNsGqFVv0+wmrT4nZHXj/XJnq/GeTNWkm7ZGR0vDndhJfkLlspjocJBOWAeHoW97MUOpJYEwNNS1sGekslJOk2tuhnk7misjIOJrRT2IVBYRCiVW5+bMr3NNeZlZJjTGRQmKH0hVcbNNzBqTZcYitRJpb7kaXtiq1LvsVQlv9C2smqjS9S/jPW1ybaszqeA0n8RXvZA0dC7Xt7R2fBNLm9jn5OSda6ePju9vVy8J46aak1jkec1n6ecXdPiSd/M9f4fqcLP4NM3GWLJnnzkuN8dlx39eU/T3hLdRzkuFJY7s7us0iqUqlOSTw3nsP1slFpJ5vYVRqxcnB1I3fdfcnLO27Ex1HyKtT4Jzha1n/hlStI7v6t0ypah2d+LOOVjjTkrpnrcd7SX/Xncs1dHsCUuRXxAJSKqZROpbCzv9yRbFxZpo0hkmRMMM0zwZWxwqd5iRtNgwS3ZUTTFyIEo7dCwJjqx/kzcRu1D+X1fuxz+EAbCRqoO7MMDdRhYmrxboqwmtC9+YuUnbc0UFxWS3IvjSeslCi5OyR1/D9J82drGmOi4Irq9vfU6un0qpw4pbvl/Bhny/wCNsOPX0DpqKt6s6HhcLfT3+Tg6jV8UlFebOxpq/Ixyl03mUb5VXHY6Wini/Y4mordPI0abVdcJGOWHjSZ/jraiUYtzm7vl2PNeJ0KbzTglJyT4l+6/W4dWpPUTlwy4Yxdlj+zBrtDUjnjnj/zb6WDHDrfpy7eb8S0knJu7bzvyOXUjbfsdd1GpZu1nfP5F62mmj0MMrPK4eTCX451KpcZOJn/bI1Sd1g1rGAhKxo+LaKXqJcQZiA5VNxcSngFsqJrREkImeFYdSqZKiK1QdkvfUguT/LIAZpydhCNPDhmfhGQGPp1UKB5isVK3wR2fAtJduT2X3OFQken8Nnw019f6MOXcjo4tWuppad5fEllLZdWc3xbW8TaviL+r5++x1KVRKHkl9bM8v4pFpebbOfjm8vXRyXU8H4ZmV+SO9pv3XfdnK8Ah8jx3/H/TtwptL0/6VnfanD4KqtrGfW1LQui68uSeUt+vU52vqbRvey9oiRVrtfo6m5KTvz+7/wAO/q9MrZ6fk4ngElShZ7vPqdSrqk0c/J7la0x+POeNeH07rhW6ucCvS4e6Z6nX01Jq722X9nI1tJW2N+PLxOeLzOq0/NAUZYsdCtzW3/TmRVn6nbjdxx5TVP5FqGALhNgkFRGWruPbdzPUeS4irgOpiIj6bRST1khUGQVJGZrjqj3E2GYWwZF8Vx9ClcVpybLgmd6nWtTXp/JzaND5kjd4k+FKPYwzu7I6OOalrvaespR81+Dka/KS8w/DpPg4lsuRj11fPqzLHHWTXLKdXV8E1FoNeR26FdNXt5+/Q8dpKvC8bP2j0ugknG2+b+mCOTHV2vjy3B1Zq8m11ZyVwznzTZ0tXUtK1nZrc5qnFNPuPGeFk9BTe2eX9I1yWL3st36f4c+jbix7uFq6tt3ddPPkY2bXPC9bT2tvh/Tqc7WVbWurNv8Ak2UdRxcTtv8AKv7Ob4rFudlm1ljrzNMZ+Faz6uind7YucGe56jVStFrnw2++Ty1XdnRxMOafBqVwomCc2ngZS1PU26ufs0VXkyS3NLdzNN5HCq0xkFcUjVStYaTIxsQtsgAhinm5chTbGSRZvomCJsVTCuKqxbtPVd07ZJqryed+VuRmlPGPQ2aOCe+/vJjlNeujG7mnQ0tqdKzebX9DhautnBo8QqZ3OXVd2HHP0uS+aNlVeHfZ+R3PA9XZrPY4FSn8qOl4NLPv31Kzk61PHb2ehnXu7d/zuFLhtdoz0ZpzVxOtq3ats3scuvXXvUdjSa1cTss2wL8U1KbWN8e2cxVuGV/dg/EKqlHHp2DrNlt0KHy7v/5v6u39sRCd2+zv6+Zx14i8X5LhZ0NFPiT5JZC42DHKUrxdqLaTT+VK/K7uzzlSNl54+h0tXW4pN8r/AOGGvK+bWSwb8c1GXL6wT3AQxoCx0OOrjKwTyAXFgNjQ2AsuLyI22lh3IVGWPUgBkkwEwpoGKGSJjqVRczOFfAjjVXqB6bUW8xHA2FCn/pFjTG+qr1M3fMzykOk74BnTQ4MvR0madBPhf27malC+3X3guu+awBf10XqeGafJD61XF+/25HKVS6yFR1CeH5GeWDbHN3KseKKazm32wHV07Ubrz9OZg0Gqa+V7c/TZnRlrL559OqMbLGs1XFqUzZpNRaD+gjUTjd253E6WWGaWbiJZKZK+3Uzaz5UlzZrjJXTfI53iM25/YrD6nk11InJYSKuLYbZu5aqwSiSwchgCHUqd2ldK/NuyXdsQHEQao9iAw2KEZEtyXAkCmMoOwLZSZJAbXRqXHOeDBTlY0RmTYuULsWipFVKnQAF1LMJzuIgrsbCnjyAklUwZ5bjqsLMUxprXpK7t3N2n1GfJHIpSsNVWzIuLSZ+Neqnl+dwNLVyxEq19wYTH18Lt7tqqVBdaaf8AIPxOoqpMJBctlNFplNkRbM1MO9xURkQMLLRckFGIJOoStkgEZWIB7Z5AsZUhYXYAFlqQLLgBiZcGVIpMQbKcroH4IFJmtywTVz1ilCw6jKxdr8i2rDGi62TNI1zMs9xxNhYaYJIjIdwkuhErjIoRlzusP6AyHT6i5sCA2SKIMggClvgZGJQcEMJwjVFWvfOMZ9X0/wBFSZUJARhApbXIMmaQAyQpiOKYIbBEYnsVFglXAHReTZDY58Zm+hUwTV406msNiXlj4bCKxMXV1YmOtE08YmrkqIrNYOCKsNjAqpEtg7F0qQzUL7C2evASsZqg6bwmImMqFDIC7hRYyNTDUxcOZSeQI2SBiywUwBz2RCoPBBAibFsZNCmMKIRlCNCIpstMAq5qoSM47TbhTjoU44QqqFCWCpyM/wBbWzRLgLqpcmOcxMlcqIpNPc08QmEQr2GmNMJ4LqSxfsZUSpLFgFoOIprBUY9wRpQtRIXcAiYUQEgkMjSkgUHERiiQpMgyW1czyRsatt5CZREZNgGOjAW0ABYLhHUIfhlRdsbq/cDDYuKJe4cUBNtHbYGcBmgebd/wY3UZOl9midN72x1t1FfC9+/Jm+nJzpLlZ2fSTWVJrlh2wc6Usr3zf9BBbApdgXEaXRo8Tte2G/orjIiUrAMJot0hkUWkFwFxpgQGWkM4SON/47AYUQvgLUcASyMqxSAGQIXw4I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062912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Азбука хозяюшки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1571636" cy="17145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Monotype Corsiva" pitchFamily="66" charset="0"/>
              </a:rPr>
              <a:t>5</a:t>
            </a:r>
            <a:endParaRPr lang="ru-RU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214818"/>
            <a:ext cx="1571636" cy="17145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Monotype Corsiva" pitchFamily="66" charset="0"/>
              </a:rPr>
              <a:t>2</a:t>
            </a:r>
            <a:endParaRPr lang="ru-RU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2285992"/>
            <a:ext cx="1571636" cy="17145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Monotype Corsiva" pitchFamily="66" charset="0"/>
              </a:rPr>
              <a:t>3</a:t>
            </a:r>
            <a:endParaRPr lang="ru-RU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143380"/>
            <a:ext cx="1571636" cy="17145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Monotype Corsiva" pitchFamily="66" charset="0"/>
              </a:rPr>
              <a:t>4</a:t>
            </a:r>
            <a:endParaRPr lang="ru-RU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2357430"/>
            <a:ext cx="1571636" cy="17145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Monotype Corsiva" pitchFamily="66" charset="0"/>
              </a:rPr>
              <a:t>1</a:t>
            </a:r>
            <a:endParaRPr lang="ru-RU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Gabriola" pitchFamily="82" charset="0"/>
              </a:rPr>
              <a:t>Машиноведение</a:t>
            </a:r>
            <a:endParaRPr lang="ru-RU" sz="8000" dirty="0"/>
          </a:p>
        </p:txBody>
      </p:sp>
      <p:sp>
        <p:nvSpPr>
          <p:cNvPr id="15362" name="AutoShape 2" descr="data:image/jpeg;base64,/9j/4AAQSkZJRgABAQAAAQABAAD/2wCEAAkGBxQTEhQUDxQUFhQUFhQWFRUWFRQUFxUWFBUWFxQUGBQYHCggGBomGxUUITEhJSkrLi4uFx8zODMsNygtLisBCgoKDg0OFxAQFywcHCQsLCwsLCwsLCwsLCwsLCwsLCwsLCwsLCwsLCwsLCwsLCwsLCwsLCwsLCwsLCwsLCwsLP/AABEIAOEA4QMBIgACEQEDEQH/xAAcAAACAQUBAAAAAAAAAAAAAAAAAQUCAwQGBwj/xABKEAABAwICBgYGBwYDBgcAAAABAAIDBBESIQUGMUFRcQcTYYGRsRQiMlKhwTNCQ2JyktEjU3OC4fAVJMIWJaKy4vE0NURUg5PS/8QAFgEBAQEAAAAAAAAAAAAAAAAAAAEC/8QAHREBAQEBAAIDAQAAAAAAAAAAAAERIRJRMUFhAv/aAAwDAQACEQMRAD8A7MmhCATSRdA01alna0Xe5rRxcQ0eJUNVa5UEeT6ynuNoErXnwbcoankLSavpS0ez2ZJHn7kbvM2UJV9MsI+ipZXfikZGPgHImx1BNcaqOmiY/R0kTe10r3/AMaouq6Wa93sdSzlHf4uJTDXeUWXm+r190i/bVyAfcws+LRf4qJqNOVT/AKSqqXX96eUjwLrK4a9QzVLG+29jebmjzKiqrW2hj+kq4B2dYCfBt15nkkJ9ok8yT5qkHamJtehZ+k7Rjf8A1DnfhhnPxwWUZVdL9EPo2Tv/AJWs8yuGB2SROSYdddqumkfY0hP45bfBrSomo6Yq0/Rw0rebZX/HrB5Lm53Ivn3K5ButR0o6Rd9qxn4ImjzuVN9HPSJVSVcdPVvErJnFgJaA5rrEtII3ZWzXMVLaiG2kaX+M35pZMHqEBCGoWWgkmhAkJpIEhNJAkJpoKEk1bkfZBFa3ab9DpZJ7YnNFmA7C93s37Fwav170hKTjqpAD9VgZGB2eoAfiV0Lpq0ifRoovfkxHk1rv1XGCVYzV+pqnyG8r3vP33F3mVbBVIKZVFSEk0BZNUoJyVDIyScfmkdySgY3/AN70NPmVTxTGzxQAPq9yZ+YVJ2dyqd80A7cnv7lSTmExt7kDUrqN/wCY038dvzUUpTUY/wC8Kb+O35pR6gpXXYFdWPQ+x4+ayFlQkUWQgElUkUCQmkgEIQgoWNUlZKw5zmiuLdMtZiqo4x9nHnzdmuerYNfqzra+oduD8I5NAC15WMKmppNTVU00kBUNJyaSCk/qgbfBMjPuCANv97lAhvQdncmNniqTs7kA7Z4fJN20c/1Q/wCaDtCAJzHf8k9/ckdo5FDdp5fNUVWUrqMP94U38ZqiwFKakD/P038ZnmoPTdCcrLKKxKDesxyyqkoQhAJJoQJJVJIEmhCC25ROkZwyOR52Na53gCVKSnJad0iVnVUE5vm5uAfzGyFcAq5cb3OP1nEnvKtIQtIbQmkFUgQTQhAwgfJIJ5Z7b7tlu26oXHuQD5lAPn/YsmBkABx2XzuUFJ2dyHD5KtzSRstlbYG7N/NJ1yb3F8t43bNigRaSQAM77NqTGEmwF8ie4K71LjnfPbcBx+NkGDifha3jZUWWtuT2A/32qpu/MbBbbnmqsLN72972D5lIviH2kf5y74BqBKV1L/8AH038ZnmsCOrp2n1pAeUUjrdtsTbqe1TkpvSojAZH4ZWOEjwGOAaRe8bbgXN95IsivRdAsxywtHrNcsKpQhCAQhCIEk0IEhNCDEqDkuYdNFZhp4Yh9d5J5MA+ZXTapcY6a45DNDbNgjNuw3z8kSucBUlL0d5TFIeK0GHjimZAqm0XaU/Qh2pqrXXD+yEjUjs8VclpWgcOZWDWBrRYWuew/NBkOrAOHgqPTxuueQCjQ8f2FI6NeDl2qGK/8RO6Nx5k/JU+lynYwd+fmpERI6pURvWzHc0dzf0R+2P17KSwIwKCM9HkO2Q+JVP+HcXFShYjCgjP8OHEo9AapLAkWIqNNHwUrqvJglA7QVbwKulye09yD0/q7NjiY7i0KWcta1Ca4UkXWAg2JsciATlccvNbKVBShNCBITQiEgoQgSaEIMSaM3Wva3attrIsLhZ7fYfvHEcitpSKK4TP0dVIJswm2wh7c+0ZLDl1Gqx9i/uwlegbdiRaOCDzs7VKqH2E35QrbtW6gfYTflP6L0YY28FSYG8E0x5grtEVGbfR5bcSxx38LKN0zoOaERGoZh6wPLL5GzC3FcbvaavVFTTtXIenaKwozb/3A37+qO7kiOQdQOIHep3QOgp5soY3PG0kWsAdhJPJRAB3WvwzHmvR/R/q42CG42uDb9w/qqOMVOip43YXsN+26sOppPc8/wBV6Sl0Sxxu5oJ5Ky7QUX7tvgpo84GJ+9nwKoIdvZ8CvRztXof3bfBWn6tQnbG3wTVedMR934JdZ2DwXoWTVOnP2TfALGl1IpTtib4Jo4IJOweAVxp7B4Bdtk6PaQ/Z25Fw+aQ6MKU7MbeTifNNHI9B0nWzxssDicMrBdwotB00diynga5oHrCKMOuN+K10aE1Dp6Z2NgLn7nO+ryGxT4oUD0fvWeVYghwq8EAkmUIKUKohIIhITQgSEIRVCRTQgVklUoTWjWJlIwEjHK+/VRXDcVs3Oc76rGjMuO5BLzStYC57g1o2lxDQO8rT9J9JlBES2OR87huhY5zf/tNmHuJXJNatZZKm8s0jHtuQx0hLYARtbT0+2QDK8h7NmxatHXOJLmtfMADe8Z6sAbf2YFrc1ciOt6W6XT9jSW7Zp2M+Db38Vo+tWsFVpIxGaCNrIseER4rHrMN7ucSD7Ita20qFpddqiL6Dq4uyOGnj/wCWNSY6QK2Rjo5McjHCxacIGf8A8ZV4LOqmihLXsgc3ZdzhcGwFjc2y3+S9L6LZaMdt15+0Vr4yAZwPhda2NkVPJccDZsRP5lu+iul6CzWuMbhvJEtO4fykPafzqWK6sCmtYoNeqSUXa423ltpmj8RhLsP81lPUVdFMMUEjJBxY5rx8DkpgyU7BU3RdQVYQkYwldO6BdWE8KLp3QACaAU7oEFUqUAqipCLougSEIQJJVKlAIQhBSkkSrT5EFU0zWgucbNaCSeAAuT4XXDNbql1TT1FZKXASOiiY33WvIcyPswxftCN7pGg3Asuoa8SOFBVEfunDxyPwJWk6X0YZ9Bepm5shlIG0hsha4cwzyWolZGpOo9PFTtrdIta5wjEjGyZx00LRib6hyLrZkm9jszWva2ayOqi5kbxT0zDYtsGgktJYHhuckrgCRH7LWm7s8lZ1115kl0bTQtDmvcB1rrEMkEQaGYTsILrOLd2Gx2rSdNQua1jHH1IR61trppWNkkPjI1t+xBjU9SwH1mhxtcg3uLZk5KXc2lewOZKQPrAtljwu4B5xMP5gobR4MeLP1sLXNI7C12wjsK2GDXvSAHVtmaRss9kZPIggC3crKiK9G9YCGQva62TrEXO7b8bpPoA7Ix2edjSS0uH3Hb+RV6t0fWznrOoF97oo42X54Tmsen01JH6lQzGBlheNn6JwYDWta67Hvje33rtLT2PbmFNUOtFXBmXCVn3/AFvCZhEjDyd4rHqWQTAFhdi3tdnbLbdY40W6OxBe0HYRs8kwdG0H0xSNFpLngJbSNHAdcwB/e5rua3DR/SxTkA1EMrG75Yi2eIc8JDx+VcTh0M2XIyRtd7xyPw2+C2LRfRvWu9ejlieRstIGn++ame1d20drRSTWEVRGS4XDScDiDwa6xKmLLgD9X6iEFukaOcDdNTdW483MzY8cwD2qK0drPWwP6ukllDb2Yy2FxG4dWbtHIBPE16UQuE0HSbpQdY21O9wOZma1nVWuD9owePBYtZ0iVjspdIwR9kEZk7rsYR/xKeI9BJ2Xmeq11mdt0jWP/DGY/wDUFh/7SOd7VTpI8pSPOVXx/TXqSygdM640VKSJ6hge3axpxv4WwtvbPivOz9Ot/faTPOUf/tR7tJwger6UOYjt8CmQdk0j0yxWPotO93AyvbGD22biy5kHsUVN0rVL2lzZKGH7uJ8r/wArWu8lyd+lGE/XPMNJVwV8J9vH+Rh+avE63eXpYrr2FQOYiit4GK62DQHS1Nb/ADDqeW2HKzoZD72EH1XW7lzGJlC8Zzhh+9TPt4sJPwSFNCLBjoni4OJhcbgHMFkgDhcdiD1Bq/p6Gsj6yB34mn2mngQpRcT1R0hHFpWE6OD2UtQ3DNC+wELyPqC98BIBG3Mnku2LNUkIQorGeVQxqraENNkRh6bohLBLD+8Y5t+BINvjZaV0cVtopKWUWcwveAd7XG0rc97ZMd+xzeK32YrRNbdCPjk9KpsQzxSYBd8brYTMxmx4LTZ7N7cxmFYOO6ZrmumqGxXZCJpLRm747BxAdb6pIG75LGkq4ZgW1EsrHmxxNa2eN2TQLtBa4GzWjadmxS3orYqaoZMW4nyCoilbm2RrGOBDDvJcWgtOYxbLhQzo2hr4ZmBpJD2k3aWPt7Qd7pG1py3ixCoVXUMaxrYo4xgdfG3HjflY4g4XtbdfJZ9XWPmpiGsZIxoGN4bimi4YhtA3Y9mWdk9D6Oc0tdJRumaLi8WGoD7jfEScxxFld0lSRXxNgroDY2wUAiGe4u6/McwoNYigaMwXfma353QXRg2LC/Lb1hy7TZvwV8xTXN47jcXhrD357UgCDmIR/MXfAKjEMGfqEnuPzUjBXVMLLm+AnIPtY8muzPMCypfKQBikLQdmBgb8TZW5KaM5vkFz7z7n4AqzfoZjtKxyWxRMHHgeQ3KV0do+GS3o88kEhGWCQkXy+qS079xWrvZCL4X5jZYOzz7SqRM0DJxvyyTfY6AJdKQjC3SDnt3CcvO3P2nYreKhtKzVfrSVMTXgZmSNzHgdpwEkDnZa5HpZ4+u7xNlcq9OTSjA9+IHLMN87XTRs+sNNTMipg9ljJG17nAkHG6KNzxc5GxdsWBDoGjk9irMR4SRF4H8zHX+CsVPWmOPrG9ZGRdl3ZC4AJbvzwAfyhYMuiXn1mxuaN9sRt8EGdpDV/qvo6ymlH3S5p/K4BR3UyD6zPFWGwn955lVCI+/8FBkAP7PzLOoatzD6zIHjeJGseD4hRXUu98eCOoPvIOkULdH1DLS0lNHJsuyeOEX42c/LwVmPo2fM8mkFNg3A1DZvHC2y0JkOXtWPfc+AWYx+EZTS8mukA8x2oa2HTfRlPC3FIYQODTn4WWpyaODTa5vx/oskzsPt9Ye1zifNZLNE4nxtY5h60jDhe1+02AIFyDnssmGr2jq2VoZHIS5jbll2+u2/uuO1p93ZvXeejjT7qiHBI7E5gu1xzJbsIJ4g+a4Y9lVSEmQF0TbsIIxBtjctzF2EHeLLp/RK0mdzx7EkRk7y4sPk3wVs4kdVQkmsNMZpzVbmpPYk19tqC1I2ysvCypc1jlQcl6SNEdQ8SxsHVSkl4aARiAzc6M5OFt4sRbatPmZLI0tbEZWNzNmmRzO3AbStB7C4cCu2626P62AkAuMZL8I2ubhLZGN+8WOdbtsuPQ007cTGODjFZzXesCI35tmikZZzGHLEGmwIIIuFWWnT0sWLI4XcHGx8HNBHikWuORlvzkcf9S2XSOsE80frgHtkp4ZjbhiIDvFp5rXKgA7RGD/DLB+UABVVptEy93Sjk1pcq3VEIy/au/KzyCx3sG97RyBt4K3hj+s9zuxoAHiVRkyVMW+K57ZHE99kMrob5UzD2Xk+RVuItP0cOLi5xJA7TuV5plIu0ta3ixth3O39yC7/AIpGNtFF3mUf61SKxr9lLEO0ulA/51Yay5AaC9x2ZE3PYN6uRwlxsbl1wMAve/L/ALILUzYyRZjb8GY7H8zifCydnbAA3saLu8Bc+KntH6vOdk4H+Gy//E4beS3DRmosxFmxhgO24sTz3qDnEcTnMAaXbTexLR37T8Fl0sZDsLpOrByLnCRwt22IXQabUuRjjGW4QDuGRv271OydHbHMyfY23gOHgpo5XU6AwOaX26t22dnrMtxwg+qew8VHshYb4c7G2ZtddGn1KqqYkwHLeG5tPON2XgtX0poVriTPTujd7zGktJ33YbW7ieSohWwMuMbSwcbud5KxX4GOtG7GOLXWPLC4fNZ1Xo6mEZDJZY5ANhBLH9zrFq12SN1/e5BBn+nNI9bGP5QfIpCeL3/Frh5XUecsntI5g+RzVxsQd7JBPC9j4FBIMc3c9p5OsfB1lMUlDTyTRMEwDZC1rnyRmPqySBbE7J3MHwWqOp3t2tcO42VynnLdnhYEHmCLJo6DJTywSlokE8IlLTvxYRtF/aFl1ro70H6O17hk0hrIhwiaXPvzLnu7mhcd1EjkqJG4cdmPaCDfCcWQc0nYQNoXouhiwtAGwCyv9XSMpCELKqLKlzVWkSgtGNWXRrKSQYZiK0TWnVWQP66iuHBxfgDgxzHO9t0LiCBi2ujcCxxztfNdGIXO9cukeKnJjpcM8wNnZnq2c3j2nfdB5kJBpNTpZjsUVRTMbK64xBroHhx24o7Fp5td3BatTzQNe4PEjo7EhrSMQP3S42IWRp/Wmqqz/mJBbZgjaGNA4b3HvKh3sxAYcnN2LWIWmKiB9hDG8G2IY3gm3DC0Wv3qNbCOe/Le3iO0cFlyx4xf2XA523HjyVjFa42WOf3TucOw71MElokx9ZGKkF8bSC5jSWh7b9nLNTOtVUZpRhgbBDcNihZmTcCwLt7jty2XWqi/K2d/dPvDi0rduj2sJqWgRtklaMMWMnAy+ezc07cs8rLQy9E6NkjvTUkTRPK0dbM7a1t74W+5GN52uPgt91e6NIo2evcudnI85FxOZt7ovfJbVq9oERAvf60jzie4gAuPIbANw3Kess2riH0bq9DCLRsA7dpKzHQLNsiyyI50HYkGKQLFYkjQWcAO0Ky/R0Zvdoz71kWRdBA6Q1QpJfbhZnwy8lr1V0VUROKPrI3DMFrzkVv91Q4qjmmlujEzW6yrlfbZjsbd9lh03Q5Hb1nuJ7D/ANK6u1l1lRR2Qc20d0XU0WbutJ4dc8DwbZSv+xtFkDTRntOInvcTcrdixUPgCCD0VomGE2hiYzkFsMYyWO2CxWSEDQhCCgqlVJFAlbnnaxpc9wa0C5JIAA4knYojWrWeCgi6yoLjc2Yxou57rXsNw5krgut2udRXuIkdghB9WFvsixuC47Xu55C2QVkS1uXSF0mMljkpqH1mvBa+e5AI4Rge0D7xy53y5pHICOW7+ixE2OzuNvn2LSL8jFbabK+14IurUjEDmiJ/aM2jaOIWM+EO9Zu2xy/0lZcL8Jvu3jsVEsJYcbQTHezjuBOzPjZBiUsZeQIwSSSGjbZ1rmMjgbGy7X0YaldSRM/2yCG3v6jCQbZjbcEXUR0b6pRvkM4LHhwjOFpxC5a71r3u3J2Ysu00sAY2wWa1IugKpAQoBCaECIVJaq0ILLo1QY1k2VNkGMWIESybIsgtsZZVpoQJCE0AhCSBoQhBbJVmSXgrrwsZzbINP6SNEvqKYdXn1bw57duKPY8AcRke5cErqYxuttac2u4jt7RsK9TuC5V0h6oNaHTRkCNxGIEW6ogGxbbcSbEKxHJgmFVLEWuLXCxGR/XtCRWkOOSx7N/681muAIGd75qPCktGU4uOuLmRu9mwu534W7x27LlBaigvtyaNpUlDCZGNa9pEYJLGjK53ucN5sp+DQjpgxjYwxmK7Y7Xdv/aTP3m27dfJb3q/0esL8dRZ4As1trWy9q99qlqoHoZgMbpnAnCQ1uHhZ7reZ8V2RpyUNoPVmGluIhkTfP4KaUqmmEkwoBCEIBCEIBBQhAkISQCEIQCEJIGkhCAQkmgoVEjLq4hBhELFraVsjHMkF2uFiDvBUhKxWSEHC9edUnwuFrOBxmNwyu0EWiLfeAN+/wANFDM8sycrb/Bel9YtCsqoTG/aDiYfdeNh5cVyak1QlfIRMzA/E8SNaczZ5DTiOQaW4TltutSpjW9D6Gc92QDnDjnGz8ZHtO+6MuPBdA0dqSZMBuceNj3Pdm5wYb2A2NHABbVoDVprAA1oy7MhyHHtW4UtKGCwUtXEXobQTYxmP6niTvU4wW2IsmoqpJCEDTCSEQ0JIQNCSEDukki6BoSSQO6SCkgaRQhAIQkgaEkIBCEIql6xkIRFJUXXfSO5M8ihCT5Eto72QswIQimmhCAQhCBoQhECEkIoQhCICkE0IBJCECKEIRQhCERSU0IVCQhC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Лена\Desktop\105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40489"/>
            <a:ext cx="4320480" cy="3317511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196752"/>
            <a:ext cx="8229600" cy="237626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Что находиться в черном ящике?</a:t>
            </a:r>
            <a:endParaRPr kumimoji="0" lang="ru-RU" sz="80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5364" name="Picture 4" descr="http://www.rembuttehnika.ru/img/1915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3264"/>
            <a:ext cx="7643866" cy="6624736"/>
          </a:xfrm>
          <a:prstGeom prst="rect">
            <a:avLst/>
          </a:prstGeom>
          <a:noFill/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Gabriola" pitchFamily="82" charset="0"/>
              </a:rPr>
              <a:t>Машиноведение</a:t>
            </a:r>
            <a:endParaRPr lang="ru-RU" sz="80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000240"/>
            <a:ext cx="8929718" cy="25202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Какая основная деталь швейной машины имеет название </a:t>
            </a:r>
            <a:r>
              <a:rPr lang="ru-RU" sz="6000" b="1" i="1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части одежды?</a:t>
            </a:r>
            <a:endParaRPr kumimoji="0" lang="ru-RU" sz="6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714412" y="507207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Рукав</a:t>
            </a:r>
            <a:endParaRPr kumimoji="0" lang="ru-RU" sz="54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Gabriola" pitchFamily="82" charset="0"/>
              </a:rPr>
              <a:t>Машиноведение</a:t>
            </a:r>
            <a:endParaRPr lang="ru-RU" sz="8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196752"/>
            <a:ext cx="8712968" cy="345638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 каком городе России был открыт первый завод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по производству швейных машин?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s://encrypted-tbn3.gstatic.com/images?q=tbn:ANd9GcSBYvMszNOjYgU_BoE6BfIRm9doug2LybKEBuMi4LyN5NF6rZ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49126"/>
            <a:ext cx="3000364" cy="230887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868" y="4643446"/>
            <a:ext cx="4989240" cy="136815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Подольск</a:t>
            </a:r>
            <a:endParaRPr kumimoji="0" lang="ru-RU" sz="54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Gabriola" pitchFamily="82" charset="0"/>
              </a:rPr>
              <a:t>Машиноведение</a:t>
            </a:r>
            <a:endParaRPr lang="ru-RU" sz="80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412776"/>
            <a:ext cx="8640960" cy="324036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 каком направлении вращается маховое колесо в разных видах швейных машин?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42908" y="4929198"/>
            <a:ext cx="8229600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Маховое колесо вращается только на себя – независимо от типа швейной машины. </a:t>
            </a:r>
            <a:endParaRPr kumimoji="0" lang="ru-RU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Gabriola" pitchFamily="82" charset="0"/>
              </a:rPr>
              <a:t>Этикет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700808"/>
            <a:ext cx="8280920" cy="2664296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Как правильно произносить «звонит» и «позвонишь»?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4293096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С ударение на «и»</a:t>
            </a:r>
            <a:endParaRPr kumimoji="0" lang="ru-RU" sz="5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266" name="AutoShape 2" descr="data:image/jpeg;base64,/9j/4AAQSkZJRgABAQAAAQABAAD/2wCEAAkGBxISEhQUExQVFhUWFxwbGBcXGRwfHBsfIhkYHBodGBwbICkiHBwlHh8dITEhJykrLjAuIB8zODYsNygvLy0BCgoKDg0OGxAQGy0kICQ0LDcsMjQtLzQyLCwsLCwsLCw3NDQ0Lyw0NDAsLCwsNCwsLCwsLCwsNCwsLCwsLCwsLf/AABEIAN4A4wMBEQACEQEDEQH/xAAcAAACAwEBAQEAAAAAAAAAAAAABgQFBwMCAQj/xABNEAACAQIEAwYCBgUIBwcFAAABAgMEEQAFEiEGMUEHEyJRYXEygRRCUnKRoSNDYrHBFSQzRFOCkqIIY5OywtHwFyU0o7PS4RY1VIPx/8QAGwEBAAIDAQEAAAAAAAAAAAAAAAQFAgMGAQf/xAA8EQACAQMABggFAwMDBAMAAAAAAQIDBBEFEiExQVETYXGBkaGx0QYiMsHwFELhFSPxM1JiFiRyokNTsv/aAAwDAQACEQMRAD8A3HABgAwAYAMAGADABgAwB4mlVAWZgqjmSQAPcnAEKhzqCc/oHEoHNo/Eg8/0g8Fx5A39MAWGAF/OOMqSnfutZmnPKngUySk+RVfh92IHrgApnr6jdlSjj+z4ZJz5XP8ARRn0tJ8sAXVNTKg2uT1ZiST8z+4bYA7YAMAGADABgAwAYAMAGADABgAwAYAMAGADABgAwAYAMAGAKzP8/pqKIy1Mqxp0vzY+SKN2PoBgDNG42zbN2KZTT/R4L2NXOB+V7qPIhQ55HbAF7kfZbCGEuYTS5hMN/wBMxMa/djJN/LxEjYbDAHfP+0qipWFNTKauo+FKemFwCL+EsAQtrWIXUR5YAiQ5Fm+ZeKvqPocB/qtKbSEeUsu/TmBcHyGAHDh/hyloY+7poUjHUgeJvvMfEx9zgC1wBEzPM4KZO8nljiT7UjBR7C/M+mAM5zztuoYzopY5ap+mkaEJ92Go/JceSkorLPUs7igTtRz6RiY8tQJ0DRTXt94uoPuAMQ56RtYb6kfE2KhUf7WEnannke8mWpp66Y5f3hiBj2GkLWf01I+KDoVFviybkfbzAzaKumeHe2uNtYHnqUgMAPTUcTE8mo1fKc0gqolmp5Fkjbkym49QfIjyO4wBMwAYAMAGADABgAwAYAMAGADABgAwAYAMAIvaH2jRZdaGJe/rXsEhW5sT8Jk0779EG525XvgCj4c7NZquUVudyGaU2KU1/BGOYDW2t+wu3O+q5wA2cWca0GUxhZGUMFHd08QGq3IWUbIu3M2GxtflgBCpUzjiHxSMaDL25Kt9cq+QOxcEfWNk3Fg1sAaVwpwhR5dHopogpI8Uh3kf7zfwFgOgGAL3AFbnufU1FH3tTKkSdNR3Y+SqN2PoATgDKM17WKyudocopiByNRKBt6gHwJ5+Im/liNc3lG2jrVZY9X3GynSnUeIohUvZ+ZnE2ZVMlVL9nU2kegJ3t6DSPTHL3fxFUlsoLVXN7X7LzLKlYRW2byMhaioE/UU6n7qk/wAWP44psXV5L9033v8AwS/7VJcESsszSKoXXExZb21FWUH7pYDUPUXGNVa3qUZatRYfavtu7zKFSM1mJMxpMyDmvDFPWoe9iSQgc7WkUeYYb29j74srKpdU0528t2+PVzxxXZu6iPWjTk8TW/iZ3JQV3D830qjdpaYkCRG5W8pQNvaQWsdtr2PUaM0zC6/tz+Wfk+z2K24tHS+ZbUbhwZxXT5lTieE2PKSM/FG3UH08j1H4YuyGX2ADAFLnEOYXJpZqb7k8Tn/PHILf4TgBePHU9JIsea0n0dGIVKqJu8gJ/bNg0f8Ae9TsBfAD0jAgEEEEXBHI+2APuADABgAwAYAMAGADAGfdqnH/ANAVaemHeVs1gigaigJsGK76mJ2Vep35CxA59mnZ8KIGsrW7yukBZ3c37q+7AMeb/af3A2uWAXuP+2A6/ouVDvZWOkzKurflaBfrm/1tx5A3vgCX2f8AZNpcVmaEz1DeLunOsKfOVjfvH9OQ9diANbGAPEsiqpZiFUC5JNgAOZJPIYAyLjjtpjjYwZaonlJ098QSgN7WjXnIfI8uXxY8bSWWEsirlPA9VXSfSs1lkYnlGT4iPJiNo1/ZX/LjmtIafjHMLba+fDu5+naWNCxb21PAe56ikoIBqMcES8gNrnn4QN2brtcnHNRhcXlXZmUn+dy8iwbp0Y8kKc3EWYZgdOXwmGE/1mYWv9wG4/AMfbFtGys7P5ruWtL/AGr7/i7yK61WtspLC5sm5H2ewRt3tSzVUx3LS3K3+6SdXuxPsMaLnTVWotSiujjyW/x9sGynZxT1p/MxyAxTEsMAdKeYowZeYON1vXnQqKpDejGcFOLiybxBl6MurSDHKtmUjY3G4I8iOnvi50vbKm4XdDYpYezg96ff6oh2tRyTpT3r0MSyLhhoszqaaOsnprLrjMLFS6HexYMPhuOhvudrYtqmmKkbOFxGKedj27n/AD5EWNrF1XBvHIbmoyp0/wAt1gbyaqX9xxCWnL57VS2dkja7Oitmt6EuNs6g8dPmCVK9I6iNbH01rv8AmuN9H4jjnVrQa7Nvls+5jKweMweRs4I48WtdqeoiNNWILtCx2Yfaib6w62/eN8dDRrU60FOm8pkCUJQeJIaczoI6iKSGVQ0cilWU9Qf3HqD0ONpiIfYnmDmmqKORi7UVQ8Sk89FzpB9iGA8hYdMAaJJIFFyQByufywB6wAYAMAGADABgBe464pjy2keoexb4Yk+25+Ee3UnyBwAmdnHCvcCTOM0YfSZQZLy7dyhHM3+Fiu1vqrZdtxgBF487QavOZxRUCP3DtpCr8cx83+zGOdjsBct+yBqPZl2bQ5Ygkk0yVbDxSdEvzWK/Iebcz6DbAD7gBf4w4xpMti11D+IjwRLu7/dHl+0bAYAwjNs/zTiGQxoO6pQRdAT3a9QZGteR+W1vIgDc4hXt/RtI5qPbwXF/nM3UaE6rxEdeF+D6XL117NIB4pnsLeem+yL+fmTjir7Sde8lq7o8Ir82/mEW9G2hRWePM5VPE81Qxjy6LvSNmqJLiBfY85D7fnjOFhTorXvJav8AxX1P27/I8lXlN4pLPXwPeW8GR6++rHNXP9qQeBfRI+QH/VhjytpSer0duujh1b32vf8AnE9hbLOtUesxoAxVEkMAGADABgC+zJgKWIHmdNvwx1ekpKOi6UZb3q48Pxd5WW6zcya6/UxdshXNuIGhN+5hQd8VNrqoF1uPN2CH01eWLLQdJws463HL9vcjXks1Xg1iPszyhQFFFFYC25Yn8S1zi4Ios8Y9niUcD1eVF4JYQZHiDs0cqgXYFWJ8QFyLbdLciI9zaUbiOrUjn1XYzZTqypvMWLHEdZ39DTZrD4KinKSKR98K6HzW99j0uOpxzGjJTs7+Vq3mLz6ZT8CxuEqtBVOJt+T5gtRBDOnwyxq49mUMAfXfHXlUZTlla+R5pXNVxOtHXTa0qQNSK2p2AbTyHjYWO/hGxG+ANaR4p4rgpJFIvMEMrqw8+RUjAFB2bZn9Jy+J9ZcBpUV2JJZUldIyxO5bQFuTuTc4AZ8AGADABgAwBl9PTjNsxeunIGX5eWWDVYJJIu8kpJ2KKRz5HSvkwwBnXaJxrUZ1VLR0SuYNemNBsZm+2/ko3IB2AGo26AbD2a9n8OVQ3NnqXH6WX89Ed+SA/NjuegADpgDKu0ftfipNVPRaZqjkz844z1G3xuPIbA872IwAh5BwNU10hq8zeQ699DE9433v7NfJRvbbw2xzekdPRp5p2+18+C7Ofp2lhb2Tl8093I1CkpUiRUjVURRYKosBjkalSVSTlN5bLWMVFYRFzHJ4pyDMDIq8o2Y93fzZBYOfvXt0tjbRuqlFPo9jfHj48O7BhOlGb+baTo0CgBQABsABYD2GNDbbyzYljcfceA41dXHEpeR1RRzZyAPxOM6dOdSWrBNvqPJSUVlsXTx/QF9CSPI3+rjdvwsN/liy/o12o60opLraRH/V0s4Tz3F9QZhHMLxk7cwysrD3VgGHzGK+rRnSeJL7rxWw3xmpbiVjUZBgCq494sFNFr5yt4IIhvdum3MgbEn2HUYu6UaulbhJ7IR8Irl2v82Ihzcbam+b82QMpVuH8uE0kffZjXSgaCfrtcqrEdFuSbc2a17WI7b5KUOSS8Ein2yfWyFUZPnNX4qnM3ivc93Tgqq3+rdSl7ct7+5545yt8SwTxTg2ubePcnx0e2vmYqZrlU6yilpcwq6id9pAHYRxodmMzBj7af8AmAZdDS1R03XrwUIcNu2T5JbPH+cap2q1tSDy/QsOOJVgpafKaYGSaTQukc/iBF/Jnext5X9MQNEUal1dSvZrC247Xs8kb7qcadNUUbrwxlppqOmgY3aKFEJHIlVAJHpfHVlYTK6jjmjaKVFeNxZlYXBHkcAZd2dtJl2aVWTuS9OVM1MWN7A2JUehBN+mpCbeI4AnfQGyOsiMJY5bVyiN4Tcinlf4HQncIx2PQf4cAaVgAwAYAMAUvFTSPF9HhJWWoPdhxzjT9bJ7ql7ftlB1wBjfa5xKFEWSZcDoj0xyBNyzbBIgepvu3UtYdDcDQeyrs9TLIdcgDVci/pG56Bz7tD5eZ6n0AwA7V1ZHDG0srqkaC7MxsAPU4AwTjXtLqs0kNHliusTXBcbPIOpJ/Vx/mRztfTjTXr06EHOo8IzhCU3iJZ8F8AQ0emSW0tR9r6qfcB6/tHfytjitJaZqXWYQ+WHm+329S3t7SNPa9rHPFKTAwAYA8yOFBZiAALkk2AHmSeWPUm3hBvG8Rc57QS7/AEfLYmqZjtqVSVHnpA3a3nsPU46Kx+H51MTuPlXLj/Hr2FfWvktkNos5Dw3U5hWzLmMkl6YjvEJF7m9lW3hVdiTp9Lc74tNIXENGUVC3gk5fbi+b27MkahTdxNub3GsZblsNOgSGNY1HRRa/ueZPqccbWr1K0tapJtlvCEYLEUSsajIMAU/E/EkFDHrlPiN9EY+Jz6eQ825D8sTbKxq3c9WC2cXwX5yNNavGkss+dnXBs884zTMltKd6aA8ol6MwPJvIHle58Vrd9aWlO1pKnD/L5lHVqyqS1pEntxo5hDSVkKF/oc+t1H2SASx9AVAJ6ar9DjbXoqtSlTfFNeJjCWrJS5CRWcf5bVIqyR1RY7d3GWUn0vHIuoeh/DHKUtC31Gf9tx7Xt9U8dxZyvKM18yf53kqkXNHi7vK8qNNGf1koVGP7VpCLn1OrFhT0I6k+ku6jm+XD87MGh3mqtWlHAvx8CypI0GYxyR1NQS1PVd5rVmAuUbSSLnnvv5W6yr+pWtIxq0sdHHZKOOHNGqjGNVuMvqe5mxdknEclZRFJz/OKZzDKTzYr8LH1I2J6lWOLSE1OKlHcyO008Md8ZHhmjxibilSv9XofH6Es1gfW0gOAGnj+j76hki3u7whbcwxmj0H5NY+18AMWADABgAwAo9pfE65bRvUCxnYd3CDv4jc3t5C2o+ekDywAp9i3AJhX+UKsE1MtzGH3ZFbm7X/WPf3APmSABoXFXEtNl8DT1D6VGyqN2duioOpP4DmSBvgDBM0zHMOI5/7CjjbYb6F9Ty72W34X+rfeuv8ASVKzj822XBfm5G+hbyqvZu5mhcO8PQUUfdwra/xOfic+bH+HIY4a7vat1PWqPsXBF1SoxpLES1xENoYAMAKnFPHlPRkxr+mn5d2nQ9NbdD6C59MW9hoevdfM/ljzfHsX4iLXu4U9i2s4ZNwHmWbES5nI1PT81pkFmI9VN9Hu+puewx2Fno6har+2tvN7/wA7Cpq3E6v1M1rIOHqWij7umhSJethu3qzHdj6k4nGkTOPODqr6T/KGWle/KhZ4GICzKORBNrOBYbkbAWIIs0S8s6V1T1Knc+KNtKrKlLMRcXj2GI6K2Gejk6rJGxB+6QLsPW2OTr/D9zB/28SXg/P3LSF/Ta+bYdJe0XLB/WL+gjk/itsR46Evn+zzXuZu9o8/U4JxBmFd4ctoZbH+sTjSgHmLmx8+ZPocWtr8Obc15dy9/bxI1XSHCCGng3swSCUVdfJ9Lq9iC28cZG40A8yDyJAttYDHTUqMKMFCmsJFdKbk8yZomNhiGAK7MKulo0aaVooUHNzZbny9SfLmcAK8/aMC1qehrJk/tNAjU/d70qxHuBiDU0naU3iVRevobo29WW6LFfPuM/5Qqael+iyQmmlFRM8jJ+jVEaw8JI8Wq255dOoi6RvKU7KTg862yPW2bKFKSrJPhtZ67Ba6KWXNHVhqlnDhCd9BMhBt7tY/LFjbU3Towg96SXgjRUlrTbXFs1/G8wMy4kpavK8wnzSFBUUsyp9LjFu8jCKF1x35gAXtfqb2FmUDQaKphqY4po2DxsA8bDkbg2PvYnY8vfAEzABgAwAYAzaqyX+V82MsovRZce7jU8pZ7hpP7qEKrDkSoG/iGAGLjzjanyuDvJfFI1+6hB8Tn/hUdW6epsCBjuX5NVZ3MK7MXIhP9FEtwCt+Sj6qevxN+Bxz+ldNK3bpUdsuL4L3fl6E62tOk+aW71NJpadI0VI1CoosqqLAD0GONnOU5OUnlst4xUVhHTGB6GAAnACFWZzV5rUNRZXsi/01VuFA5eFhyXnYjxN02BJ6/RehFFKrcLL4R5dvX1cOPVVXN438sPE0PgXszo8tAe3fVHWaQC4PXu13CDnvud+eOmK4dsAGADAHl0DCxAI8iL4A4x0MSm6xoD5hQP4YAkYAMAGADAGG8Xy1VNm8lVmEMslKqkU0ka6o4gStiQPha1wSbG+4uLYrdK21a4oalF4edvWuRItqkKc9aSI2acX0lUQkNVWhmFu7po/E3sSmoH2OOftdE3VJ/NSg/wDyfs8eROqXVOW6TXYezwDmU9M0VJAlHDIbuamT+cT9f0mgNpFyfCbdehxfW+j5dIq1xLWktyX0x7F9yFOutXUgsLjzZW0eRK7imKHL80plGh4zYSACwcFT4rjmQb8+YuMQbmtdaPquo250pPjvjn82cOGw3U4U68dXdJeZqHZVxbLWxSwVQtV0raJdrawb6X22ubEG22wO1wMX9KpGpBTjue4gyi4vDHeaIMpVhcMCCPMEWOMzwWezHJ5KPLKaCX41Dkjy1SO4H4MMANOADABgD4cAK/FGfU2TUOu19NxHHfxSSG7G58yxLM3udybEDFOHcjqM4qWr68kxk+FeQex2RB9WJfz363OKHS+l1broqX1//n+Sda2vSfNLd6mrogAAAAAFgByA6ADyxxLbbyy4SwfceAMAGAM/7Ws7kSH6PCGu66pmUHwx3IAJHLWQR7AjrjodAWkJ1OmqY2fSub/j7kC+qtR1I9/Yad2VZTDT5XS9zY97GssjD6zsoLXPp8PoBbHaFQN2AEziDtJo6aRoUWaqlT40pk16PR2uFB9LkjrjXUq06f1yS7XgyjGUtyyQMs7XqB5FjnSekZuRqE0qf7wJt7mw9cewqQmswafYzxxcd6NBBxmeH3ABgAwAYAMAGADACFx9x19AljpaSnFRWSjUEGyovIM9tzcg7XGwJJG19dWtClBzqPCRlGLk8RQuRcQcSt4itCl/qkHb02Y/vxUS+ILNPCy+73wSlY1XyF2DPqrM8xhM8dODQlzJUQatGkr8BLEg+L/j6Xw0rdwdlueZ7k9+/l+cBbUmq3ZvGTsaf6TmGZ1if0LFI1P2iL7/AIAH+8MT9H0JULaFOW9Lb6mivNTqOSNexMNQYAMAGADABgD8753UHP8AOGBJNHS3VbHYqDYkEdZGHPY6QOoxWaVvv0lDWj9T2L37iRbUelnh7uJpUUaqoVQAqgAACwAHIAdBj59KTk8vey+SSWEeseAMAGADABNTjdWUEMN7jZgRbfzBG2Ns4TpSWeprs3poxTUkUfZDXNTVddljNeOE99Bf6qMQWFz08aH31Hrj6Jo+4dxbQqPe1t7VsfmUFenqVHEk8Wdq1A9JVJSVQFQI2EZKOLnkSjFbXtfTvztiYait4DNNHSRRRSwtJpDSBHVmLsLtqsb3vtv0GPn2lenqXEqlSMks7MprYtxe22ooKKazxJvGMcbUVT3qhlWJ2sfMKSpHkb2scR9HymrqnqPDbXrtM7hJ05Z5Dn2e6v5ModRufo0RufLQLflbH0k58YcAGAMsl7Vap2d6bLHmp1dlDiUB20mxIQKSPbfEOrf21Kp0dSaT6/fcbY0Kko6yWwY+HO0WjqmWJ+8pZzyhqV0E/cJ8Le17+mJNOrCoswaa6nkwlFx3rA4YzMQwAYAxfiVZstzSsrJ6eWaCpCaJ4l1d2FABRxtp5DrvpFr72p9MaPq3kIqnJLGdj4/n3JVrXjSbclvFrM+L8vqW0hMwm1X/AESyOEPmCoe9vlitttFXtPd0a68Jv0JFS5oy/wB3j/IVuV5pU0kndURoqGJS7xjwySKN3tqAZjpBPIA+bbYtLfRapy6apLXqcG9y7vzqwRp3OstWKxHqGXs+MOXVEMlPIWoa/THZjcxy2Pdm/wC0dSEdGI9MYaN0hUqVJW9wsTj5r88UZXFCMYqcNzNoxckQMAGADABgBd7Q8zNNltXMp0ssLBT5M3gUj1DMMAZR2N0ASjeWw1SyHf8AZUWA/HV+OOJ+IqzlcqHCK83+IuLCGKblzH3FATgwAYAMAGALWuh/m8LdeXyNyMX9/QX9OoVXv3dzy/t5kKjP/uJx4GT5vW9xmOZSqbFcrZSR9t2ijT53Zbe2LvQGf0azzZCvv9UZMpyKloqQK8celI9UrsoOogXdmvz67eVhjla93XurjMZPLfyrO7kiyhShTp7V2lFR9n9PUXqJ0MbSeJIorIsS/UHhG8lrFjyvfyxPqaZrUcUqTyo729rk+Pdy6jTG0jP5pLGeC4EaKaoC5llsjtMY6dngkb4ihUWVj1NyBv1v0tbbKNFyoXsEo5klJcM53+TMU5YnRbzhbDYuAsxjqMupJIyCO5RSB9VlUKyn1BBGOxKkv8AL3HfFEeW0clQ9i1tMSfbc/CPbqfQHACNwNQNBQwq/xsC732N3Jex9QCB8sfOtK11Wu5yW7cu7YX9tDUpJM70ZirqcmRFkid3ChhcFVYqrD3tqBHmMa6nSWlVKDakks45tZa7s4PY6tWO1bC77K66VoqqB3aRaWpaKN2N20aVYKxPxFb2uelvLHf2VaVa3hUlvaRR1oqM3FDxiUawwBlnG3abUJVPRZbTieaPaSRgSqnqAARy5FmIF9rHGmvcUqEdapJJGcISm8RWSsgz3iYDWRRn/AFbAfhdT/wAWKt6fs9bGX24/H5En9DVwT4u1S0VRBmVM1LOIZCnWOUhD4UJ5MeQFyD5g7Ys6FzSrx1qUk0Rp05QeJLBlr1MkOSxRm4knqdcIFwwRbHUvX4xt96+KqEFV0pKcN0I4fa+Hh6EltxtknxezsP1JS6tC6/i0jV723/PF4QzrgAwAYAi5dXJOpdDcB5Ev6o7Rt/mU4AVO2aEvk1YF5hY2+SzRsfyBwAldlLf92w+jSf77HHBadX/ey7vRF3Zf6K7xuxTksMAGADAHuGMswUcybY20aUqtRU4728GM5KMXJ8CTxXm8UMZ1MFigW7N7C1h5noB1Jti90pV6edOyt9qjs7Xu8lx7eRCto6kZVqnExomSWhq8wdbCsroIkBH6uNi3PqLhF90OOmo26t7XolwT8ePmV0p9JV1ubHXjyotFBF0qKqGJvul9TfI6bfPHFaLhmpOp/shJrtxhepb3L+WMebSGXFYSRN4LYT1eY1XnKIV9owAbe/hOLnSS6K3oUOrWfbL22kS3+apOfXjwCLhmooJZJ8urBToSWeGUXh9b9AOl7XA5HE+z+IZpKnVg5Pmt77ufeaK1isuUXg5P27ywkxyUsEzrt3kEzCNj5qGQm3zx1NKp0kFLDWeD3lbKOq8ZycTBPmkseYZnJClNENUMKOCii4N3a5HMC+5JIsbAWxz+k9Lvbb26es9j2PyW/PX4E63tV/qTawdMw4pSvk+hUUgBfaScnTpTkwhB8TuRcXAt19RV0dHys4fqbmO7dHft4Z4JfnUSZ11VfR032v2LvP8ANYcto9QAARQkSfaIFlH5XJ8gcQbS3qX1zh8XmT5Lj/Buq1I0afoMnY/lUlPlsbS372oZp5L87ufCT6lApx9EhFQiox3IoW23ljrjI8DAGCcUZZmOUZhVVUMDVFJUuZH0gm1yzkMVF0KlmsxBUgjmeVfpDR1O9glJ4a3M30K8qLyiJ/8AV1DWMJBU1FDPYKeqMBuNQsVa1zYnSfyxQf026touDpxqx816Pwyib+op1HnWcWR82zahbSJZ58zlU3jhVQseroSEUX/zbdDjZQtrpZcIRoxe+WcvHe39u08nUpve3N8iV2UZZJm+ZNXVIHdUunQgFlDb90ij7K2LH10+eOitLWFtT1Id74t82QKlR1JZZ+hMSTWGADAEHPsw+j008/Puonkt91S38MAKfYnMXyinZjdi8xYnqTPIST+OAGzPcuFTTTwNsJY3Qny1KRf5XvgDEOx2oKw1FM4s8M1yD0uNJHyZD+OOO+JKOK0KnNY8P8lto+eYuJoOObLAMAGADAHmfMEp0eR2CKo3c/VHW3qeXn+OJVrOopatFfM9i5rnj34I11FHGZbkZBnlfV55N3NKhFNGebbLfo0h8/JRc/njqLajb6Jp9JXfzv8AML7srak6l1LVhuQyDhXNHo1opayDuF0lVWIXQqbgqwVSTfmT5nGE/iSjuVNvw/k9Wj58WXPHuXvLSa495adlnT1KXJ267X287Yo9FVo07jVl9M04vsf8k25g3Tyt62+BaZDmyVdPHPHyccj9VhswPsf+eIt1bStqzpT4ea/wbKdRVIKSM/4A4npaKjmjnJSeKR2dD8TnYWXzbbTbpa/LHQaVsK91cwnTWYySSfBLr9SBbV4UqbUt6GXhXg+pzjTV5kWjpDvDSISusdGcix0+R+I8xpFr3tlo6jaR+RZfF8f47CHWuJ1Xt3cid2gdoEWSOlFR0cXwB2uNKAEkABV3YmxuT+e9p5oJNFwDBWT0VeIxHTSxiomoybx98UTQQltJvc6jYX0DbxHGOpHW18bd2eOOR7l4xwHPP+EKKsj0TQJy8LoAsiHoUcC4I8uXmDj1rOxnhj1Lwu7Z9DR5pI08aRlqYt8MoUal1jqdm1dSVtuLY0W9rRt01SjjLy/z7GydWU8azNbzDPjBmVNTPbu6uJ+723WSPxNv5MjfIqPPEg1l/DMrglSGAJU2PVSVYe4IIwAudonFy5XRtOV1uzBIl6FyCRqI5KACT7W64ARhXcRXEq1dI1wD3JjsgvvYME1H/Fjnv+o7dSacZeXuTv0E8ZTR3ou0OASCHOqOOCU8pdAkif1BsxXf1YDqRi5trulcx1qUsr0ItSlKm8SRANdT1WaGopFjSio4WVpUQIskjbvvYalVbb9LX5MDin+IK8ehVBbZSawvzr2Eqxg9Zze5F52CoDR1UqrZJayRk+7pS34G4xeUYyjTjGW9JZ8CHNpybRpmNhiGADAFTxdRNPQ1cS/FJBKq+5RgPzwAk/6PlWHyrT1inkU/MK//ABYA0zAH5942Y5PnzT2P0erGtrDox/Se7CQa/Y264rtJ2X6ug4L6ltXb/Jvt63RTzw4mhU86yKrowZWF1YG4IPIg4+ezhKEnGSw0XyaayjpjE9DACzxJxzR0YIL95KP1cZub/tHkvz39Di0s9EXFztSxHm/txf5tI1W6p0+tiPX5bmmb089ZKBDSQRvIitcK+lSfAObm22s7c7eWOysdG0bSPybXxb3/AOOoqa1xOq9u4euzkocupyihbqb2HNgxUsfMki+OM0xrK8mpPPtjOC3tMdEsDJisJB5mcKrFvhAJPsBv+WMoptpLeeN4W0W+zag7nL4f9ZeT5Mbr/l04stM1ulu5dWzw3+eSPaQ1aS6yDwrw6mdZnLVyopoqZu7QWFpnXfxfaX6xvzBQb7467RNo7e2jGW97X1Z4fnEqrqr0lRtbjcMWZHFrifgWhzCWKapi1PFsCCRqW99L2+Jbkm3qfM4AvqupSGJ5HIWONCzHoqqLk7dABgBM4B7TafNZ5YY4pI2Rda67HUgIUk22UgkbXPPngCP2wQiOOjrgQr0lXGS3+rZgrr7E6b+l8AWnFGXNPmOWlR4aczTSP0VdCooJ82Y7DyVz9XAHrs5pphBUTShh9Kq5p40YEFY3ICAg8rhdVtvi33wBN44yOlraRoatgkdwVkLBdDC+llLbX3I9QSMAIa8KVQplgfVVRptFVUcqrIFtYalZhYgbWUuDtcbY5650RVjXda31XnfGS2fnhjgyfTuouGpUzs4oV8w4UUeOeDN6sRhm0yghAALkljby6H8cZU6GkEsQhTp54pbfv5mMp0P3OUiDTS1GZzUNEgWkpKnUwji+Lu0Lai5sBc6GttbcE3xs0fY0YVpzk3OpF7W+bWdnczyvWk4JLZF8D9B5LlMNJBHBAoSOMWUfmST1JNyT5nF2QydgAwAYATuy3iJ6yj0zG9TTu0M4PPUpsGPuLb+YbAFBwNTHLM3rKFtoar+cUvkbX1ov7QB5eUd+uANQwAqdovBUWa0/dsQkqEtDJa+km1wfNWsLj0B6YAw2PKs+yhiiwyvHc7KhliPqCu6X/uk4gXejbe621I7ea2P87TfSuKlP6WT4+Ms7k2jy8k+a08x/jtiuXw5bZ2yl4r2N/wDUKnJE2HgriLMTapk+jRHmGYKLeXdxbn2a2LG30Za0NsILPN7X5/YjzuKk97GSg4HyPJQJa6dJZgLgS2/GOAXJ9zqt6Ynmkg8Q8S1WeL9Go42p6An9JPILNIAfhRfs36A77XIFway/0rRtFhvMuXvyJFC2nVfVzGbLKBKeJIYxZEWw/wCZ9Sd8cFWrSrVHUnvZeQgoRUUSgL41pNvCMtwtcezt9HWnj2kq5FgB8g3xkjyCgj54stFwj0zqz3U05d63LxI11J6mqt8thJ4mqPomXzGPbu4tCehICJ+BIxqsoO5vIqXF5fqzKs+jpPHBD/whka0NHBTLb9GgDEdWO7t82JOPo5QFxgAwBUZ/mVEsbxVc0CJIpRlkkVbhhYjcg8jgDLeBYsiyipmmXM1lLroQEHwKWDG7ICGJKjxWX23wBO7VeNMtq6A00VVGzTSxKSoJ0KJFZnYbbAD54wqScYOUVlpPC59R7FJtJnvIuNcypI1WqpxXQgeGppGDOV6FkPxn1FvnzxW0dMW1R6snqS5S2fwSJ2tSO1bV1DTlPaZlc50fSBFJ1ScGMg+V3spPoCcWikpLKI7WN5F7V+F2zGjj7r9I0MglEYa3erYh1U8gxU7Hz98eTUnFqLw+HaFjO0z3JoIY27zKKk0tSvx0sxNnI5pLFISwPTUL26W545uOkL6znq3cdaP+5L22dzwywdCjVWaTw+Rb8S8ZZpLSvDLT09ErqVlqXnVhpIs3dIviDEXtzPz3xYrTFvPZSzOXJJ/fCI/6Wovq2LtI/YvlrT1hq1VhS01P9HgZhYubjUw/zk25agOhxLtKMqcG5/VJtvtfDuWEa6s1J7Ny2I2zEo1BgAwAYAy3iDJqnKswfM6KJpqef/xlOnxDe5kReu/i8wS3RjYBrmSkzeCKanmGuJw8MyfHDIOjqd7Hk0bWuPkQAyQ6tI121W3tyv1tfpgD3gAwBX57nUFHC01RII416nqegUc2Y+QwBktdxdmubkiiBoaM7d839K4/ZI5f3ORB8XTFXfaWoWvyvbLkvvy9eok0bWdXbuR7yfgCkhbvJQ1TKdzJN4rnz0nb8bn1xy11pu6r7E9VdXvv9CypWdOG/axrAtsMU5LDAFjRJaGWT6wso9L2BP4HFzZU1CzrXC+pYS6s4TfgyLWlmrCnw3+Bn/H8hheiqyCY4J/0luiuAur5fvIHXHmioqrGrbr6px2dq24PLp6rjPgnt7y24lovplFIkLAmRA0bA7Egh0seViQN8RbGt+luozmsar29XBm2tHpaTUeIwcPdpVFNGBUyLSVCi0sM50FW66S1gynpbe1r2x9Ep1I1I60HlFBKLi8Mq+Iu16lRxBQRvXVDbKsQOi/3gCX238II2O4xmeEGDhXPcys+YVppIjv9Hptmt5MVNv8AEz+2AK/NeFaChnSlpKNKurZO8eWsZnjjQkgNIosrMzA2UAHryxEvb2laU9ep3LizbSoyqyxEtqI5hTr+iagYD9SKXu0PoGR9vQkH2xRw+JYOWJU2l258sL1Jj0c8bJE/MuJqSTLRVGhjkkeQQfRnVDabWUKOxFtII+K24tyvjo3WgqfS5+XGc9WMkDUetq8RUfh2obxdxQQt9im+kQ28vHG4F+W5Qj0xzdTT9rUlidLK60vT+SwjY1YrZLDK2Ph6pqe8WMipkgt3tFXaGk0nk8FSANYO4B8Fuo5A2VK2tq9PpbZuGeMdnit3dgjyqVIS1aiz2+5I4ZoxZv5Oq6qhlQ2kpZLusbddUMv+9/G4xXVdJ3tjPVuIqS4NbM/buwb429Gss03h8ik4zoM0kqIqithjq44tm7hFBZb76woD3t7gdOt5kNL291TcIT1JPdnn27jU7WdOWWsog9mOXZVVV0n0yTu0DfzandiFe7NZXc/ZGkBb+InryNvSjKMEpPL4vm+LIsmm3jcfpyngSNVRFVEUWVVAAAHIADYD0xsMT7MxCkqLkDYXtf0v0wBFyjNYqmPXE1wGKsp2ZHBsyOvNXB2IOAJuADABgDilJGHMgRA5Fi4UaiPInmRgDtgAwBX59nENHBJUTtpjjFz5nyCjqxOwHmcAY1RUk2cziurwRTg/zal+qFvszed7Xufi+6AMc1pjTDpN0KD28Xy6l19fDt3WNpaa3zz3cB4UACw2A5AY5BvJan3HgDABgDrFOyhgOTCxH7vmMb6VzUpRlCO6S2r85GEqcZNN70R5oldSrqGVgQVYXBB5gg8xjVGTi1KLw0ZtJrDK7Kcggpie51opue77xigJ52RiQPliRXvKtdf3MN88LPiaoUYw+kp+NXmqHiy6lAM9TfUx5RRDZmY/VB3F/QgbkYt9AWXS1HWl9Md3W/49iLfVtWOot79CzyvLEytmo8tSMzqqmqrZgWILC6oiAgk2s2nUFUFSdROOh0jpOnZJZWZPciBb20q27Yj7U1udQXljrEqdIuYJII0DdSFeOzA22Fz7nFXb/EcZTUasMJ8c5x5fnIk1NHtLMXk7V9JU1n0fN8vVXM1OqzUsjadQBYjQ5Fg6sSu+xGLjSGj4XlPVk8NbnyItCu6Uso9xSV7+FcumV/OSSFYx7sHJI9lJ9Mc7H4ar622ccd+fD+Se9IQxsTLuk4GQ5dJRzPd5naWSWO66ZmfvNUfUBWtbzA35nHW06UYU1TW5LHclgq5Sbk5cRbkfMKMaKqllqLbCekXWHHQvHcMjeexF+W2OWu/h2Wu3btY5Ph3/AJ3llSv1jE1tIPCGd08VdU19bPDTXiEEUDSo0unUHZpUQkqbgWB35+hN9o2y/SUFTby977SFcVulnrFb2kcVZfXFHy4VElfGRomp4mHhvukuoAupF7bH8CQZNeFKcHGrjD5munrp5hvPVCc/eK7LSRsBye+tvfSSov8AL5Y5qejtHKWxyffs9y0jK5ceBxfIKTOKfvTGIKkFkkZQLrIuzCQfWHI772I3GIn6u40XX6LOtDek+KfLl6Z4HvRQuIa2MP7kvgHjOpyyoTLszYtExtBUEkhbmwBY84ydrndOR8Pw9ZaXlK6p69N9q4oq6tKVOWJG24lGsyTtHqJcmzCHM4L9xUER1cQ+F2A8LWOwcoCQfND0Y3A1OCZJ4lZDqjkQFWU81YXBBG+4PPAGeZH2owRwrHVveoiZ45G2Goo7IGI6FgAx9ScAaXgAwAYAMAYpx5XHNs1WgUk0lGdc9uTyDYi48r6Oh/pPLFbpW9/S27kvqexdvPuJFtR6WeOHEblUAAAWA2AHT2x89bztZfH3HgDABgAwB2poC5sPK5PkBzJxItraVeerHZxb5Jb2YVKigss440MzDHgPHZzSh6vMak7sJEp0v9VUjR2A9GZrn2GPoGhaahZQxxy/F+xRXcs1WcuLOFa5Kx6ygZJBMF7+mlbSGZVCh425KdIA6cuvIbb/AEbSvIrX2NbmY0LiVJ7NwZbR5hULpaCOma1izzJJpv1VY76yPIlffFJT+GmprXqZj2bX7eZMlpD5di2jBmDJlOVv3K6lpYDoDfWIGxa1ubbm1uuOrKwynLMhjr66peukaolgWJSGYgFmUuzKq20oCdKqNtiTcnFTcXlRQi47M58uBYUbaDk1LhgZeD8tkos1jhgmkNLNBI7wO5YR6CgDLqJIBZgP8W56SLG4lWi9bgabqjGnJavEdOOuFxmVK1P3skRO4ZCbX8pFBAdPQ+mJxFMgo+DazLvDU5VDWxr+ugAd+v1GF2t90e5xEr0Jz2wm16EilVjHZKKZfwcb0ESgMstN+w9O629wqkfnirnY3Gdqz3k+N1RxyOVV2nZagJEryEdEja59tQUfnjyOj674Y7z13lJcSD2dTmeeuqkjeOnnkVow3Vhq7wi23M7n5b2xWae1YqlSynKKeezZj89xZtylKaWxjBxXw/HXU7RPYNzjfqrdD7dCPLFVY3s7Ssqkd3Fc1+biRXoqrHDLfsf4ikqaVqeoJ+k0bd1JfmQLhGPnsCt+um/XH0WnUjUgpx3PcUEouLwy07TsnFXllVHa7CMyJ56k8Yt720/PGZ4QOxasaTJ6UsblNaX9FkYKPkth8sAZ5kPZx/KMP0zkKiSVxcWNjNJY7+YscAb3gAwAYArOJ82FJSVFQd+6jZgPMgeEfM2HzwBkPZTQFaVqiS5lqnZ2Y8yASBf3Opv72OH+ILnpLno1uj6va/su4ubGnq09bmOuKImhgAwAYAMAW4XuqYn60pt8v/5+/HRKKtNGOX7qvp/j1IOeluccI+v56FRjnScGAIvZ/XCLMa+kbbvdFTF6gqscnzDKPz8sd9oOqqlnFcsp+Ps0Ud5HVqvrIWZzvmVTVLK7ilp5mgWnViokZQNbzFTdwSbBb2sOW+Iem9KVbeSpUtjay35bPA22dtGonKRWZ/w7SwU8k8CCmmhRnjli8DAqCQDb4geRBvzxT6P0ndfqIRcnJNpNPbvJde2pdG3jGDS+H5vpuXQPUIrfSKdDKpHhbWg1beRvy9cd2UorVnZLA0oliq6uFgukFGS+kWspfTqYAADxFjsN9hjV0MMNY2GfSSznIx8J8IwUAco0ssslu8mmbVI1uQvsAovyA974zjFRWEsGLk28sYcZHhl1fnFbX1M6x1D0tJBK8IEWnvZXQ2di7A6FBuABz64otK6YdpJU6azLft3Im21p0q1pPYFRLWUcbTQVU8pjUu0NQwkSQAEldRGpGI5EHna4IxXWWn60q0YVUmm8bNmMkitYwUG48DM+27MYqquppIrKslHCxuLW1l3BawvfQy461vCKo0PgjI2oqRYXkEjXLEi+kXtsl97db+px870ndxurh1IrC3dezmX9tSdOGq2X2K83ivRz/Qs/p5AbR18Zif7620nyvfu1+Z88dr8O3DnQdN/tfk/5yU9/T1ZqXM2N1BBB5HY46AgiJ2fZTLDk30dDaW9QisRyPfyorkdQNm9sAOeW0KQRRwxiyRIqKPRQAPfYYAk4AMAcqioVACx5sqj1LEAf9e+AM2/0g8xMeWCIc55kUj0W77f3lXAEjKqMQwxRDlHGq/goGPl9eq6tWU3xbfidJTjqxUeRKxqMgwAYAMAfVW5A88ZQi5SUVxDeFkteIXGpEHJF/f8A/AGL3T80qkKEd0F6/wAJEKxXyub4sqcUBNDAC9xZQTAw1lJ/4qlYso/tEItJGfcfxA53xdaF0grarqz+mXk+D9/4Id5Q6SOVvRdZfl1Nmy/yhQ1ElNLJYTKoVgWUDwzRsPjA21Ai4IO4Ix2F1ZULpJVY55FVTrTpv5Wc894UhggepzKpmqYYbN3CoscbtcBFZF3cl7AAta5F8a7bRttavXpx283tMqlxUqbJM8pm2azAMZIaNT8MKRCV1HQO7EKT91bYqLj4jhGTjShrLm3glU9HtrMngl5FxVVRVcNLWmOVagMIZ41KHWo1FJUuRuOTAjly8rLRuk4XqezDXAj3Fs6LW3KIebZ7W1lVPFTzfRaankMTOihppXAGsAuCEQE2BAubethp0ppdWbVOKzJ7epIztrXpdrewjSLX0yNJBXTysgLd3VaJEewvpNlVlv5hhirtviKq6iVWKw+Wc+rJFSwiotxbydKLh6WpVcxy2VIhWKJZaacFoi5A1MrJ4ka4NzY3O/pi+vtG0bxLX2Nbmt5Co3E6X0nvOMnqVp5XzGenpqZVPemAu7uvIojOFCFvh2Vib2FjviFa6Ao0aiqOTljdwRuqX05x1UsGCyiXM6492lmleyqOUaABVH3UQAX8hi2ubiFvTdSe5fmCLTg5yUUfoeCIKqqOSgD8BbHzOUtaTfM6JLCwe8YnokdqsjRQ01Sgu0FUjj8Cf95Vx0Pw5PFzKPNejX8kDSC/tp9ZuEUgZQw5EAj2O+O0Kg+QQhBpXYXJ/Ekn8zgDpgAwAYASuKMwZs3yqlHw3mnf+7C6x/K5b8sAJnb3JqrMqi+qZGJHQ3eEfw/PGi6eKE31P0M6azNdqG04+YnRnzABgAwAYAkZet5Yx+0P34mWEda6pr/kvU1V3inJ9TOucNeZ/e34ADG7TEta9qPr9EjC1WKMSFitJAYAMALtTlE9NO1ZlzKkzf00Df0U+9/EPqvufF5npck9DozTcqCVKttjwfFe69PIgXNmp/NDf6lyOMqDMoZKGu1Uc0i6WimIWxuNLQyEaWswBU8yQNjjr6VWnWhrQaaZVSjKDw9jORoM0gAVqdawAbTQyIhYdC8cpAVj10sw9sc3c/Dacm6M8Lk+Hf8AnaWFPSGFiaO+QcM1k9ZDV1iLBHT6jDArh3Z2BXXKy+EALyAJ36+dpozRkbKL25k9/sRri5dZrZhImZ9wbOKiSqoJY0aWxmgmDGJ2AADqy+KN7CxIBB2JG2Nt9o2jeJa+xrc1vMaNxOluF7PaSqCmOsqqChicEO4mZ5SOoiV1QAkX33I8sQLX4fo0qinKTljcsYRvqX05Rwlg8Vfa/llDBHT0KSVHdoEQAFU2FhqZxqJ9Qpvi/IImZnS5xnrq1V/N6dTdEIIUdLrGfE7W+s1uZsQNsU93pq2obIvWlyXvu9SVSs6k9+xDxwxwvT0KFYVuzfFI27N8+g9BjkL3SFa7lmo9i3LgvzmW1GhCkthdYgm4MAKnalFqy2f9kof/ADFB/InFtoOWL2HXn0ZFvVmi/wA4mlcCVJly6icm5NPFf30AH88d+UZe4AMAGADAGa8UxtDxFllS20UsL0+roH/SlQT5sXUAdd8AVX+kLl0gSjrYxf6PIQ23LUUKE+Q1Lb3YYwqQU4OL4rHiexeGmXeXVyTxJLGbpIoYfPofUcjj5lWpSo1HTlvR0cJKUVJEjGoyDABgAwBKyw2lj+8MT9GSSu6bfNGm4WaUuw+5sP00n3sZaWWLyp2nls/7USJiuN5X55nUFHEZZ20rewHMsfJR1OJFra1bmepTWX6GupVjTWZCDW9rgU+CkaxFwXk0kjz0hT+/HQU/httfNVXcs/f7EOpeyhjMGs7VnZlcyMO2B/8A8Rf9qf8A242/9Mx/+zy/k1/1F/7fMdqTVXQK1XRIqsNSo7h2F+RsVGk29QcUdTFpVaoVm2uKWF6vPoTI5qx+eJyi4PWG30SqrKUD6kUzaPmrXv8AjibS+IbqGyWJd2PT2NUrCm92Udmoc3GyZvJb9qnjJ/xXxMj8TPjS/wDb+DS9HcpeRWV3DGaT/wBJnE9vJVZQfcJIoPzx6/iZcKX/ALfwP6d/y8v5IVN2T0t9Us00h5n4Vuet9ifzxGqfElw/oil4s2R0fBb2xqybhmkpd4YUVvtnxP8A4mucVNxf3Fx/qTbXLcvBbCVToU6f0otsQzaGADABgCj45i1ZfVD/AFTH/D4v4Yn6Mlq3dN9a89houVmlIZexycvk1GT0V1/wyyKPyGPoxQDngAwAYAMARM0yyGpjMcyB0NjY3BBHJlYWKsOYYEEdMAQuI56OOnZK2SJYZF0HvmA17che1267b7XwBgsXENPlM5jpaoVlE7EhBqEkR9CwCt8jv+z1p9J6JhdrXjsnz59vuS7a6dLY9qNIyfN4KqMSQSB1625g+TDmD744m4tqtvPUqrDLinUjUWYsnY0GYYAMAeo30kEdCDjOnN05qa4NPwPJLWTRNzsfpSw5MqsPa3/xiz00l+qc1ukk12Yx9iPZ/wClqvhlEDFSSTMO06EvXU4k/ohCSgPIvr8Q/DQfljqdCzUbWo4fVnb2Y2fczsbelXv4Rrbkm0ubXD746hfrKFZHRiAQtwQRzBG354sKdZwi0uJ1V5o6FxXp1JJNRznK3prZ4PaR+G+ETU1uhR+gjIaRjyA56L+Z5e2/TGy80kqFrrP63lL37v4OGvtHQpX0qVP6Vh9mduPzgbvjgiYGADABgAwAYAMAGADABgCDnsOumqE+1DIv4owxvtZaleEuTXqYVVmDXUTuw5v+5qb0Mv8A60mPpxzg+YAMAGADABgBe414PpszhEU4IK3Mci/EhPMjzB2up2Nh1AIA/PXF/ZPmFDd1T6RCP1kQJIH7cfxL8rgeeAE3LMzmp3EkMjRuOqn8iORHodsaa1CnXjqVI5RlCcoPMXg1HhjtUR7JWLob+1QEqfvLzX3F/YY5a9+HpR+a3eVye/uf53lnRv09lTxNGpapJVDxuroeTKQQfmMc5OnKnLVmsPrLCMlJZR1xgehgCTNJqjTzS6n25r/EfhidXq9Lbwb3wzF9m+P3XcaoR1Zy69vv9iNiCbSs4gyKGti7qYEi91YbMp81P/QxKtLyra1Nem+3kzXVpRqLDFek7M41bx1VQ6dFB0/Inf8AK2LSpp6cl8tOKfPeewdxHZ008f8AkxjqdNDT6aanZzyjijUm7HrI3QdS7H8TithrXdbWrTS5t8upeiRjN9HH5Vl/fr92duHaSWKnRZm1S+JpD01O7OwHoC1vljC8qQqVnKmsR2JdiSS9D2jFxglLeWWIxsDABgAwAYAMAGADABgCPmLWikPkjH/KcbKKzUiutepjP6Wduwz/AOzU/wB6X/1Xx9RObH7ABgAwAYAMAGADAChxZ2bZdmF2ki7uU/rovC5Pm22l/dgT7YAxnivsVr6a70xFVGOi+GQD1Qnxf3SSfLACNl2a1dDKe7aSFwbMhFvk6Nt+IxHubSjcR1asc/nM2U6s6bzFmkcPdq8TWWrQxt/aICU9yvxD5avljmLv4dnH5qDyuT3+O70LGlfp7Jo0OhrYpkDxOsiH6ykEfl19Mc7VpTpS1Zpp9ZPjOMlmLJF8YZMj5jwBgAwAYAMAGADABgAwAYAMAGADAHmWQKLsQo8ybD8Tj2MXJ4W0NpbxF4745pUp5YYZBLLIhT9GbqoYEElhtsL7C5vblzxfaL0TXlWjUqR1Yp528cdRBubqCg4xeWzRuyHLZKfKaVJAVchnIPMB3Z1v66SNsdsU45YAMAGADABgAwAYAMAGAKPibhGizBdNTCrkDZxs6/dcb29OXpgDFuLewypiu9DIJ0/s3IWUex2R+v2fY4AzZJKzL5iP0tPKOakFT81OzD3BGNNe3pV46tSKaM4TlB5i8D7w92sHZayO/wDrIh+bIf3g/LHN3fw5+63l3P39/EsKWkOE0P1HxTQygFKmHcXALhW+atYj5jFBU0fdU3iVOXhnzWwnRuKct0kWKVcZ5Oh9mH/PEZ05ren4GxST4nXWPMfjjHDPcnlp0HNlHuRj1Qk9yPMojTZvTp8U8K+8ij95xtjbVpfTBvuZi6kFvaIUnFlAvOrg+Tg/uxuWjrt//HLwMHcUl+5FfN2h5au30i/3UkP56bYkR0Ley/Z5r3MHeUVxIFR2qUC8hM/3UA/3mGJEPh67lv1V3+yZrd/SXMrqjtegHwU8jfeZV/dfEiHw1Vf1TS7m/Y1vSMeCK6ftflPwUyD7zlv3AYkx+GofuqPwx7mt6RlwiVc/apXtyEKfdQ/8THEqPw9aLfrPv9kjW7+q+RVz8fZk3OpYfdVF/wB1RiVHQ9lHdTXi39zU7us/3FfPxLWv8VVOf/2N+4HEiNhbR3U4+CMHWqP9z8Sunndzd2Zj5sST+eJMYRisRWDW23vHTgLifLKR0aqy/vXX9cHLWPQ9y50E+t/bGR4fpfh3iCmroRNTSCRL2PQqeqsp3U+/oeRwBaYAMAGADABgAwAYAMAGADABgCDm2UU9UmiohjlXydQbeovyPqMAZznvYZl8pLU8ktOTyUHWg9bN4v8ANgBEzrsOrIQWSop3QdW1q34BWH54AQc3yCWnbS7IT+yT/EDAHXKuGZqg6UaMH9on+CnADXQ9jlfKLrLSj3eT+EeALum7Aas/0lVAv3Vdv3hcAWNP/o+j69f7hYP4mT+GALKHsBox8dVUH7oQfvBwBLj7BstHOarP9+O35RYAlR9iGUjmJ295P+SjAHX/ALFso/s5f9q2AD/sVyj+zl/2rYA+jsWyj+zl/wBq2AO69j2TD+rMfeaX+D4A6DsiyYf1T/zZv/fgCbR9mmURG60UR+/qf8nJGAGingSNQqKqqNgqgAD2A2GAOmAD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://relef.su/wp-content/uploads/2014/01/telef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180091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Gabriola" pitchFamily="82" charset="0"/>
              </a:rPr>
              <a:t>Этикет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357430"/>
            <a:ext cx="8229600" cy="13167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Куда нужно наклонить тарелку, когда вы доедаете суп?</a:t>
            </a:r>
            <a:endParaRPr kumimoji="0" lang="ru-RU" sz="66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7554" y="5286388"/>
            <a:ext cx="3765104" cy="139903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От себя</a:t>
            </a:r>
            <a:endParaRPr kumimoji="0" lang="ru-RU" sz="80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8194" name="Picture 2" descr="http://www.clipartov.net/images/mini/13/000001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2786058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Gabriola" pitchFamily="82" charset="0"/>
              </a:rPr>
              <a:t>Этикет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052736"/>
            <a:ext cx="8229600" cy="3168352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 какой руке держат вилку во время еды? *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4857760"/>
            <a:ext cx="8229600" cy="139903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В левой, так как в правой </a:t>
            </a:r>
            <a:r>
              <a:rPr lang="ru-RU" sz="80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нож.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Gabriola" pitchFamily="82" charset="0"/>
              </a:rPr>
              <a:t>Этикет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628800"/>
            <a:ext cx="8229600" cy="3024336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Как при сервировке стола нужно положить столовую ложку?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714884"/>
            <a:ext cx="8229600" cy="139903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С права от тарелки, носиком вверх.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Gabriola" pitchFamily="82" charset="0"/>
              </a:rPr>
              <a:t>Этикет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124744"/>
            <a:ext cx="9144000" cy="3947330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Вы входите в помещение, где уже кто-то есть. Кто должен поздороваться первым мужчина или женщина?*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000636"/>
            <a:ext cx="8229600" cy="1399032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Первым здоровается тот, кто только что зашел.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Gabriola" pitchFamily="82" charset="0"/>
              </a:rPr>
              <a:t>Всезнайка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71546"/>
            <a:ext cx="9144000" cy="3528392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Как в старину назывались жидкие блюда?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em-vkysno.ru/wp-content/uploads/2011/11/%D0%9C%D1%8F%D1%81%D0%BD%D0%B0%D1%8F-%D0%BF%D0%BE%D1%85%D0%BB%D0%B5%D0%B1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94280"/>
            <a:ext cx="3059832" cy="23637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868" y="4714884"/>
            <a:ext cx="4701208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Похлёбка</a:t>
            </a:r>
            <a:endParaRPr kumimoji="0" lang="ru-RU" sz="54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2071670" cy="576064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КУЛИНАРИЯ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олилиния 3">
            <a:hlinkClick r:id="rId2" action="ppaction://hlinksldjump"/>
          </p:cNvPr>
          <p:cNvSpPr/>
          <p:nvPr/>
        </p:nvSpPr>
        <p:spPr>
          <a:xfrm>
            <a:off x="2123728" y="260648"/>
            <a:ext cx="1368152" cy="648072"/>
          </a:xfrm>
          <a:custGeom>
            <a:avLst/>
            <a:gdLst>
              <a:gd name="connsiteX0" fmla="*/ 0 w 1368152"/>
              <a:gd name="connsiteY0" fmla="*/ 108012 h 648072"/>
              <a:gd name="connsiteX1" fmla="*/ 31636 w 1368152"/>
              <a:gd name="connsiteY1" fmla="*/ 31636 h 648072"/>
              <a:gd name="connsiteX2" fmla="*/ 108012 w 1368152"/>
              <a:gd name="connsiteY2" fmla="*/ 0 h 648072"/>
              <a:gd name="connsiteX3" fmla="*/ 1260140 w 1368152"/>
              <a:gd name="connsiteY3" fmla="*/ 0 h 648072"/>
              <a:gd name="connsiteX4" fmla="*/ 1336516 w 1368152"/>
              <a:gd name="connsiteY4" fmla="*/ 31636 h 648072"/>
              <a:gd name="connsiteX5" fmla="*/ 1368152 w 1368152"/>
              <a:gd name="connsiteY5" fmla="*/ 108012 h 648072"/>
              <a:gd name="connsiteX6" fmla="*/ 1368152 w 1368152"/>
              <a:gd name="connsiteY6" fmla="*/ 540060 h 648072"/>
              <a:gd name="connsiteX7" fmla="*/ 1336516 w 1368152"/>
              <a:gd name="connsiteY7" fmla="*/ 616436 h 648072"/>
              <a:gd name="connsiteX8" fmla="*/ 1260140 w 1368152"/>
              <a:gd name="connsiteY8" fmla="*/ 648072 h 648072"/>
              <a:gd name="connsiteX9" fmla="*/ 108012 w 1368152"/>
              <a:gd name="connsiteY9" fmla="*/ 648072 h 648072"/>
              <a:gd name="connsiteX10" fmla="*/ 31636 w 1368152"/>
              <a:gd name="connsiteY10" fmla="*/ 616436 h 648072"/>
              <a:gd name="connsiteX11" fmla="*/ 0 w 1368152"/>
              <a:gd name="connsiteY11" fmla="*/ 540060 h 648072"/>
              <a:gd name="connsiteX12" fmla="*/ 0 w 1368152"/>
              <a:gd name="connsiteY12" fmla="*/ 10801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152" h="648072">
                <a:moveTo>
                  <a:pt x="0" y="108012"/>
                </a:moveTo>
                <a:cubicBezTo>
                  <a:pt x="0" y="79365"/>
                  <a:pt x="11380" y="51892"/>
                  <a:pt x="31636" y="31636"/>
                </a:cubicBezTo>
                <a:cubicBezTo>
                  <a:pt x="51892" y="11380"/>
                  <a:pt x="79366" y="0"/>
                  <a:pt x="108012" y="0"/>
                </a:cubicBezTo>
                <a:lnTo>
                  <a:pt x="1260140" y="0"/>
                </a:lnTo>
                <a:cubicBezTo>
                  <a:pt x="1288787" y="0"/>
                  <a:pt x="1316260" y="11380"/>
                  <a:pt x="1336516" y="31636"/>
                </a:cubicBezTo>
                <a:cubicBezTo>
                  <a:pt x="1356772" y="51892"/>
                  <a:pt x="1368152" y="79366"/>
                  <a:pt x="1368152" y="108012"/>
                </a:cubicBezTo>
                <a:lnTo>
                  <a:pt x="1368152" y="540060"/>
                </a:lnTo>
                <a:cubicBezTo>
                  <a:pt x="1368152" y="568707"/>
                  <a:pt x="1356772" y="596180"/>
                  <a:pt x="1336516" y="616436"/>
                </a:cubicBezTo>
                <a:cubicBezTo>
                  <a:pt x="1316260" y="636692"/>
                  <a:pt x="1288787" y="648072"/>
                  <a:pt x="1260140" y="648072"/>
                </a:cubicBezTo>
                <a:lnTo>
                  <a:pt x="108012" y="648072"/>
                </a:lnTo>
                <a:cubicBezTo>
                  <a:pt x="79365" y="648072"/>
                  <a:pt x="51892" y="636692"/>
                  <a:pt x="31636" y="616436"/>
                </a:cubicBezTo>
                <a:cubicBezTo>
                  <a:pt x="11380" y="596180"/>
                  <a:pt x="0" y="568706"/>
                  <a:pt x="0" y="540060"/>
                </a:cubicBezTo>
                <a:lnTo>
                  <a:pt x="0" y="10801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2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3491880" y="260648"/>
            <a:ext cx="1368152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3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4860032" y="260648"/>
            <a:ext cx="1368152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4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альтернативный процесс 6">
            <a:hlinkClick r:id="rId5" action="ppaction://hlinksldjump"/>
          </p:cNvPr>
          <p:cNvSpPr/>
          <p:nvPr/>
        </p:nvSpPr>
        <p:spPr>
          <a:xfrm>
            <a:off x="7596336" y="260648"/>
            <a:ext cx="1368152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5" action="ppaction://hlinksldjump"/>
              </a:rPr>
              <a:t>500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Блок-схема: альтернативный процесс 7">
            <a:hlinkClick r:id="rId6" action="ppaction://hlinksldjump"/>
          </p:cNvPr>
          <p:cNvSpPr/>
          <p:nvPr/>
        </p:nvSpPr>
        <p:spPr>
          <a:xfrm>
            <a:off x="6228184" y="260648"/>
            <a:ext cx="1368152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6" action="ppaction://hlinksldjump"/>
              </a:rPr>
              <a:t>400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3929066"/>
            <a:ext cx="2214546" cy="86409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all" normalizeH="0" baseline="0" noProof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Швейное мастерство</a:t>
            </a:r>
            <a:endParaRPr kumimoji="0" lang="ru-RU" sz="2200" b="1" i="0" u="none" strike="noStrike" kern="1200" cap="all" normalizeH="0" baseline="0" noProof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Блок-схема: альтернативный процесс 9">
            <a:hlinkClick r:id="rId7" action="ppaction://hlinksldjump"/>
          </p:cNvPr>
          <p:cNvSpPr/>
          <p:nvPr/>
        </p:nvSpPr>
        <p:spPr>
          <a:xfrm>
            <a:off x="2123728" y="4005064"/>
            <a:ext cx="1368152" cy="64807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7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Блок-схема: альтернативный процесс 10">
            <a:hlinkClick r:id="rId8" action="ppaction://hlinksldjump"/>
          </p:cNvPr>
          <p:cNvSpPr/>
          <p:nvPr/>
        </p:nvSpPr>
        <p:spPr>
          <a:xfrm>
            <a:off x="3491880" y="4005064"/>
            <a:ext cx="1368152" cy="64807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8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Блок-схема: альтернативный процесс 11">
            <a:hlinkClick r:id="rId9" action="ppaction://hlinksldjump"/>
          </p:cNvPr>
          <p:cNvSpPr/>
          <p:nvPr/>
        </p:nvSpPr>
        <p:spPr>
          <a:xfrm>
            <a:off x="4860032" y="4005064"/>
            <a:ext cx="1368152" cy="64807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9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альтернативный процесс 12">
            <a:hlinkClick r:id="rId10" action="ppaction://hlinksldjump"/>
          </p:cNvPr>
          <p:cNvSpPr/>
          <p:nvPr/>
        </p:nvSpPr>
        <p:spPr>
          <a:xfrm>
            <a:off x="6228184" y="4005064"/>
            <a:ext cx="1368152" cy="64807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10" action="ppaction://hlinksldjump"/>
              </a:rPr>
              <a:t>400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Блок-схема: альтернативный процесс 13">
            <a:hlinkClick r:id="rId11" action="ppaction://hlinksldjump"/>
          </p:cNvPr>
          <p:cNvSpPr/>
          <p:nvPr/>
        </p:nvSpPr>
        <p:spPr>
          <a:xfrm>
            <a:off x="7596336" y="4005064"/>
            <a:ext cx="1368152" cy="64807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11" action="ppaction://hlinksldjump"/>
              </a:rPr>
              <a:t>500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2204864"/>
            <a:ext cx="2143108" cy="864096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Рукоделие</a:t>
            </a:r>
            <a:endParaRPr kumimoji="0" lang="ru-RU" sz="2400" b="1" i="0" u="none" strike="noStrike" kern="1200" cap="all" normalizeH="0" baseline="0" noProof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Блок-схема: альтернативный процесс 15">
            <a:hlinkClick r:id="rId12" action="ppaction://hlinksldjump"/>
          </p:cNvPr>
          <p:cNvSpPr/>
          <p:nvPr/>
        </p:nvSpPr>
        <p:spPr>
          <a:xfrm>
            <a:off x="2123728" y="2060848"/>
            <a:ext cx="1368152" cy="648072"/>
          </a:xfrm>
          <a:prstGeom prst="flowChartAlternateProcess">
            <a:avLst/>
          </a:prstGeom>
          <a:solidFill>
            <a:srgbClr val="004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12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альтернативный процесс 16">
            <a:hlinkClick r:id="rId13" action="ppaction://hlinksldjump"/>
          </p:cNvPr>
          <p:cNvSpPr/>
          <p:nvPr/>
        </p:nvSpPr>
        <p:spPr>
          <a:xfrm>
            <a:off x="3491880" y="2060848"/>
            <a:ext cx="1368152" cy="648072"/>
          </a:xfrm>
          <a:prstGeom prst="flowChartAlternateProcess">
            <a:avLst/>
          </a:prstGeom>
          <a:solidFill>
            <a:srgbClr val="004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13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альтернативный процесс 17">
            <a:hlinkClick r:id="rId14" action="ppaction://hlinksldjump"/>
          </p:cNvPr>
          <p:cNvSpPr/>
          <p:nvPr/>
        </p:nvSpPr>
        <p:spPr>
          <a:xfrm>
            <a:off x="4860032" y="2060848"/>
            <a:ext cx="1368152" cy="648072"/>
          </a:xfrm>
          <a:prstGeom prst="flowChartAlternateProcess">
            <a:avLst/>
          </a:prstGeom>
          <a:solidFill>
            <a:srgbClr val="004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14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альтернативный процесс 18">
            <a:hlinkClick r:id="rId15" action="ppaction://hlinksldjump"/>
          </p:cNvPr>
          <p:cNvSpPr/>
          <p:nvPr/>
        </p:nvSpPr>
        <p:spPr>
          <a:xfrm>
            <a:off x="6228184" y="2060848"/>
            <a:ext cx="1368152" cy="648072"/>
          </a:xfrm>
          <a:prstGeom prst="flowChartAlternateProcess">
            <a:avLst/>
          </a:prstGeom>
          <a:solidFill>
            <a:srgbClr val="004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15" action="ppaction://hlinksldjump"/>
              </a:rPr>
              <a:t>400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Блок-схема: альтернативный процесс 19">
            <a:hlinkClick r:id="rId16" action="ppaction://hlinksldjump"/>
          </p:cNvPr>
          <p:cNvSpPr/>
          <p:nvPr/>
        </p:nvSpPr>
        <p:spPr>
          <a:xfrm>
            <a:off x="7596336" y="2060848"/>
            <a:ext cx="1368152" cy="648072"/>
          </a:xfrm>
          <a:prstGeom prst="flowChartAlternateProcess">
            <a:avLst/>
          </a:prstGeom>
          <a:solidFill>
            <a:srgbClr val="004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16" action="ppaction://hlinksldjump"/>
              </a:rPr>
              <a:t>500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0" y="2996952"/>
            <a:ext cx="2071670" cy="864096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Машиноведение</a:t>
            </a:r>
            <a:endParaRPr kumimoji="0" lang="ru-RU" sz="2000" b="1" i="0" u="none" strike="noStrike" kern="1200" cap="all" normalizeH="0" baseline="0" noProof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Блок-схема: альтернативный процесс 21">
            <a:hlinkClick r:id="rId17" action="ppaction://hlinksldjump"/>
          </p:cNvPr>
          <p:cNvSpPr/>
          <p:nvPr/>
        </p:nvSpPr>
        <p:spPr>
          <a:xfrm>
            <a:off x="2123728" y="3068960"/>
            <a:ext cx="1368152" cy="64807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17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Блок-схема: альтернативный процесс 22">
            <a:hlinkClick r:id="rId18" action="ppaction://hlinksldjump"/>
          </p:cNvPr>
          <p:cNvSpPr/>
          <p:nvPr/>
        </p:nvSpPr>
        <p:spPr>
          <a:xfrm>
            <a:off x="3491880" y="3068960"/>
            <a:ext cx="1368152" cy="64807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18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Блок-схема: альтернативный процесс 23">
            <a:hlinkClick r:id="rId19" action="ppaction://hlinksldjump"/>
          </p:cNvPr>
          <p:cNvSpPr/>
          <p:nvPr/>
        </p:nvSpPr>
        <p:spPr>
          <a:xfrm>
            <a:off x="4860032" y="3068960"/>
            <a:ext cx="1368152" cy="64807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19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5" name="Блок-схема: альтернативный процесс 24">
            <a:hlinkClick r:id="rId20" action="ppaction://hlinksldjump"/>
          </p:cNvPr>
          <p:cNvSpPr/>
          <p:nvPr/>
        </p:nvSpPr>
        <p:spPr>
          <a:xfrm>
            <a:off x="6228184" y="3068960"/>
            <a:ext cx="1368152" cy="64807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20" action="ppaction://hlinksldjump"/>
              </a:rPr>
              <a:t>400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Блок-схема: альтернативный процесс 25">
            <a:hlinkClick r:id="rId21" action="ppaction://hlinksldjump"/>
          </p:cNvPr>
          <p:cNvSpPr/>
          <p:nvPr/>
        </p:nvSpPr>
        <p:spPr>
          <a:xfrm>
            <a:off x="7596336" y="3068960"/>
            <a:ext cx="1368152" cy="64807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21" action="ppaction://hlinksldjump"/>
              </a:rPr>
              <a:t>500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0" y="3929066"/>
            <a:ext cx="2051720" cy="864096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1" i="0" u="none" strike="noStrike" kern="1200" cap="all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0" y="5857892"/>
            <a:ext cx="2071670" cy="864096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всезнайка</a:t>
            </a:r>
            <a:endParaRPr kumimoji="0" lang="ru-RU" sz="2400" b="1" i="0" u="none" strike="noStrike" kern="1200" cap="all" normalizeH="0" baseline="0" noProof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Блок-схема: альтернативный процесс 33">
            <a:hlinkClick r:id="rId22" action="ppaction://hlinksldjump"/>
          </p:cNvPr>
          <p:cNvSpPr/>
          <p:nvPr/>
        </p:nvSpPr>
        <p:spPr>
          <a:xfrm>
            <a:off x="2123728" y="5733256"/>
            <a:ext cx="1080120" cy="64807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2" action="ppaction://hlinksldjump"/>
              </a:rPr>
              <a:t>200</a:t>
            </a:r>
            <a:endParaRPr lang="ru-RU" sz="3600" b="1" dirty="0"/>
          </a:p>
        </p:txBody>
      </p:sp>
      <p:sp>
        <p:nvSpPr>
          <p:cNvPr id="36" name="Блок-схема: альтернативный процесс 35">
            <a:hlinkClick r:id="rId23" action="ppaction://hlinksldjump"/>
          </p:cNvPr>
          <p:cNvSpPr/>
          <p:nvPr/>
        </p:nvSpPr>
        <p:spPr>
          <a:xfrm>
            <a:off x="3203848" y="5733256"/>
            <a:ext cx="1080120" cy="64807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3" action="ppaction://hlinksldjump"/>
              </a:rPr>
              <a:t>300</a:t>
            </a:r>
            <a:endParaRPr lang="ru-RU" sz="3600" b="1" dirty="0"/>
          </a:p>
        </p:txBody>
      </p:sp>
      <p:sp>
        <p:nvSpPr>
          <p:cNvPr id="37" name="Блок-схема: альтернативный процесс 36">
            <a:hlinkClick r:id="rId24" action="ppaction://hlinksldjump"/>
          </p:cNvPr>
          <p:cNvSpPr/>
          <p:nvPr/>
        </p:nvSpPr>
        <p:spPr>
          <a:xfrm>
            <a:off x="4283968" y="5733256"/>
            <a:ext cx="1080120" cy="64807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4" action="ppaction://hlinksldjump"/>
              </a:rPr>
              <a:t>400</a:t>
            </a:r>
            <a:endParaRPr lang="ru-RU" sz="3600" b="1" dirty="0"/>
          </a:p>
        </p:txBody>
      </p:sp>
      <p:sp>
        <p:nvSpPr>
          <p:cNvPr id="38" name="Блок-схема: альтернативный процесс 37">
            <a:hlinkClick r:id="rId25" action="ppaction://hlinksldjump"/>
          </p:cNvPr>
          <p:cNvSpPr/>
          <p:nvPr/>
        </p:nvSpPr>
        <p:spPr>
          <a:xfrm>
            <a:off x="5364088" y="5733256"/>
            <a:ext cx="1080120" cy="64807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5" action="ppaction://hlinksldjump"/>
              </a:rPr>
              <a:t>500</a:t>
            </a:r>
            <a:endParaRPr lang="ru-RU" sz="3600" b="1" dirty="0"/>
          </a:p>
        </p:txBody>
      </p:sp>
      <p:sp>
        <p:nvSpPr>
          <p:cNvPr id="39" name="Блок-схема: альтернативный процесс 38">
            <a:hlinkClick r:id="rId26" action="ppaction://hlinksldjump"/>
          </p:cNvPr>
          <p:cNvSpPr/>
          <p:nvPr/>
        </p:nvSpPr>
        <p:spPr>
          <a:xfrm>
            <a:off x="6444208" y="5733256"/>
            <a:ext cx="1152128" cy="64807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6" action="ppaction://hlinksldjump"/>
              </a:rPr>
              <a:t>600</a:t>
            </a:r>
            <a:endParaRPr lang="ru-RU" sz="3600" b="1" dirty="0"/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0" y="4929198"/>
            <a:ext cx="1907704" cy="642942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Этикет</a:t>
            </a:r>
            <a:endParaRPr kumimoji="0" lang="ru-RU" sz="2400" b="1" i="0" u="none" strike="noStrike" kern="1200" cap="all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Блок-схема: альтернативный процесс 44">
            <a:hlinkClick r:id="rId27" action="ppaction://hlinksldjump"/>
          </p:cNvPr>
          <p:cNvSpPr/>
          <p:nvPr/>
        </p:nvSpPr>
        <p:spPr>
          <a:xfrm>
            <a:off x="2143108" y="4857760"/>
            <a:ext cx="1368152" cy="64807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27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6" name="Блок-схема: альтернативный процесс 45">
            <a:hlinkClick r:id="rId28" action="ppaction://hlinksldjump"/>
          </p:cNvPr>
          <p:cNvSpPr/>
          <p:nvPr/>
        </p:nvSpPr>
        <p:spPr>
          <a:xfrm>
            <a:off x="3491880" y="4869160"/>
            <a:ext cx="1368152" cy="64807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28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7" name="Блок-схема: альтернативный процесс 46">
            <a:hlinkClick r:id="rId29" action="ppaction://hlinksldjump"/>
          </p:cNvPr>
          <p:cNvSpPr/>
          <p:nvPr/>
        </p:nvSpPr>
        <p:spPr>
          <a:xfrm>
            <a:off x="4860032" y="4869160"/>
            <a:ext cx="1368152" cy="64807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29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8" name="Блок-схема: альтернативный процесс 47">
            <a:hlinkClick r:id="rId30" action="ppaction://hlinksldjump"/>
          </p:cNvPr>
          <p:cNvSpPr/>
          <p:nvPr/>
        </p:nvSpPr>
        <p:spPr>
          <a:xfrm>
            <a:off x="6228184" y="4869160"/>
            <a:ext cx="1368152" cy="64807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30" action="ppaction://hlinksldjump"/>
              </a:rPr>
              <a:t>400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9" name="Блок-схема: альтернативный процесс 48">
            <a:hlinkClick r:id="rId31" action="ppaction://hlinksldjump"/>
          </p:cNvPr>
          <p:cNvSpPr/>
          <p:nvPr/>
        </p:nvSpPr>
        <p:spPr>
          <a:xfrm>
            <a:off x="7596336" y="4869160"/>
            <a:ext cx="1368152" cy="64807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31" action="ppaction://hlinksldjump"/>
              </a:rPr>
              <a:t>700*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0" name="Блок-схема: альтернативный процесс 49">
            <a:hlinkClick r:id="rId32" action="ppaction://hlinksldjump"/>
          </p:cNvPr>
          <p:cNvSpPr/>
          <p:nvPr/>
        </p:nvSpPr>
        <p:spPr>
          <a:xfrm>
            <a:off x="7596336" y="5733256"/>
            <a:ext cx="1224136" cy="64807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32" action="ppaction://hlinksldjump"/>
              </a:rPr>
              <a:t>700*</a:t>
            </a:r>
            <a:endParaRPr lang="ru-RU" sz="3600" b="1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0" y="980728"/>
            <a:ext cx="2015208" cy="108012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2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КУХНЯ НАРОДОВ МИРА</a:t>
            </a:r>
            <a:endParaRPr kumimoji="0" lang="ru-RU" sz="2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Полилиния 40">
            <a:hlinkClick r:id="rId33" action="ppaction://hlinksldjump"/>
          </p:cNvPr>
          <p:cNvSpPr/>
          <p:nvPr/>
        </p:nvSpPr>
        <p:spPr>
          <a:xfrm>
            <a:off x="2123728" y="1124744"/>
            <a:ext cx="1368152" cy="648072"/>
          </a:xfrm>
          <a:custGeom>
            <a:avLst/>
            <a:gdLst>
              <a:gd name="connsiteX0" fmla="*/ 0 w 1368152"/>
              <a:gd name="connsiteY0" fmla="*/ 108012 h 648072"/>
              <a:gd name="connsiteX1" fmla="*/ 31636 w 1368152"/>
              <a:gd name="connsiteY1" fmla="*/ 31636 h 648072"/>
              <a:gd name="connsiteX2" fmla="*/ 108012 w 1368152"/>
              <a:gd name="connsiteY2" fmla="*/ 0 h 648072"/>
              <a:gd name="connsiteX3" fmla="*/ 1260140 w 1368152"/>
              <a:gd name="connsiteY3" fmla="*/ 0 h 648072"/>
              <a:gd name="connsiteX4" fmla="*/ 1336516 w 1368152"/>
              <a:gd name="connsiteY4" fmla="*/ 31636 h 648072"/>
              <a:gd name="connsiteX5" fmla="*/ 1368152 w 1368152"/>
              <a:gd name="connsiteY5" fmla="*/ 108012 h 648072"/>
              <a:gd name="connsiteX6" fmla="*/ 1368152 w 1368152"/>
              <a:gd name="connsiteY6" fmla="*/ 540060 h 648072"/>
              <a:gd name="connsiteX7" fmla="*/ 1336516 w 1368152"/>
              <a:gd name="connsiteY7" fmla="*/ 616436 h 648072"/>
              <a:gd name="connsiteX8" fmla="*/ 1260140 w 1368152"/>
              <a:gd name="connsiteY8" fmla="*/ 648072 h 648072"/>
              <a:gd name="connsiteX9" fmla="*/ 108012 w 1368152"/>
              <a:gd name="connsiteY9" fmla="*/ 648072 h 648072"/>
              <a:gd name="connsiteX10" fmla="*/ 31636 w 1368152"/>
              <a:gd name="connsiteY10" fmla="*/ 616436 h 648072"/>
              <a:gd name="connsiteX11" fmla="*/ 0 w 1368152"/>
              <a:gd name="connsiteY11" fmla="*/ 540060 h 648072"/>
              <a:gd name="connsiteX12" fmla="*/ 0 w 1368152"/>
              <a:gd name="connsiteY12" fmla="*/ 10801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152" h="648072">
                <a:moveTo>
                  <a:pt x="0" y="108012"/>
                </a:moveTo>
                <a:cubicBezTo>
                  <a:pt x="0" y="79365"/>
                  <a:pt x="11380" y="51892"/>
                  <a:pt x="31636" y="31636"/>
                </a:cubicBezTo>
                <a:cubicBezTo>
                  <a:pt x="51892" y="11380"/>
                  <a:pt x="79366" y="0"/>
                  <a:pt x="108012" y="0"/>
                </a:cubicBezTo>
                <a:lnTo>
                  <a:pt x="1260140" y="0"/>
                </a:lnTo>
                <a:cubicBezTo>
                  <a:pt x="1288787" y="0"/>
                  <a:pt x="1316260" y="11380"/>
                  <a:pt x="1336516" y="31636"/>
                </a:cubicBezTo>
                <a:cubicBezTo>
                  <a:pt x="1356772" y="51892"/>
                  <a:pt x="1368152" y="79366"/>
                  <a:pt x="1368152" y="108012"/>
                </a:cubicBezTo>
                <a:lnTo>
                  <a:pt x="1368152" y="540060"/>
                </a:lnTo>
                <a:cubicBezTo>
                  <a:pt x="1368152" y="568707"/>
                  <a:pt x="1356772" y="596180"/>
                  <a:pt x="1336516" y="616436"/>
                </a:cubicBezTo>
                <a:cubicBezTo>
                  <a:pt x="1316260" y="636692"/>
                  <a:pt x="1288787" y="648072"/>
                  <a:pt x="1260140" y="648072"/>
                </a:cubicBezTo>
                <a:lnTo>
                  <a:pt x="108012" y="648072"/>
                </a:lnTo>
                <a:cubicBezTo>
                  <a:pt x="79365" y="648072"/>
                  <a:pt x="51892" y="636692"/>
                  <a:pt x="31636" y="616436"/>
                </a:cubicBezTo>
                <a:cubicBezTo>
                  <a:pt x="11380" y="596180"/>
                  <a:pt x="0" y="568706"/>
                  <a:pt x="0" y="540060"/>
                </a:cubicBezTo>
                <a:lnTo>
                  <a:pt x="0" y="108012"/>
                </a:lnTo>
                <a:close/>
              </a:path>
            </a:pathLst>
          </a:custGeom>
          <a:solidFill>
            <a:srgbClr val="8D4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33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2" name="Блок-схема: альтернативный процесс 41">
            <a:hlinkClick r:id="rId34" action="ppaction://hlinksldjump"/>
          </p:cNvPr>
          <p:cNvSpPr/>
          <p:nvPr/>
        </p:nvSpPr>
        <p:spPr>
          <a:xfrm>
            <a:off x="3491880" y="1124744"/>
            <a:ext cx="1368152" cy="648072"/>
          </a:xfrm>
          <a:prstGeom prst="flowChartAlternateProcess">
            <a:avLst/>
          </a:prstGeom>
          <a:solidFill>
            <a:srgbClr val="8D4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34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3" name="Блок-схема: альтернативный процесс 42">
            <a:hlinkClick r:id="rId35" action="ppaction://hlinksldjump"/>
          </p:cNvPr>
          <p:cNvSpPr/>
          <p:nvPr/>
        </p:nvSpPr>
        <p:spPr>
          <a:xfrm>
            <a:off x="4860032" y="1124744"/>
            <a:ext cx="1368152" cy="648072"/>
          </a:xfrm>
          <a:prstGeom prst="flowChartAlternateProcess">
            <a:avLst/>
          </a:prstGeom>
          <a:solidFill>
            <a:srgbClr val="8D4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35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1" name="Блок-схема: альтернативный процесс 50">
            <a:hlinkClick r:id="rId36" action="ppaction://hlinksldjump"/>
          </p:cNvPr>
          <p:cNvSpPr/>
          <p:nvPr/>
        </p:nvSpPr>
        <p:spPr>
          <a:xfrm>
            <a:off x="6228184" y="1124744"/>
            <a:ext cx="1368152" cy="648072"/>
          </a:xfrm>
          <a:prstGeom prst="flowChartAlternateProcess">
            <a:avLst/>
          </a:prstGeom>
          <a:solidFill>
            <a:srgbClr val="8D4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36" action="ppaction://hlinksldjump"/>
              </a:rPr>
              <a:t>400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2" name="Блок-схема: альтернативный процесс 51">
            <a:hlinkClick r:id="rId37" action="ppaction://hlinksldjump"/>
          </p:cNvPr>
          <p:cNvSpPr/>
          <p:nvPr/>
        </p:nvSpPr>
        <p:spPr>
          <a:xfrm>
            <a:off x="7596336" y="1124744"/>
            <a:ext cx="1368152" cy="648072"/>
          </a:xfrm>
          <a:prstGeom prst="flowChartAlternateProcess">
            <a:avLst/>
          </a:prstGeom>
          <a:solidFill>
            <a:srgbClr val="8D4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rId37" action="ppaction://hlinksldjump"/>
              </a:rPr>
              <a:t>500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3" name="5-конечная звезда 52">
            <a:hlinkClick r:id="rId38" action="ppaction://hlinksldjump"/>
          </p:cNvPr>
          <p:cNvSpPr/>
          <p:nvPr/>
        </p:nvSpPr>
        <p:spPr>
          <a:xfrm>
            <a:off x="8495928" y="6353944"/>
            <a:ext cx="6480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Gabriola" pitchFamily="82" charset="0"/>
              </a:rPr>
              <a:t>Всезнайка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484784"/>
            <a:ext cx="8229600" cy="316835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Перед вами два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яйца. Как </a:t>
            </a:r>
            <a:r>
              <a:rPr lang="ru-RU" sz="8000" b="1" i="1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о</a:t>
            </a:r>
            <a:r>
              <a:rPr lang="ru-RU" sz="8000" b="1" i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пределить</a:t>
            </a:r>
            <a:r>
              <a:rPr lang="ru-RU" sz="80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 какое из них сырое, а какое вареное.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929198"/>
            <a:ext cx="8553128" cy="1728192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Сырое - крутиться медленно, вареное – быстро.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Gabriola" pitchFamily="82" charset="0"/>
              </a:rPr>
              <a:t>Всезнайка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96752"/>
            <a:ext cx="8229600" cy="3456384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Кто из современных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авторов  детективного </a:t>
            </a:r>
            <a:r>
              <a:rPr lang="ru-RU" sz="80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жанра 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написал  «Кулинарная книга лентяйки»?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www.loveread.ec/img/photo_books/8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92618"/>
            <a:ext cx="2376264" cy="306538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4786322"/>
            <a:ext cx="6285384" cy="139903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Дарья </a:t>
            </a:r>
            <a:r>
              <a:rPr kumimoji="0" lang="ru-RU" sz="8000" b="1" i="1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Донцова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Gabriola" pitchFamily="82" charset="0"/>
              </a:rPr>
              <a:t>Всезнайка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1214422"/>
            <a:ext cx="8229600" cy="2808312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Какая страна является родиной огурца?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mila.kcbux.ru/plod/zagotovka/ovosi/image/ogurez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3717437" cy="278807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79912" y="4221088"/>
            <a:ext cx="5004048" cy="15841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Индия</a:t>
            </a:r>
            <a:endParaRPr kumimoji="0" lang="ru-RU" sz="54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Gabriola" pitchFamily="82" charset="0"/>
              </a:rPr>
              <a:t>Всезнайка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57232"/>
            <a:ext cx="9144000" cy="3643338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Какой цветок в переводе с греческого означает «жемчужина»?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868" y="4500570"/>
            <a:ext cx="5205264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Маргаритка</a:t>
            </a:r>
            <a:endParaRPr kumimoji="0" lang="ru-RU" sz="48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050" name="Picture 2" descr="http://floweryvale.ru/images/stories/2011/04/Bellis_perenni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4290064"/>
            <a:ext cx="3214710" cy="2567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Всезнайка*</a:t>
            </a:r>
            <a:endParaRPr kumimoji="0" lang="ru-RU" sz="8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268760"/>
            <a:ext cx="8229600" cy="367240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124744"/>
            <a:ext cx="8229600" cy="4248472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6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 1908-ом году Томас</a:t>
            </a:r>
            <a:r>
              <a:rPr kumimoji="0" lang="ru-RU" sz="86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</a:t>
            </a:r>
            <a:r>
              <a:rPr kumimoji="0" lang="ru-RU" sz="8600" b="1" i="1" u="none" strike="noStrike" kern="1200" cap="none" spc="0" normalizeH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Салливан</a:t>
            </a:r>
            <a:r>
              <a:rPr kumimoji="0" lang="ru-RU" sz="86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отправил  клиентам образцы своего товара в шелковых мешочках…После чего спрос на этот товар взлетел до небес… Что  находилось в мешочках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Интересные факты об изобретениях, появившихся по чистой случай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704856" cy="5170537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229600" cy="139903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Кухня народов мира</a:t>
            </a:r>
            <a:endParaRPr kumimoji="0" lang="ru-RU" sz="8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142984"/>
            <a:ext cx="8358246" cy="321471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 какой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кухне мира относится холодный суп из овощей – «ботвинья»?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8D4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4" name="Picture 2" descr="http://receptvmeste.ru/%D1%81%D1%83%D0%BF%D1%8B/%D1%85%D0%BE%D0%BB%D0%BE%D0%B4%D0%BD%D1%8B%D0%B5/sve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3384376" cy="2487517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14744" y="4500570"/>
            <a:ext cx="4917232" cy="139903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Русская кухня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229600" cy="139903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Кухня народов мира</a:t>
            </a:r>
            <a:endParaRPr kumimoji="0" lang="ru-RU" sz="8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8D4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124744"/>
            <a:ext cx="8229600" cy="324036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 какой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кухне мира относится свиная отбивная – «</a:t>
            </a:r>
            <a:r>
              <a:rPr kumimoji="0" lang="ru-RU" sz="8000" b="1" i="1" u="none" strike="noStrike" kern="1200" cap="none" spc="0" normalizeH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тонкацу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»?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6" name="Picture 2" descr="http://kulinarmasters.ru/japan-eda/8351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40175"/>
            <a:ext cx="4033588" cy="261782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29124" y="4500570"/>
            <a:ext cx="4269160" cy="1224136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Японская кухня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229600" cy="139903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Кухня народов мира</a:t>
            </a:r>
            <a:endParaRPr kumimoji="0" lang="ru-RU" sz="8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8D4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8820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lvl="0" algn="ctr">
              <a:spcBef>
                <a:spcPct val="0"/>
              </a:spcBef>
              <a:defRPr/>
            </a:pPr>
            <a:r>
              <a:rPr lang="ru-RU" sz="66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К какой кухне мира относится блюдо– «галушки»?</a:t>
            </a:r>
            <a:endParaRPr lang="ru-RU" sz="6600" i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3250" name="Picture 2" descr="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14818"/>
            <a:ext cx="3320918" cy="249068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95936" y="4437112"/>
            <a:ext cx="4701208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Украинская кухня</a:t>
            </a:r>
            <a:endParaRPr kumimoji="0" lang="ru-RU" sz="48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229600" cy="139903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Кухня народов мира</a:t>
            </a:r>
            <a:endParaRPr kumimoji="0" lang="ru-RU" sz="8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8D4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124744"/>
            <a:ext cx="8229600" cy="324036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 какой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кухне мира относится овощное блюдо– «</a:t>
            </a:r>
            <a:r>
              <a:rPr kumimoji="0" lang="ru-RU" sz="8000" b="1" i="1" u="none" strike="noStrike" kern="1200" cap="none" spc="0" normalizeH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рататуй</a:t>
            </a:r>
            <a:r>
              <a:rPr kumimoji="0" lang="ru-RU" sz="80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»?</a:t>
            </a:r>
            <a:endParaRPr kumimoji="0" lang="ru-RU" sz="80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02" name="Picture 2" descr="http://img1.liveinternet.ru/images/attach/c/3/77/711/77711919_large_4278666_Ratatou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38778"/>
            <a:ext cx="3923928" cy="261922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79912" y="4437112"/>
            <a:ext cx="5205264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Французская</a:t>
            </a:r>
            <a:r>
              <a:rPr kumimoji="0" lang="ru-RU" sz="48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кухня</a:t>
            </a:r>
            <a:endParaRPr kumimoji="0" lang="ru-RU" sz="48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vsspb.com/d/26909/d/2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86153"/>
            <a:ext cx="3178042" cy="265586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229600" cy="139903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Кухня народов мира</a:t>
            </a:r>
            <a:endParaRPr kumimoji="0" lang="ru-RU" sz="8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8D4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86182" y="4643446"/>
            <a:ext cx="4680520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Грузинская кухня</a:t>
            </a:r>
            <a:endParaRPr kumimoji="0" lang="ru-RU" sz="4800" b="0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85784" y="1000108"/>
            <a:ext cx="9429784" cy="326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lvl="0" algn="ctr">
              <a:spcBef>
                <a:spcPct val="0"/>
              </a:spcBef>
              <a:defRPr/>
            </a:pPr>
            <a:r>
              <a:rPr lang="ru-RU" sz="66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К какой кухне мира относится сладкое блюдо– «</a:t>
            </a:r>
            <a:r>
              <a:rPr lang="ru-RU" sz="6600" b="1" i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чурчхела</a:t>
            </a:r>
            <a:r>
              <a:rPr lang="ru-RU" sz="66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»?</a:t>
            </a:r>
            <a:endParaRPr lang="ru-RU" sz="6600" i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latin typeface="Gabriola" pitchFamily="82" charset="0"/>
              </a:rPr>
              <a:t>Кулинария</a:t>
            </a:r>
            <a:endParaRPr lang="ru-RU" sz="8000" b="1" dirty="0">
              <a:latin typeface="Gabriola" pitchFamily="82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84482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428868"/>
            <a:ext cx="8712968" cy="16482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i="1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В русской кухне под словом «гарнир» подразумевают…</a:t>
            </a:r>
            <a:endParaRPr kumimoji="0" lang="ru-RU" sz="72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013176"/>
            <a:ext cx="9144000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Любое дополнение к основному блюду</a:t>
            </a:r>
            <a:endParaRPr kumimoji="0" lang="ru-RU" sz="36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0"/>
            <a:ext cx="7488832" cy="45365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Кулинария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4" name="Picture 9" descr="MC90033580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9044" y="1037580"/>
            <a:ext cx="1966912" cy="3581400"/>
          </a:xfrm>
          <a:prstGeom prst="rect">
            <a:avLst/>
          </a:prstGeom>
          <a:noFill/>
        </p:spPr>
      </p:pic>
      <p:pic>
        <p:nvPicPr>
          <p:cNvPr id="5" name="Picture 14" descr="MC90041191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403725" cy="342106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628800"/>
            <a:ext cx="2232248" cy="201622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9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Т</a:t>
            </a:r>
            <a:endParaRPr kumimoji="0" lang="ru-RU" sz="239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24544" y="2348880"/>
            <a:ext cx="2655912" cy="200784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7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В</a:t>
            </a:r>
            <a:endParaRPr kumimoji="0" lang="ru-RU" sz="287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085184"/>
            <a:ext cx="4067944" cy="12961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Завтрак</a:t>
            </a:r>
            <a:endParaRPr kumimoji="0" lang="ru-RU" sz="54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7740352" y="5733256"/>
            <a:ext cx="1224136" cy="908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ledinn.ru/userfiles/800px-Apple_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820264"/>
            <a:ext cx="2974796" cy="20377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C000"/>
                </a:solidFill>
                <a:latin typeface="Gabriola" pitchFamily="82" charset="0"/>
              </a:rPr>
              <a:t>Пирог с какой фруктовой начинкой считается национальным английским блюдом?</a:t>
            </a:r>
            <a:endParaRPr lang="ru-RU" sz="6000" b="1" i="1" dirty="0">
              <a:solidFill>
                <a:srgbClr val="FFC000"/>
              </a:solidFill>
              <a:latin typeface="Gabriola" pitchFamily="82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Кулинария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4869160"/>
            <a:ext cx="4211960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Яблочная</a:t>
            </a:r>
            <a:endParaRPr kumimoji="0" lang="ru-RU" sz="48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Кулинария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85736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C000"/>
                </a:solidFill>
                <a:latin typeface="Gabriola" pitchFamily="82" charset="0"/>
              </a:rPr>
              <a:t>Варка продукта в большом количестве жира?</a:t>
            </a:r>
            <a:endParaRPr lang="ru-RU" sz="6000" b="1" i="1" dirty="0">
              <a:solidFill>
                <a:srgbClr val="FFC000"/>
              </a:solidFill>
              <a:latin typeface="Gabriola" pitchFamily="8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71934" y="4143380"/>
            <a:ext cx="4211960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Фритюр</a:t>
            </a:r>
            <a:endParaRPr kumimoji="0" lang="ru-RU" sz="48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4818" name="Picture 2" descr="http://www.foodestet.ru/wp-content/uploads/2011/09/fry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299085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  <a:latin typeface="Gabriola" pitchFamily="82" charset="0"/>
              </a:rPr>
              <a:t>Что находится в черном ящике?</a:t>
            </a:r>
            <a:endParaRPr lang="ru-RU" sz="8000" b="1" dirty="0">
              <a:solidFill>
                <a:srgbClr val="FFC000"/>
              </a:solidFill>
              <a:latin typeface="Gabriola" pitchFamily="82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Кулинария</a:t>
            </a:r>
            <a:endParaRPr kumimoji="0" lang="ru-RU" sz="8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027" name="Picture 3" descr="C:\Users\Лена\Desktop\105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61656"/>
            <a:ext cx="4032448" cy="3096344"/>
          </a:xfrm>
          <a:prstGeom prst="rect">
            <a:avLst/>
          </a:prstGeom>
          <a:noFill/>
        </p:spPr>
      </p:pic>
      <p:pic>
        <p:nvPicPr>
          <p:cNvPr id="10" name="Picture 2" descr="http://www.ice-nut.ru/italy/italy02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245156"/>
            <a:ext cx="8208912" cy="5612843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7740352" y="5733256"/>
            <a:ext cx="1224136" cy="908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-214346" y="214290"/>
            <a:ext cx="91440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0" b="1" dirty="0" smtClean="0">
                <a:solidFill>
                  <a:srgbClr val="00B0F0"/>
                </a:solidFill>
                <a:latin typeface="Gabriola" pitchFamily="82" charset="0"/>
              </a:rPr>
              <a:t>Швейное мастерство</a:t>
            </a:r>
            <a:endParaRPr kumimoji="0" lang="ru-RU" sz="7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668344" y="5949280"/>
            <a:ext cx="1224136" cy="90872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500174"/>
            <a:ext cx="9144000" cy="35855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Как называется</a:t>
            </a:r>
            <a:r>
              <a:rPr kumimoji="0" lang="ru-RU" sz="5400" b="1" i="1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процесс изменения чертежа выкройки в соответствии с выбранной моделью?</a:t>
            </a:r>
            <a:endParaRPr kumimoji="0" lang="ru-RU" sz="54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869160"/>
            <a:ext cx="5256584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Моделирование</a:t>
            </a:r>
            <a:endParaRPr kumimoji="0" lang="ru-RU" sz="40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1231</TotalTime>
  <Words>574</Words>
  <Application>Microsoft Office PowerPoint</Application>
  <PresentationFormat>Экран (4:3)</PresentationFormat>
  <Paragraphs>165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Яркая</vt:lpstr>
      <vt:lpstr>Азбука хозяюшки</vt:lpstr>
      <vt:lpstr>Азбука хозяюшки</vt:lpstr>
      <vt:lpstr>Слайд 3</vt:lpstr>
      <vt:lpstr>Кулинария</vt:lpstr>
      <vt:lpstr>Слайд 5</vt:lpstr>
      <vt:lpstr>Пирог с какой фруктовой начинкой считается национальным английским блюдом?</vt:lpstr>
      <vt:lpstr>Варка продукта в большом количестве жира?</vt:lpstr>
      <vt:lpstr>Что находится в черном ящике?</vt:lpstr>
      <vt:lpstr>Швейное мастерство</vt:lpstr>
      <vt:lpstr>Швейное мастерство</vt:lpstr>
      <vt:lpstr>Швейное мастерство</vt:lpstr>
      <vt:lpstr>Швейное мастерство</vt:lpstr>
      <vt:lpstr>Швейное мастерство</vt:lpstr>
      <vt:lpstr>Рукоделие</vt:lpstr>
      <vt:lpstr>Рукоделие</vt:lpstr>
      <vt:lpstr>Рукоделие</vt:lpstr>
      <vt:lpstr>Рукоделие</vt:lpstr>
      <vt:lpstr>Определите вид вышивки.</vt:lpstr>
      <vt:lpstr>Машиноведение</vt:lpstr>
      <vt:lpstr>Машиноведение</vt:lpstr>
      <vt:lpstr>Машиноведение</vt:lpstr>
      <vt:lpstr>Машиноведение</vt:lpstr>
      <vt:lpstr>Машиноведение</vt:lpstr>
      <vt:lpstr>Этикет</vt:lpstr>
      <vt:lpstr>Этикет</vt:lpstr>
      <vt:lpstr>Этикет</vt:lpstr>
      <vt:lpstr>Этикет</vt:lpstr>
      <vt:lpstr>Этикет</vt:lpstr>
      <vt:lpstr>Всезнайка</vt:lpstr>
      <vt:lpstr>Всезнайка</vt:lpstr>
      <vt:lpstr>Всезнайка</vt:lpstr>
      <vt:lpstr>Всезнайка</vt:lpstr>
      <vt:lpstr>Всезнайка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хозяюшки</dc:title>
  <dc:creator>Лена</dc:creator>
  <cp:lastModifiedBy>9</cp:lastModifiedBy>
  <cp:revision>119</cp:revision>
  <dcterms:created xsi:type="dcterms:W3CDTF">2014-02-28T16:11:37Z</dcterms:created>
  <dcterms:modified xsi:type="dcterms:W3CDTF">2017-04-04T08:49:11Z</dcterms:modified>
</cp:coreProperties>
</file>