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55;&#1077;&#1076;.&#1076;&#1077;&#1073;&#1102;&#1090;\&#1091;&#1088;&#1086;&#1082;\&#1084;&#1086;&#1081;%20&#1091;&#1088;&#1086;&#1082;\&#1052;&#1086;&#1081;%20&#1092;&#1080;&#1083;&#1100;&#1084;%20&#1087;&#1088;&#1086;%20&#1082;&#1086;&#1089;&#1090;&#1102;&#1084;&#1099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esktop\&#1055;&#1077;&#1076;.&#1076;&#1077;&#1073;&#1102;&#1090;\&#1091;&#1088;&#1086;&#1082;\&#1084;&#1086;&#1081;%20&#1091;&#1088;&#1086;&#1082;\Russkaya_narodnaya_pesnya_-_Vo_kuznice%20(mp3cut.net)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Необходимые принадлежности для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3744416" cy="48245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1.Карандаш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2.Ластик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3.Баночка для воды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4.Краски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5. Кисти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6. Палитра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7.Учебник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inem.lviv.ua/wp-content/uploads/2012/10/oliv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1224136" cy="1224136"/>
          </a:xfrm>
          <a:prstGeom prst="rect">
            <a:avLst/>
          </a:prstGeom>
          <a:noFill/>
        </p:spPr>
      </p:pic>
      <p:pic>
        <p:nvPicPr>
          <p:cNvPr id="15364" name="Picture 4" descr="http://www.magazin-sizo.ru/published/publicdata/U1897162SIZO/attachments/SC/products_pictures/333zv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44" y="1556792"/>
            <a:ext cx="1536171" cy="1152128"/>
          </a:xfrm>
          <a:prstGeom prst="rect">
            <a:avLst/>
          </a:prstGeom>
          <a:noFill/>
        </p:spPr>
      </p:pic>
      <p:pic>
        <p:nvPicPr>
          <p:cNvPr id="15366" name="Picture 6" descr="http://svoydosug.ru/files/stamm_1354259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1372203" cy="1512168"/>
          </a:xfrm>
          <a:prstGeom prst="rect">
            <a:avLst/>
          </a:prstGeom>
          <a:noFill/>
        </p:spPr>
      </p:pic>
      <p:pic>
        <p:nvPicPr>
          <p:cNvPr id="15368" name="Picture 8" descr="http://s58.radikal.ru/i159/0905/08/77b3386f7d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7" y="3068961"/>
            <a:ext cx="1731746" cy="1296144"/>
          </a:xfrm>
          <a:prstGeom prst="rect">
            <a:avLst/>
          </a:prstGeom>
          <a:noFill/>
        </p:spPr>
      </p:pic>
      <p:pic>
        <p:nvPicPr>
          <p:cNvPr id="15370" name="Picture 10" descr="http://demiart.ru/forum/uploads4/post-759829-1258032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941168"/>
            <a:ext cx="1440160" cy="1300926"/>
          </a:xfrm>
          <a:prstGeom prst="rect">
            <a:avLst/>
          </a:prstGeom>
          <a:noFill/>
        </p:spPr>
      </p:pic>
      <p:pic>
        <p:nvPicPr>
          <p:cNvPr id="15372" name="Picture 12" descr="http://shcola5amursk.ucoz.ru/02032013/cabinet/izo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650735"/>
            <a:ext cx="1296144" cy="174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Народный праздничный костюм </a:t>
            </a:r>
            <a:br>
              <a:rPr lang="ru-RU" b="1" dirty="0" smtClean="0"/>
            </a:br>
            <a:r>
              <a:rPr lang="ru-RU" b="1" dirty="0" smtClean="0"/>
              <a:t>Воронежской губернии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6792"/>
            <a:ext cx="317869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Кокошник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Платок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Рубаха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Передник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Сарафан </a:t>
            </a:r>
          </a:p>
          <a:p>
            <a:pPr>
              <a:buNone/>
            </a:pPr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8194" name="Picture 2" descr="https://pp.userapi.com/c841523/v841523559/2d99c/CkddFPsyFA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2903" r="22581" b="8065"/>
          <a:stretch>
            <a:fillRect/>
          </a:stretch>
        </p:blipFill>
        <p:spPr bwMode="auto">
          <a:xfrm>
            <a:off x="683568" y="1476163"/>
            <a:ext cx="2664296" cy="506216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11760" y="184482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843808" y="28529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43808" y="37890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11760" y="4869160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403648" y="5733256"/>
            <a:ext cx="237626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444208" y="1556792"/>
            <a:ext cx="1872208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2852936"/>
            <a:ext cx="1872208" cy="1008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4149080"/>
            <a:ext cx="1872208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5445224"/>
            <a:ext cx="1872208" cy="10081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Народный праздничный костюм </a:t>
            </a:r>
            <a:br>
              <a:rPr lang="ru-RU" b="1" dirty="0" smtClean="0"/>
            </a:br>
            <a:r>
              <a:rPr lang="ru-RU" b="1" dirty="0" smtClean="0"/>
              <a:t>Рязанской губернии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2890664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Кичка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Рубаха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Навершник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Передник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Сарафан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  <p:pic>
        <p:nvPicPr>
          <p:cNvPr id="7170" name="Picture 2" descr="https://pp.userapi.com/c841621/v841621559/27022/EdgY0BsffhY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3224" t="1374" r="26322" b="5069"/>
          <a:stretch>
            <a:fillRect/>
          </a:stretch>
        </p:blipFill>
        <p:spPr bwMode="auto">
          <a:xfrm>
            <a:off x="683568" y="1556792"/>
            <a:ext cx="2520280" cy="497530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11760" y="1844824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771800" y="292494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>
            <a:off x="1835696" y="4041068"/>
            <a:ext cx="1728192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71800" y="6093296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39752" y="5013176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44208" y="1556792"/>
            <a:ext cx="1872208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4149080"/>
            <a:ext cx="1872208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2852936"/>
            <a:ext cx="1872208" cy="1008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5445224"/>
            <a:ext cx="1872208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48464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Особенности костюмов разных губерний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1933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Кокошник </a:t>
            </a:r>
          </a:p>
          <a:p>
            <a:r>
              <a:rPr lang="ru-RU" sz="2400" b="1" dirty="0" smtClean="0"/>
              <a:t>Рубаха</a:t>
            </a:r>
          </a:p>
          <a:p>
            <a:r>
              <a:rPr lang="ru-RU" sz="2400" b="1" dirty="0" err="1" smtClean="0"/>
              <a:t>Епанечка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Сарафан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17032"/>
            <a:ext cx="1296144" cy="6480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733256"/>
            <a:ext cx="129614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25144"/>
            <a:ext cx="129614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340768"/>
            <a:ext cx="27363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Архангельский костюм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340768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Воронежский костюм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1340768"/>
            <a:ext cx="25202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Рязанский костюм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988840"/>
            <a:ext cx="1781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Кокошник </a:t>
            </a:r>
          </a:p>
          <a:p>
            <a:pPr>
              <a:buNone/>
            </a:pPr>
            <a:r>
              <a:rPr lang="ru-RU" sz="2400" b="1" dirty="0" smtClean="0"/>
              <a:t>Платок </a:t>
            </a:r>
          </a:p>
          <a:p>
            <a:pPr>
              <a:buNone/>
            </a:pPr>
            <a:r>
              <a:rPr lang="ru-RU" sz="2400" b="1" dirty="0" smtClean="0"/>
              <a:t>Рубаха</a:t>
            </a:r>
          </a:p>
          <a:p>
            <a:pPr>
              <a:buNone/>
            </a:pPr>
            <a:r>
              <a:rPr lang="ru-RU" sz="2400" b="1" dirty="0" smtClean="0"/>
              <a:t>Передник</a:t>
            </a:r>
          </a:p>
          <a:p>
            <a:pPr>
              <a:buNone/>
            </a:pPr>
            <a:r>
              <a:rPr lang="ru-RU" sz="2400" b="1" dirty="0" smtClean="0"/>
              <a:t>Сарафан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933056"/>
            <a:ext cx="1224136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4653136"/>
            <a:ext cx="122413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34370" y="5373216"/>
            <a:ext cx="122413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6093296"/>
            <a:ext cx="1224136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1916832"/>
            <a:ext cx="1853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Кичка</a:t>
            </a:r>
          </a:p>
          <a:p>
            <a:pPr>
              <a:buNone/>
            </a:pPr>
            <a:r>
              <a:rPr lang="ru-RU" sz="2400" b="1" dirty="0" smtClean="0"/>
              <a:t>Рубаха</a:t>
            </a:r>
          </a:p>
          <a:p>
            <a:pPr>
              <a:buNone/>
            </a:pPr>
            <a:r>
              <a:rPr lang="ru-RU" sz="2400" b="1" dirty="0" err="1" smtClean="0"/>
              <a:t>Навершник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Передник</a:t>
            </a:r>
          </a:p>
          <a:p>
            <a:pPr>
              <a:buNone/>
            </a:pPr>
            <a:r>
              <a:rPr lang="ru-RU" sz="2400" b="1" dirty="0" smtClean="0"/>
              <a:t>Сарафан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6165304"/>
            <a:ext cx="122413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933056"/>
            <a:ext cx="1224136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653136"/>
            <a:ext cx="122413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5445224"/>
            <a:ext cx="122413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Этапы выполнения рисунка народного костюма в группах: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Откройте конверт, изучите содержимое</a:t>
            </a:r>
            <a:endParaRPr lang="ru-RU" dirty="0" smtClean="0"/>
          </a:p>
          <a:p>
            <a:pPr marL="514350" indent="-514350">
              <a:buAutoNum type="arabicPeriod" startAt="2"/>
            </a:pPr>
            <a:r>
              <a:rPr lang="ru-RU" b="1" dirty="0" smtClean="0"/>
              <a:t>Распределить задания между участниками в соответствии с индивидуальным номером  </a:t>
            </a:r>
            <a:endParaRPr lang="ru-RU" dirty="0" smtClean="0"/>
          </a:p>
          <a:p>
            <a:pPr marL="514350" indent="-514350">
              <a:buAutoNum type="arabicPeriod" startAt="2"/>
            </a:pPr>
            <a:r>
              <a:rPr lang="ru-RU" b="1" dirty="0" smtClean="0"/>
              <a:t>Выполнить рисунок в </a:t>
            </a:r>
            <a:r>
              <a:rPr lang="ru-RU" b="1" dirty="0" smtClean="0"/>
              <a:t>карандаше</a:t>
            </a:r>
            <a:endParaRPr lang="ru-RU" dirty="0" smtClean="0"/>
          </a:p>
          <a:p>
            <a:pPr marL="514350" indent="-514350">
              <a:buAutoNum type="arabicPeriod" startAt="4"/>
            </a:pPr>
            <a:r>
              <a:rPr lang="ru-RU" b="1" dirty="0" smtClean="0"/>
              <a:t>Подобрать цветовое решение</a:t>
            </a:r>
            <a:endParaRPr lang="ru-RU" dirty="0" smtClean="0"/>
          </a:p>
          <a:p>
            <a:pPr marL="514350" indent="-514350">
              <a:buAutoNum type="arabicPeriod" startAt="4"/>
            </a:pPr>
            <a:r>
              <a:rPr lang="ru-RU" b="1" dirty="0" smtClean="0"/>
              <a:t>Детальная </a:t>
            </a:r>
            <a:r>
              <a:rPr lang="ru-RU" b="1" dirty="0" smtClean="0"/>
              <a:t>проработка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  Собрать народный праздничный костюм своей </a:t>
            </a:r>
            <a:r>
              <a:rPr lang="ru-RU" b="1" dirty="0" smtClean="0"/>
              <a:t>губернии на отдельном листе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 про костюм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632848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УРОК!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МОЛОДЦЫ!!!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akamai.steamusercontent.com/ugc/254841634544384942/98DCD4E5AEBF5D30DA5DE9FED8F975165B05AAA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1922"/>
            <a:ext cx="3240360" cy="322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1683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Что такое декоративно – прикладное искусство?</a:t>
            </a:r>
            <a:endParaRPr lang="ru-RU" sz="24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780928"/>
            <a:ext cx="2736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ДПИ – раздел изобразительного искусства, а так же создание художественных изделий, имеющих практическое назначение в быту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5568" y="1988840"/>
            <a:ext cx="3636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вы понимаете термин орнамент?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996952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Орнамент – узор, основанный на повторе и чередовании составляющих его элементов</a:t>
            </a:r>
            <a:endParaRPr lang="ru-RU" sz="2400" dirty="0"/>
          </a:p>
        </p:txBody>
      </p:sp>
      <p:pic>
        <p:nvPicPr>
          <p:cNvPr id="14341" name="Picture 5" descr="http://www.iaccw.com/uploads/blog/question-mark-460864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1628799" cy="1628800"/>
          </a:xfrm>
          <a:prstGeom prst="rect">
            <a:avLst/>
          </a:prstGeom>
          <a:noFill/>
        </p:spPr>
      </p:pic>
      <p:pic>
        <p:nvPicPr>
          <p:cNvPr id="10" name="Picture 5" descr="http://www.iaccw.com/uploads/blog/question-mark-46086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39"/>
            <a:ext cx="1728192" cy="1728193"/>
          </a:xfrm>
          <a:prstGeom prst="rect">
            <a:avLst/>
          </a:prstGeom>
          <a:noFill/>
        </p:spPr>
      </p:pic>
      <p:pic>
        <p:nvPicPr>
          <p:cNvPr id="14343" name="Picture 7" descr="https://coollib.com/i/33/251733/i_014.jpg"/>
          <p:cNvPicPr>
            <a:picLocks noChangeAspect="1" noChangeArrowheads="1"/>
          </p:cNvPicPr>
          <p:nvPr/>
        </p:nvPicPr>
        <p:blipFill>
          <a:blip r:embed="rId4" cstate="print"/>
          <a:srcRect l="2774" t="72449" r="2900" b="3401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7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Russkaya_narodnaya_pesnya_-_Vo_kuznice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2564904"/>
            <a:ext cx="1888976" cy="188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«Народный праздничный костюм»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002.radikal.ru/i199/1002/70/fa67c4a6b4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4360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pru.com/forum/uploads/post-1-1325656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848408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8792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такое губерния?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589240"/>
            <a:ext cx="670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Область, поселение, территория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Костюмы губерний</a:t>
            </a:r>
            <a:endParaRPr lang="ru-RU" b="1" dirty="0"/>
          </a:p>
        </p:txBody>
      </p:sp>
      <p:pic>
        <p:nvPicPr>
          <p:cNvPr id="11266" name="Picture 2" descr="http://ruspravda.info/images/original/HmIE53abg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972354" cy="4707904"/>
          </a:xfrm>
          <a:prstGeom prst="rect">
            <a:avLst/>
          </a:prstGeom>
          <a:noFill/>
        </p:spPr>
      </p:pic>
      <p:pic>
        <p:nvPicPr>
          <p:cNvPr id="11268" name="Picture 4" descr="http://museum-vrn.ru/images/kolekciya/material/zhensk_prazd_ko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232248" cy="4752528"/>
          </a:xfrm>
          <a:prstGeom prst="rect">
            <a:avLst/>
          </a:prstGeom>
          <a:noFill/>
        </p:spPr>
      </p:pic>
      <p:pic>
        <p:nvPicPr>
          <p:cNvPr id="11270" name="Picture 6" descr="https://studfiles.net/html/2706/670/html_g8ycIXC4MA.yisL/img-T3a3w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644491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237312"/>
            <a:ext cx="26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Архангельская губерния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237312"/>
            <a:ext cx="217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Рязанская губерния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6237312"/>
            <a:ext cx="24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Воронежская губерния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Народный костюм</a:t>
            </a:r>
            <a:r>
              <a:rPr lang="ru-RU" sz="2400" dirty="0" smtClean="0"/>
              <a:t> – это отражение культуры, истории, традиций, и даже быта народа.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http://img0.liveinternet.ru/images/attach/b/1/9114/9114100_russiandres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671674" cy="5040560"/>
          </a:xfrm>
          <a:prstGeom prst="rect">
            <a:avLst/>
          </a:prstGeom>
          <a:noFill/>
        </p:spPr>
      </p:pic>
      <p:pic>
        <p:nvPicPr>
          <p:cNvPr id="10244" name="Picture 4" descr="http://kurtkin.ru/published/publicdata/TARLANDB/attachments/SC/images/palto-internet-maga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107604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1454007"/>
            <a:ext cx="106753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Шапка </a:t>
            </a:r>
            <a:endParaRPr lang="ru-RU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869160"/>
            <a:ext cx="920445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Лапти</a:t>
            </a:r>
            <a:endParaRPr lang="ru-RU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060848"/>
            <a:ext cx="2529282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Рубаха-косоворотка</a:t>
            </a:r>
            <a:endParaRPr lang="ru-RU" sz="2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212976"/>
            <a:ext cx="1936749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Штаны - порты</a:t>
            </a:r>
            <a:endParaRPr lang="ru-RU" sz="2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2613829"/>
            <a:ext cx="1681871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Пояс -кушак </a:t>
            </a:r>
            <a:endParaRPr lang="ru-RU" sz="2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4293096"/>
            <a:ext cx="957313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Онучи</a:t>
            </a:r>
            <a:endParaRPr lang="ru-RU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3758263"/>
            <a:ext cx="915635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Зипун</a:t>
            </a:r>
            <a:endParaRPr lang="ru-RU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5445224"/>
            <a:ext cx="1032655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0" b="1" dirty="0" smtClean="0"/>
              <a:t>Сапоги</a:t>
            </a:r>
            <a:endParaRPr lang="ru-RU" sz="2100" b="1" dirty="0"/>
          </a:p>
        </p:txBody>
      </p:sp>
      <p:cxnSp>
        <p:nvCxnSpPr>
          <p:cNvPr id="16" name="Прямая со стрелкой 15"/>
          <p:cNvCxnSpPr>
            <a:stCxn id="6" idx="1"/>
          </p:cNvCxnSpPr>
          <p:nvPr/>
        </p:nvCxnSpPr>
        <p:spPr>
          <a:xfrm flipH="1" flipV="1">
            <a:off x="1979712" y="1628800"/>
            <a:ext cx="2160240" cy="40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979712" y="2276872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</p:cNvCxnSpPr>
          <p:nvPr/>
        </p:nvCxnSpPr>
        <p:spPr>
          <a:xfrm>
            <a:off x="5605799" y="2821578"/>
            <a:ext cx="1558489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1"/>
          </p:cNvCxnSpPr>
          <p:nvPr/>
        </p:nvCxnSpPr>
        <p:spPr>
          <a:xfrm flipH="1">
            <a:off x="2195736" y="2821578"/>
            <a:ext cx="1728192" cy="75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1"/>
          </p:cNvCxnSpPr>
          <p:nvPr/>
        </p:nvCxnSpPr>
        <p:spPr>
          <a:xfrm flipH="1">
            <a:off x="2411760" y="3420725"/>
            <a:ext cx="1296144" cy="1448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</p:cNvCxnSpPr>
          <p:nvPr/>
        </p:nvCxnSpPr>
        <p:spPr>
          <a:xfrm>
            <a:off x="5055587" y="3973707"/>
            <a:ext cx="1532637" cy="175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83768" y="4509120"/>
            <a:ext cx="1656184" cy="100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1"/>
          </p:cNvCxnSpPr>
          <p:nvPr/>
        </p:nvCxnSpPr>
        <p:spPr>
          <a:xfrm flipH="1">
            <a:off x="2627784" y="5084604"/>
            <a:ext cx="1512168" cy="864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4048" y="5661248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Народный праздничный костюм </a:t>
            </a:r>
            <a:br>
              <a:rPr lang="ru-RU" b="1" dirty="0" smtClean="0"/>
            </a:br>
            <a:r>
              <a:rPr lang="ru-RU" b="1" dirty="0" smtClean="0"/>
              <a:t>Архангельской губернии</a:t>
            </a:r>
            <a:endParaRPr lang="ru-RU" b="1" dirty="0"/>
          </a:p>
        </p:txBody>
      </p:sp>
      <p:pic>
        <p:nvPicPr>
          <p:cNvPr id="9218" name="Picture 2" descr="https://pp.userapi.com/c840628/v840628559/12ba2/2zWwWYof_0A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1891" r="16418" b="2985"/>
          <a:stretch>
            <a:fillRect/>
          </a:stretch>
        </p:blipFill>
        <p:spPr bwMode="auto">
          <a:xfrm>
            <a:off x="827584" y="1484784"/>
            <a:ext cx="2736304" cy="5133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1844824"/>
            <a:ext cx="1933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Кокошник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Рубаха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err="1" smtClean="0"/>
              <a:t>Епанечка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Сарафан</a:t>
            </a:r>
          </a:p>
          <a:p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699792" y="1988840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131840" y="53732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843808" y="422108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87824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28184" y="1916832"/>
            <a:ext cx="1872208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4941168"/>
            <a:ext cx="1872208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3429000"/>
            <a:ext cx="187220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200223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Украшения и головные уборы</a:t>
            </a:r>
            <a:endParaRPr lang="ru-RU" sz="5400" b="1" dirty="0"/>
          </a:p>
        </p:txBody>
      </p:sp>
      <p:pic>
        <p:nvPicPr>
          <p:cNvPr id="28674" name="Picture 2" descr="http://www.izuminki.com/images/ukrasheniya-v-nacionalnom-stile-krasota-kak-tradiciya/21.jpg"/>
          <p:cNvPicPr>
            <a:picLocks noChangeAspect="1" noChangeArrowheads="1"/>
          </p:cNvPicPr>
          <p:nvPr/>
        </p:nvPicPr>
        <p:blipFill>
          <a:blip r:embed="rId2" cstate="print"/>
          <a:srcRect r="65021"/>
          <a:stretch>
            <a:fillRect/>
          </a:stretch>
        </p:blipFill>
        <p:spPr bwMode="auto">
          <a:xfrm>
            <a:off x="539552" y="260648"/>
            <a:ext cx="1693969" cy="2276872"/>
          </a:xfrm>
          <a:prstGeom prst="rect">
            <a:avLst/>
          </a:prstGeom>
          <a:noFill/>
        </p:spPr>
      </p:pic>
      <p:pic>
        <p:nvPicPr>
          <p:cNvPr id="28676" name="Picture 4" descr="http://kak2z.ru/my_img/img/2016/09/13/39a8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7848872" cy="386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205</Words>
  <Application>Microsoft Office PowerPoint</Application>
  <PresentationFormat>Экран (4:3)</PresentationFormat>
  <Paragraphs>88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Необходимые принадлежности для урока:</vt:lpstr>
      <vt:lpstr>Слайд 2</vt:lpstr>
      <vt:lpstr>Слайд 3</vt:lpstr>
      <vt:lpstr> «Народный праздничный костюм»</vt:lpstr>
      <vt:lpstr>Что такое губерния? </vt:lpstr>
      <vt:lpstr>Костюмы губерний</vt:lpstr>
      <vt:lpstr>Народный костюм – это отражение культуры, истории, традиций, и даже быта народа.  </vt:lpstr>
      <vt:lpstr>Народный праздничный костюм  Архангельской губернии</vt:lpstr>
      <vt:lpstr>Украшения и головные уборы</vt:lpstr>
      <vt:lpstr>Народный праздничный костюм  Воронежской губернии</vt:lpstr>
      <vt:lpstr>Народный праздничный костюм  Рязанской губернии</vt:lpstr>
      <vt:lpstr>Особенности костюмов разных губерний</vt:lpstr>
      <vt:lpstr>Этапы выполнения рисунка народного костюма в группах:  </vt:lpstr>
      <vt:lpstr>Слайд 14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Необходимые принадлежности для урока:</dc:title>
  <dc:creator>Ирина</dc:creator>
  <cp:lastModifiedBy>Ирина</cp:lastModifiedBy>
  <cp:revision>42</cp:revision>
  <dcterms:created xsi:type="dcterms:W3CDTF">2017-10-12T23:40:19Z</dcterms:created>
  <dcterms:modified xsi:type="dcterms:W3CDTF">2017-10-13T03:12:49Z</dcterms:modified>
</cp:coreProperties>
</file>