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02473729334058E-2"/>
          <c:y val="2.6217056963640677E-2"/>
          <c:w val="0.76539556401489972"/>
          <c:h val="0.635413069718980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Популярные русские народные сказки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Морозко</c:v>
                </c:pt>
                <c:pt idx="1">
                  <c:v>Сивка - бурка</c:v>
                </c:pt>
                <c:pt idx="2">
                  <c:v>Кривая уточка</c:v>
                </c:pt>
                <c:pt idx="3">
                  <c:v>Царевна - лягушка </c:v>
                </c:pt>
                <c:pt idx="4">
                  <c:v>По щучьему велению</c:v>
                </c:pt>
                <c:pt idx="5">
                  <c:v>Гуси-лебеди</c:v>
                </c:pt>
                <c:pt idx="6">
                  <c:v>Маша и медведь</c:v>
                </c:pt>
                <c:pt idx="7">
                  <c:v>Каша из  топора</c:v>
                </c:pt>
                <c:pt idx="8">
                  <c:v>Волшебное кольцо</c:v>
                </c:pt>
                <c:pt idx="9">
                  <c:v>Царевна-Несмеяна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2"/>
        <c:txPr>
          <a:bodyPr/>
          <a:lstStyle/>
          <a:p>
            <a:pPr>
              <a:defRPr sz="28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1292480264955542"/>
          <c:w val="1"/>
          <c:h val="0.47277498446118599"/>
        </c:manualLayout>
      </c:layout>
      <c:overlay val="0"/>
      <c:txPr>
        <a:bodyPr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504273504273504E-2"/>
          <c:y val="7.6421182799661536E-2"/>
          <c:w val="0.97649569829355798"/>
          <c:h val="0.482180323290329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Популярные русские народные сказки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cat>
            <c:strRef>
              <c:f>Лист1!$A$2:$A$11</c:f>
              <c:strCache>
                <c:ptCount val="10"/>
                <c:pt idx="0">
                  <c:v>Волшебницы</c:v>
                </c:pt>
                <c:pt idx="1">
                  <c:v>Прекрасная Жанеттон</c:v>
                </c:pt>
                <c:pt idx="2">
                  <c:v>Маленькая Анетта</c:v>
                </c:pt>
                <c:pt idx="3">
                  <c:v>Принцесса - мышка </c:v>
                </c:pt>
                <c:pt idx="4">
                  <c:v>Портной  и Вихрь </c:v>
                </c:pt>
                <c:pt idx="5">
                  <c:v>Домовые</c:v>
                </c:pt>
                <c:pt idx="6">
                  <c:v>Дочь дровосека</c:v>
                </c:pt>
                <c:pt idx="7">
                  <c:v>Ловкий вор</c:v>
                </c:pt>
                <c:pt idx="8">
                  <c:v>Сказка про отца, мать и дочку</c:v>
                </c:pt>
                <c:pt idx="9">
                  <c:v>Сказка о принце, который проиграл свою голову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8677933707456174E-3"/>
          <c:y val="0.34965050831597744"/>
          <c:w val="0.59766496134575831"/>
          <c:h val="0.64834541076030683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1932-FDC3-4F3F-9BCF-050D98C1FD32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1436-BE9D-4996-A201-016FC02D0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crfp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5471596" cy="45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– ложь, да в ней 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намёк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149080"/>
            <a:ext cx="35677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Карась Антонина, 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МБОУ СОШ №8</a:t>
            </a:r>
          </a:p>
          <a:p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Половинкина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О.А.,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французского языка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24802"/>
            <a:ext cx="731881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ниги с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15" y="3861048"/>
            <a:ext cx="4286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ниги сказ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2189"/>
            <a:ext cx="3670522" cy="22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68661431"/>
              </p:ext>
            </p:extLst>
          </p:nvPr>
        </p:nvGraphicFramePr>
        <p:xfrm>
          <a:off x="179512" y="692696"/>
          <a:ext cx="87129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24819" y="44624"/>
            <a:ext cx="937782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Популярные русские народные сказки</a:t>
            </a:r>
          </a:p>
        </p:txBody>
      </p:sp>
    </p:spTree>
    <p:extLst>
      <p:ext uri="{BB962C8B-B14F-4D97-AF65-F5344CB8AC3E}">
        <p14:creationId xmlns:p14="http://schemas.microsoft.com/office/powerpoint/2010/main" val="12156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33345"/>
              </p:ext>
            </p:extLst>
          </p:nvPr>
        </p:nvGraphicFramePr>
        <p:xfrm>
          <a:off x="107504" y="38501"/>
          <a:ext cx="8928992" cy="67617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6024"/>
                <a:gridCol w="864096"/>
                <a:gridCol w="958914"/>
                <a:gridCol w="1479146"/>
                <a:gridCol w="1594386"/>
                <a:gridCol w="1196309"/>
                <a:gridCol w="2620117"/>
              </a:tblGrid>
              <a:tr h="385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сказки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Главный герой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Социальный статус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Характеристика главного героя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действия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Вывод - поучение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 anchor="ctr"/>
                </a:tc>
              </a:tr>
              <a:tr h="4941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Сивка-</a:t>
                      </a:r>
                      <a:r>
                        <a:rPr lang="ru-RU" sz="1200" b="1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бурка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Иван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Крестьянский сын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Глупый, добрый, смекалистый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Деревня,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королевский терем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Бескорыстная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помощь возвращается добром.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4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Морозко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Рукодельница, ленивица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Простые девушки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Добрая сирота, живет с отцом, мачехой и ее дочкой.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Ленивая, любима матерью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Лес, деревня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Добро побеждает зло, но только путь к победе может быть слишком долгим.</a:t>
                      </a:r>
                    </a:p>
                  </a:txBody>
                  <a:tcPr marL="68580" marR="68580" marT="0" marB="0"/>
                </a:tc>
              </a:tr>
              <a:tr h="5786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Царевна - лягушка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Василиса Премудрая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___________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Мудрая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Царский двор,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болото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нужно судить о человеке только по внешнему виду, а оценивать его по делам и внутренним достоинствам.</a:t>
                      </a:r>
                    </a:p>
                  </a:txBody>
                  <a:tcPr marL="68580" marR="68580" marT="0" marB="0"/>
                </a:tc>
              </a:tr>
              <a:tr h="5786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 щучьему велению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Емеля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Крестьянский сын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Лентяй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Деревня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Каждый добрый поступок возвращается благом.</a:t>
                      </a:r>
                    </a:p>
                  </a:txBody>
                  <a:tcPr marL="68580" marR="68580" marT="0" marB="0"/>
                </a:tc>
              </a:tr>
              <a:tr h="7715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Гуси Лебеди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Аленушка и ее братец Иванушка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Дети - сироты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Иванушка - непослушный, озорник;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Аленушка - добрая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Нужно уметь различать добро и зло, понимать, что хорошо, а что плохо.</a:t>
                      </a:r>
                    </a:p>
                  </a:txBody>
                  <a:tcPr marL="68580" marR="68580" marT="0" marB="0"/>
                </a:tc>
              </a:tr>
              <a:tr h="7715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Маша и медведь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маленькая девочка Маша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Деревенская девочка сирота (живет с бабушкой и дедушкой)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ловкая, смелая, трудолюбивая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 любой сложной ситуации есть выход.</a:t>
                      </a:r>
                    </a:p>
                  </a:txBody>
                  <a:tcPr marL="68580" marR="68580" marT="0" marB="0"/>
                </a:tc>
              </a:tr>
              <a:tr h="5786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Каша из топора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Служивый,взрослый мужчина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Военный человек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Смелый, ловкий, хитрый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Крестьянский 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Даже простой человек обладает мудростью и умом, достойным восхищения</a:t>
                      </a:r>
                    </a:p>
                  </a:txBody>
                  <a:tcPr marL="68580" marR="68580" marT="0" marB="0"/>
                </a:tc>
              </a:tr>
              <a:tr h="443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Волшебное кольцо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Иван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Простолюдин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Добрый, доверчивый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Крестьянский дом, деревня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Если верить в себя, не отступать от своих принципов, то все получится.</a:t>
                      </a:r>
                    </a:p>
                  </a:txBody>
                  <a:tcPr marL="68580" marR="68580" marT="0" marB="0"/>
                </a:tc>
              </a:tr>
              <a:tr h="8044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Царевна-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Несмеяна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Несмеяна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мужчина средних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Царевна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простолюдин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Грустная, печальная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Трудолюбивый, честный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Дворец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жизни нужно быть честным, щедрым, добрым.</a:t>
                      </a:r>
                    </a:p>
                  </a:txBody>
                  <a:tcPr marL="68580" marR="68580" marT="0" marB="0"/>
                </a:tc>
              </a:tr>
              <a:tr h="3857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152" marR="39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Кривая уточка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Девушка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Трудолюбивая, хозяйственная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Деревня, лес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Каждый добрый поступок возвращается благом.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6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000" y="-18285"/>
            <a:ext cx="7438190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Популярные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французские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народные сказки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58160"/>
              </p:ext>
            </p:extLst>
          </p:nvPr>
        </p:nvGraphicFramePr>
        <p:xfrm>
          <a:off x="107504" y="1412776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1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78741"/>
              </p:ext>
            </p:extLst>
          </p:nvPr>
        </p:nvGraphicFramePr>
        <p:xfrm>
          <a:off x="14982" y="28876"/>
          <a:ext cx="9129018" cy="6726294"/>
        </p:xfrm>
        <a:graphic>
          <a:graphicData uri="http://schemas.openxmlformats.org/drawingml/2006/table">
            <a:tbl>
              <a:tblPr firstRow="1" firstCol="1" bandRow="1" bandCol="1">
                <a:tableStyleId>{69CF1AB2-1976-4502-BF36-3FF5EA218861}</a:tableStyleId>
              </a:tblPr>
              <a:tblGrid>
                <a:gridCol w="239357"/>
                <a:gridCol w="959855"/>
                <a:gridCol w="871597"/>
                <a:gridCol w="1228923"/>
                <a:gridCol w="2258848"/>
                <a:gridCol w="947259"/>
                <a:gridCol w="2623179"/>
              </a:tblGrid>
              <a:tr h="534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сказки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статус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героя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действия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- поучение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 anchor="ctr"/>
                </a:tc>
              </a:tr>
              <a:tr h="1049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Волшебницы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Мать и две ее дочки.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любимая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дочь-вредная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грубиянка.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нелюбимая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дочь- добрая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учтивая.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грубая женщина.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родника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Красота и любовь спасут мир</a:t>
                      </a:r>
                      <a:endParaRPr lang="ru-RU" sz="12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593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Прекрасная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Жанеттон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людоедов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Королевский сын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Обеспеченная </a:t>
                      </a: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девушка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Любознательный</a:t>
                      </a:r>
                      <a:b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kern="1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Хитрая, добрая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замок людоеда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имя любви совершаются благородные поступки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7453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Маленькая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Анетта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Анетта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мачеха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Маленькая пастушка, сирота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Трудолюбивая, добрая дружелюбная, терпеливая.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коварная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пастбище,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Доброе отношение к людям может  быть вознаграждено благополучной жизнью.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3600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Принцесса - мышка 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Девушка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 короля и королевы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Мудрая, добрая, заботливая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Дворец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Сделаешь добро другому и оно вернётся к тебе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593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Портной  и Вихрь 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Жан-кривая ступня,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жена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Крестьяне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Добрый, доверчивый, работяга.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жена - хитрая, лгунья, лентяйка.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Дом, замок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и честность будут вознаграждены, но нужно быть осмотрительным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440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Домовые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Маленький человечек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Воображаемый старичок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Трудолюбив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Конюшня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добро нужно отплатить добром, но доброта может обернуться злом.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440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Дочь дровосека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Марион и ее отец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Крестьяне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Смелая, верная, испытывает любовь к близким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 любви к близким можно принести себя в жертву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441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Ловкий вор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Пьеро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 бедной вдовы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Ловкий, смелый, хитрый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Замок,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конюшня.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пойман, не вор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900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 о принце, </a:t>
                      </a:r>
                      <a:r>
                        <a:rPr lang="ru-RU" sz="1200" b="1" i="1" kern="1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который проиграл </a:t>
                      </a:r>
                      <a:r>
                        <a:rPr lang="ru-RU" sz="1200" b="1" i="1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свою голову</a:t>
                      </a:r>
                      <a:endParaRPr lang="ru-RU" sz="1200" b="1" i="1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Шарль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Барбавер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кузен принца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колдун</a:t>
                      </a:r>
                      <a:endParaRPr lang="ru-RU" sz="1200" kern="1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хитрый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Лес, постоялый двор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всё в жизни приходится платить.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Дружеская поддержка очень важна.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  <a:tr h="593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Умная Мари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Дядюшка Жак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Зажиточный крестьянин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жена Мари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Хозяйственный, но готов продать своего сына за возврат добра.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Умная, догадливая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Скотный двор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Нельзя совершать необдуманные поступки, жертвуя ради собственной выгоды своими детьми.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597" marR="275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Портной и Вих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" y="4375644"/>
            <a:ext cx="4251806" cy="24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6632"/>
            <a:ext cx="457200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по щучьему велению емеля на печ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" y="2425562"/>
            <a:ext cx="2878132" cy="24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машенька и медвед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68" y="2425562"/>
            <a:ext cx="2383087" cy="29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Дочь дровос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18833"/>
            <a:ext cx="2281436" cy="29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040567"/>
            <a:ext cx="8834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появились очень давно.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и французских сказок похожи элементами повествования. </a:t>
            </a:r>
          </a:p>
        </p:txBody>
      </p:sp>
    </p:spTree>
    <p:extLst>
      <p:ext uri="{BB962C8B-B14F-4D97-AF65-F5344CB8AC3E}">
        <p14:creationId xmlns:p14="http://schemas.microsoft.com/office/powerpoint/2010/main" val="21549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сказка учит добру,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ценить человека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и внутренним достоинствам.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Французская сказка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жизни,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прямого поучения, но приводит к мысли, что за добро придётся расплачиваться. </a:t>
            </a:r>
          </a:p>
        </p:txBody>
      </p:sp>
      <p:pic>
        <p:nvPicPr>
          <p:cNvPr id="4098" name="Picture 2" descr="Картинки по запросу иван дур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0094"/>
            <a:ext cx="4536504" cy="31920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алёнушка из сказ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r="15936"/>
          <a:stretch/>
        </p:blipFill>
        <p:spPr bwMode="auto">
          <a:xfrm>
            <a:off x="5652120" y="3448987"/>
            <a:ext cx="2994108" cy="320315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книга сказки гиф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192"/>
            <a:ext cx="8064896" cy="65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20891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и французские народные сказки с главным героем - человеком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996952"/>
            <a:ext cx="181229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93055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самые известные русские и французские народные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вопрос: «Сюжеты сказок и характер главных героев меняется у разных народов или нет?»</a:t>
            </a:r>
          </a:p>
        </p:txBody>
      </p:sp>
    </p:spTree>
    <p:extLst>
      <p:ext uri="{BB962C8B-B14F-4D97-AF65-F5344CB8AC3E}">
        <p14:creationId xmlns:p14="http://schemas.microsoft.com/office/powerpoint/2010/main" val="12839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1605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46591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историей появления сказок в народном эпосе.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популярные народные сказки России и Франции.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  и  различия  в  народных сказках  России  и  Франции.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 к  изучаемому  языку  и  французской литературе.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19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3658" y="332656"/>
            <a:ext cx="337829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сказки России и Франции имеют много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заключаться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lvl="0" indent="-31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главного героя</a:t>
            </a:r>
          </a:p>
          <a:p>
            <a:pPr marL="1081088" lvl="0" indent="-31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 главного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indent="-31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поучении сказок</a:t>
            </a:r>
          </a:p>
        </p:txBody>
      </p:sp>
      <p:pic>
        <p:nvPicPr>
          <p:cNvPr id="2050" name="Picture 2" descr="Картинки по запросу crfp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41951"/>
            <a:ext cx="2423034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бабушки и дедушкичитают сказ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19" y="1052736"/>
            <a:ext cx="405044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036" y="116632"/>
            <a:ext cx="46258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рассказывается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702" y="578297"/>
            <a:ext cx="49930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чём-то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241811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-сладка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- быль»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4193" y="3429000"/>
            <a:ext cx="244650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- ложь,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- правда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980638"/>
            <a:ext cx="4606839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невероятны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фантастичны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86105" y="2261000"/>
            <a:ext cx="2283106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важном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94209" y="5189532"/>
            <a:ext cx="3449791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честность, преданность,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звери разговаривают в сказка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" b="100000" l="0" r="99699">
                        <a14:backgroundMark x1="22892" y1="17634" x2="22892" y2="17634"/>
                        <a14:backgroundMark x1="17470" y1="35268" x2="17470" y2="35268"/>
                        <a14:backgroundMark x1="85542" y1="62500" x2="85542" y2="62500"/>
                        <a14:backgroundMark x1="76205" y1="31473" x2="76205" y2="31473"/>
                        <a14:backgroundMark x1="93976" y1="15625" x2="93976" y2="15625"/>
                        <a14:backgroundMark x1="93976" y1="7589" x2="93976" y2="7589"/>
                        <a14:backgroundMark x1="90964" y1="88616" x2="90964" y2="8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9" y="188640"/>
            <a:ext cx="238104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сказочные  огненные ре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75" y="980727"/>
            <a:ext cx="3432971" cy="284840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хозяйка медной г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494326" cy="262074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сказочные г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12" y="4077072"/>
            <a:ext cx="4689493" cy="263653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артинки по запросу дракон трёхголовы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01" y="17778"/>
            <a:ext cx="322739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539" y="2636912"/>
            <a:ext cx="598535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СКАЗКА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крестьяне и пастухи в сказ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0" y="116632"/>
            <a:ext cx="30395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скатерть-самобра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4469"/>
            <a:ext cx="2520280" cy="31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в сказке печка сама пирогов — видимо-невидим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в сказке печка сама пирогов — видимо-невидимо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в сказке печка сама пирогов — видимо-невидимо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Users\Ольга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88" y="146865"/>
            <a:ext cx="1987944" cy="30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Картинки по запросу полцарства  за невесту в русской народной сказк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95" y="3702171"/>
            <a:ext cx="3990300" cy="26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1701002"/>
            <a:ext cx="301114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35" name="Picture 15" descr="Картинки по запросу царевна лягушка и иван цареви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28" y="3550800"/>
            <a:ext cx="2108464" cy="31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653" y="347823"/>
            <a:ext cx="4779385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ФРАНЦУЗСКАЯ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няньки, кухарки 12 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95500" cy="33528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рислуга  франция средние 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3735006" cy="289981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деревенские жители франции средневеков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22" y="3457221"/>
            <a:ext cx="3418788" cy="32609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Картинки по запросу Спящая красав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3136"/>
            <a:ext cx="332929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кот в сапогах шарль пер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234"/>
            <a:ext cx="3710656" cy="234465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шарль перро биография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82980"/>
            <a:ext cx="4130545" cy="34861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869160"/>
            <a:ext cx="2673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Перро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Картинки по запросу золушка убира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34"/>
            <a:ext cx="2088232" cy="354400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Картинки по запросу Красная шапочк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6" b="100000" l="0" r="99782">
                        <a14:backgroundMark x1="7424" y1="13736" x2="7424" y2="13736"/>
                        <a14:backgroundMark x1="17904" y1="28938" x2="17904" y2="28938"/>
                        <a14:backgroundMark x1="77948" y1="9524" x2="77948" y2="9524"/>
                        <a14:backgroundMark x1="74017" y1="30952" x2="74017" y2="30952"/>
                        <a14:backgroundMark x1="88428" y1="63919" x2="88428" y2="63919"/>
                        <a14:backgroundMark x1="12445" y1="93407" x2="12445" y2="93407"/>
                        <a14:backgroundMark x1="7205" y1="82051" x2="7205" y2="82051"/>
                        <a14:backgroundMark x1="23799" y1="88645" x2="23799" y2="88645"/>
                        <a14:backgroundMark x1="69214" y1="95238" x2="69214" y2="95238"/>
                        <a14:backgroundMark x1="81659" y1="89377" x2="81659" y2="89377"/>
                        <a14:backgroundMark x1="82751" y1="72894" x2="82751" y2="72894"/>
                        <a14:backgroundMark x1="77948" y1="61905" x2="77948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04715"/>
            <a:ext cx="3400008" cy="40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803</Words>
  <Application>Microsoft Office PowerPoint</Application>
  <PresentationFormat>Экран (4:3)</PresentationFormat>
  <Paragraphs>247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Учитель</cp:lastModifiedBy>
  <cp:revision>24</cp:revision>
  <dcterms:created xsi:type="dcterms:W3CDTF">2017-02-28T18:25:20Z</dcterms:created>
  <dcterms:modified xsi:type="dcterms:W3CDTF">2017-04-03T09:54:27Z</dcterms:modified>
</cp:coreProperties>
</file>