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68" r:id="rId5"/>
    <p:sldId id="269" r:id="rId6"/>
    <p:sldId id="258" r:id="rId7"/>
    <p:sldId id="272" r:id="rId8"/>
    <p:sldId id="273" r:id="rId9"/>
    <p:sldId id="274" r:id="rId10"/>
    <p:sldId id="275" r:id="rId11"/>
    <p:sldId id="280" r:id="rId12"/>
    <p:sldId id="260" r:id="rId13"/>
    <p:sldId id="281" r:id="rId14"/>
    <p:sldId id="288" r:id="rId15"/>
    <p:sldId id="282" r:id="rId16"/>
    <p:sldId id="276" r:id="rId17"/>
    <p:sldId id="287" r:id="rId18"/>
    <p:sldId id="283" r:id="rId19"/>
    <p:sldId id="284" r:id="rId20"/>
    <p:sldId id="285" r:id="rId21"/>
    <p:sldId id="290" r:id="rId22"/>
    <p:sldId id="286" r:id="rId23"/>
    <p:sldId id="289" r:id="rId24"/>
    <p:sldId id="277" r:id="rId25"/>
    <p:sldId id="291" r:id="rId26"/>
    <p:sldId id="262" r:id="rId27"/>
    <p:sldId id="263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7" autoAdjust="0"/>
  </p:normalViewPr>
  <p:slideViewPr>
    <p:cSldViewPr>
      <p:cViewPr varScale="1">
        <p:scale>
          <a:sx n="51" d="100"/>
          <a:sy n="51" d="100"/>
        </p:scale>
        <p:origin x="-108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531C-D209-4552-8968-F2988ED046D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7CFE-92A5-4EBE-A276-5E7643BB6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FA92-91E0-4AF7-A01D-73E86E84D271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4287-0BEE-4BD7-B686-254A8488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6C31-1B56-484B-9C7C-C11D9CF37B92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A8B5-1253-4491-BDCA-C966DA9E2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A374EB-CF68-4523-8B84-F05669A1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539471-4F69-4E47-A66E-F8303DC20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C31DA2-C6E3-4A2E-BEBB-B67792B20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6F3B5-EC40-4984-9228-64C924F6E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F59E8F-59F7-461B-9BF8-DC019DDE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12D19C-3736-4465-96A4-DBF378C40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51E72-4FB7-4B4D-BD85-099B02CF1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04D346-39F8-4B94-8F42-EFCDCC32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97C4-8AFC-443E-B544-CA294310441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09E6-A18F-44F9-9F0E-82B8D5C85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044BE0-C6F8-4BDA-8274-5619A21FE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49A195-0F05-4EAB-BD9A-C45CB4138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A53306-E311-4900-BA71-76888E1D7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103F3F-EB1B-4266-A740-4BAB8045E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E842-1EAA-4719-9E19-27191ABC236C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5178-7A21-4B69-84FC-3C9701A74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176B-2D87-4549-8BD3-E3BD60066D31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3AEC-A7C2-42EF-BF27-A271A098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9C64-6D3D-455E-B965-6222E905B9ED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2342-F39A-4522-BD23-B15647C3F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2B7C-AF62-430B-8372-37D1A3A1D548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7B6A-AD81-46DF-A243-A52DA8312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F7F3-A965-4D39-99A6-3B1EC0986B64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5612-1C13-4AFA-95C8-05532DE99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5521-ED9D-4894-B8D5-0E53BAB20E87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95C6-A631-4BF7-B61E-76F765F64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F455-29D4-43AB-AA71-A19DD428238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382-E1FD-4C5D-B6A6-3CC743294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17388-2CD4-4521-8B57-96E67F18B30A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46CCB9-C1C0-4F6F-96DA-45BB42133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9008432-28E6-49C7-B2EB-7050C3D2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etkidscontrol.ru/anafero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ntl/ru/safetycenter/families/start/tip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tidor.ru/go.php?url=http://mgts.ru/home/internet/services/parental-contro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-crimea.info/pictures/h_Z1Np8gYxsA6dmHUC4uDn9M7j3JSiGyPf_.jpg" TargetMode="External"/><Relationship Id="rId3" Type="http://schemas.openxmlformats.org/officeDocument/2006/relationships/hyperlink" Target="http://lib3.podelise.ru/tw_files2/urls_2/18/d-17444/17444_html_m7007cfd2.jpg" TargetMode="External"/><Relationship Id="rId7" Type="http://schemas.openxmlformats.org/officeDocument/2006/relationships/hyperlink" Target="http://www.starwars-universe.com/images/dossiers/NeB/internet.jpg" TargetMode="External"/><Relationship Id="rId2" Type="http://schemas.openxmlformats.org/officeDocument/2006/relationships/hyperlink" Target="http://www.moi-kotenok.ru/images_for_articles/2/55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izitka.offnote.net/files/images/2/7406_1323808125.jpg" TargetMode="External"/><Relationship Id="rId5" Type="http://schemas.openxmlformats.org/officeDocument/2006/relationships/hyperlink" Target="http://www.timpul.md/uploads/modules/news/2011/03/21353/658x0_27calculator.jpg" TargetMode="External"/><Relationship Id="rId10" Type="http://schemas.openxmlformats.org/officeDocument/2006/relationships/hyperlink" Target="http://netkidscontrol.ru/img/icons/nka.jpg?2" TargetMode="External"/><Relationship Id="rId4" Type="http://schemas.openxmlformats.org/officeDocument/2006/relationships/hyperlink" Target="http://www.profi-forex.org/system/news/igry_1.jpg" TargetMode="External"/><Relationship Id="rId9" Type="http://schemas.openxmlformats.org/officeDocument/2006/relationships/hyperlink" Target="http://vaitesoft.com/uploads/posts/2011-08/1314616685_6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100013"/>
            <a:ext cx="92757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75" y="4149725"/>
            <a:ext cx="7921625" cy="2159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chemeClr val="bg1"/>
                </a:solidFill>
              </a:rPr>
              <a:t>«Интернет – «тусовка» или пространство для воспитания?»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072300" y="5925997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Лапина Наталья Анатольевна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6323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"/>
              </a:rPr>
              <a:t>РОДИТЕЛЬСКИЙ ЛЕКТОРИЙ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31565"/>
            <a:ext cx="8229600" cy="865187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1. «Родительский контроль» от антивирусных </a:t>
            </a:r>
            <a:r>
              <a:rPr lang="ru-RU" sz="3500" b="1" dirty="0" err="1">
                <a:solidFill>
                  <a:schemeClr val="bg1"/>
                </a:solidFill>
              </a:rPr>
              <a:t>вендоров</a:t>
            </a:r>
            <a:r>
              <a:rPr lang="ru-RU" sz="3500" b="1" dirty="0">
                <a:solidFill>
                  <a:schemeClr val="bg1"/>
                </a:solidFill>
              </a:rPr>
              <a:t> 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96752"/>
            <a:ext cx="8363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первую пятерку заслуживающих доверия антивирусных </a:t>
            </a:r>
            <a:r>
              <a:rPr lang="ru-RU" sz="2000" dirty="0" err="1"/>
              <a:t>вендоров</a:t>
            </a:r>
            <a:r>
              <a:rPr lang="ru-RU" sz="2000" dirty="0"/>
              <a:t> входят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- McAfee </a:t>
            </a:r>
            <a:br>
              <a:rPr lang="en-US" sz="2000" dirty="0"/>
            </a:br>
            <a:r>
              <a:rPr lang="en-US" sz="2000" dirty="0"/>
              <a:t>- TrendMicro </a:t>
            </a:r>
            <a:br>
              <a:rPr lang="en-US" sz="2000" dirty="0"/>
            </a:br>
            <a:r>
              <a:rPr lang="en-US" sz="2000" dirty="0"/>
              <a:t>- Kaspersky Lab 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Eset</a:t>
            </a:r>
            <a:r>
              <a:rPr lang="en-US" sz="2000" dirty="0"/>
              <a:t> (Nod 32) </a:t>
            </a:r>
            <a:br>
              <a:rPr lang="en-US" sz="2000" dirty="0"/>
            </a:br>
            <a:r>
              <a:rPr lang="en-US" sz="2000" dirty="0"/>
              <a:t>- Symantec (Norton)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300" y="1936520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6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567737" cy="647700"/>
          </a:xfrm>
        </p:spPr>
        <p:txBody>
          <a:bodyPr/>
          <a:lstStyle/>
          <a:p>
            <a:pPr eaLnBrk="1" hangingPunct="1"/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5113337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</a:t>
            </a:r>
            <a:r>
              <a:rPr lang="ru-RU" sz="2200" b="1" dirty="0" smtClean="0">
                <a:solidFill>
                  <a:srgbClr val="000066"/>
                </a:solidFill>
              </a:rPr>
              <a:t>Настоящий родительский контроль обеспечивают только специализированные программы: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rgbClr val="000066"/>
                </a:solidFill>
              </a:rPr>
              <a:t>   </a:t>
            </a:r>
            <a:r>
              <a:rPr lang="en-US" sz="2200" b="1" dirty="0" err="1" smtClean="0">
                <a:solidFill>
                  <a:srgbClr val="000066"/>
                </a:solidFill>
              </a:rPr>
              <a:t>NetKids</a:t>
            </a:r>
            <a:r>
              <a:rPr lang="ru-RU" sz="2200" b="1" dirty="0" smtClean="0">
                <a:solidFill>
                  <a:srgbClr val="000066"/>
                </a:solidFill>
              </a:rPr>
              <a:t> (</a:t>
            </a:r>
            <a:r>
              <a:rPr lang="ru-RU" sz="2200" b="1" dirty="0" smtClean="0">
                <a:solidFill>
                  <a:srgbClr val="000066"/>
                </a:solidFill>
                <a:hlinkClick r:id="rId2"/>
              </a:rPr>
              <a:t>http://netkidscontrol.ru/anaferon</a:t>
            </a:r>
            <a:r>
              <a:rPr lang="ru-RU" sz="2200" b="1" dirty="0" smtClean="0">
                <a:solidFill>
                  <a:srgbClr val="000066"/>
                </a:solidFill>
              </a:rPr>
              <a:t>) для блокировки сайтов, потенциально опасных для здоровья и психики учащихся.</a:t>
            </a: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rgbClr val="000066"/>
                </a:solidFill>
              </a:rPr>
              <a:t>   Интернет-фильтры (Интернет Цензор и </a:t>
            </a:r>
            <a:r>
              <a:rPr lang="ru-RU" sz="2200" b="1" dirty="0" err="1" smtClean="0">
                <a:solidFill>
                  <a:srgbClr val="000066"/>
                </a:solidFill>
              </a:rPr>
              <a:t>NetPolice</a:t>
            </a:r>
            <a:r>
              <a:rPr lang="ru-RU" sz="2200" b="1" dirty="0" smtClean="0">
                <a:solidFill>
                  <a:srgbClr val="000066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000066"/>
              </a:solidFill>
            </a:endParaRPr>
          </a:p>
        </p:txBody>
      </p:sp>
      <p:pic>
        <p:nvPicPr>
          <p:cNvPr id="45061" name="Picture 5" descr="1314616685_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89363"/>
            <a:ext cx="3675063" cy="2447925"/>
          </a:xfrm>
          <a:prstGeom prst="rect">
            <a:avLst/>
          </a:prstGeom>
          <a:noFill/>
        </p:spPr>
      </p:pic>
      <p:pic>
        <p:nvPicPr>
          <p:cNvPr id="45063" name="Picture 7" descr="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341438"/>
            <a:ext cx="21177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2. Отдельные программы «Родительского контроля»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9675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пример можно привести разработку российской компании </a:t>
            </a:r>
            <a:r>
              <a:rPr lang="ru-RU" sz="2000" dirty="0" err="1"/>
              <a:t>Etensys</a:t>
            </a:r>
            <a:r>
              <a:rPr lang="ru-RU" sz="2000" dirty="0"/>
              <a:t> программу </a:t>
            </a:r>
            <a:r>
              <a:rPr lang="ru-RU" sz="2000" dirty="0" err="1" smtClean="0"/>
              <a:t>KinderGate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dirty="0" err="1"/>
              <a:t>KinderGate</a:t>
            </a:r>
            <a:r>
              <a:rPr lang="ru-RU" sz="2000" dirty="0"/>
              <a:t> неоднократно занимала первые места в списках рейтингов, так что если вы пользуетесь антивирусом без встроенного «Родительского контроля», то эта программа может стать для вас хорошим решением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0625" t="25180" r="15546" b="19609"/>
          <a:stretch/>
        </p:blipFill>
        <p:spPr>
          <a:xfrm>
            <a:off x="5704171" y="3856774"/>
            <a:ext cx="3188309" cy="2452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5085184"/>
            <a:ext cx="2664296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250" y="4043594"/>
            <a:ext cx="54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КиберМама</a:t>
            </a:r>
            <a:r>
              <a:rPr lang="ru-RU" dirty="0"/>
              <a:t> – условно-бесплатная программа родительского контроля</a:t>
            </a:r>
          </a:p>
          <a:p>
            <a:r>
              <a:rPr lang="ru-RU" dirty="0"/>
              <a:t> позволяет контролировать время, которое ребенок проводит за компьютером, но при этом не имеет средств для фильтрации веб-содержимого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7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3. Операционные системы 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2551" t="13781" r="9931" b="13376"/>
          <a:stretch/>
        </p:blipFill>
        <p:spPr>
          <a:xfrm>
            <a:off x="971600" y="1124744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0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3. Операционные системы 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96752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операционных системах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Windows</a:t>
            </a:r>
            <a:r>
              <a:rPr lang="ru-RU" sz="2000" dirty="0"/>
              <a:t> и </a:t>
            </a:r>
            <a:r>
              <a:rPr lang="ru-RU" sz="2000" dirty="0" err="1"/>
              <a:t>Apple</a:t>
            </a:r>
            <a:r>
              <a:rPr lang="ru-RU" sz="2000" dirty="0"/>
              <a:t> </a:t>
            </a:r>
            <a:r>
              <a:rPr lang="ru-RU" sz="2000" dirty="0" err="1"/>
              <a:t>iOS</a:t>
            </a:r>
            <a:r>
              <a:rPr lang="ru-RU" sz="2000" dirty="0"/>
              <a:t> автоматически встроены функции «Родительского контроля».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/>
              <a:t>М</a:t>
            </a:r>
            <a:r>
              <a:rPr lang="ru-RU" sz="2000" dirty="0" smtClean="0"/>
              <a:t>ожно </a:t>
            </a:r>
            <a:r>
              <a:rPr lang="ru-RU" sz="2000" dirty="0"/>
              <a:t>назначить ребенка отдельным пользователем со своим паролем и задать ему </a:t>
            </a:r>
            <a:r>
              <a:rPr lang="ru-RU" sz="2000" dirty="0" smtClean="0"/>
              <a:t>ограничения:</a:t>
            </a:r>
          </a:p>
          <a:p>
            <a:r>
              <a:rPr lang="ru-RU" sz="2000" dirty="0" smtClean="0"/>
              <a:t> –по </a:t>
            </a:r>
            <a:r>
              <a:rPr lang="ru-RU" sz="2000" dirty="0"/>
              <a:t>времени использования компьютера</a:t>
            </a:r>
            <a:r>
              <a:rPr lang="ru-RU" sz="2000" dirty="0" smtClean="0"/>
              <a:t>,;</a:t>
            </a:r>
          </a:p>
          <a:p>
            <a:r>
              <a:rPr lang="ru-RU" sz="2000" dirty="0" smtClean="0"/>
              <a:t> - </a:t>
            </a:r>
            <a:r>
              <a:rPr lang="ru-RU" sz="2000" dirty="0"/>
              <a:t>блокировку новых </a:t>
            </a:r>
            <a:r>
              <a:rPr lang="ru-RU" sz="2000" dirty="0" smtClean="0"/>
              <a:t>программ,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есть возможность </a:t>
            </a:r>
            <a:r>
              <a:rPr lang="ru-RU" sz="2000" dirty="0"/>
              <a:t>отслеживать действия ребенка в Интернете после приобретения им дополнительных приложений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Дополнительные функции Windows7 позволяют родителю настроить «Безопасный поиск», который задействует механизмы фильтрации поисковых систем в Интернете, таких как google.ru и yandex.ru.</a:t>
            </a:r>
          </a:p>
        </p:txBody>
      </p:sp>
    </p:spTree>
    <p:extLst>
      <p:ext uri="{BB962C8B-B14F-4D97-AF65-F5344CB8AC3E}">
        <p14:creationId xmlns:p14="http://schemas.microsoft.com/office/powerpoint/2010/main" xmlns="" val="881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5187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4. «Родительский контроль» в Интернете 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YouTube</a:t>
            </a:r>
            <a:r>
              <a:rPr lang="ru-RU" sz="2000" dirty="0"/>
              <a:t>, одном из сервисов </a:t>
            </a:r>
            <a:r>
              <a:rPr lang="ru-RU" sz="2000" dirty="0" err="1"/>
              <a:t>Google</a:t>
            </a:r>
            <a:r>
              <a:rPr lang="ru-RU" sz="2000" dirty="0"/>
              <a:t>, можно найти видео о правилах поведения на </a:t>
            </a:r>
            <a:r>
              <a:rPr lang="ru-RU" sz="2000" dirty="0" err="1"/>
              <a:t>видеосервисе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Родитель имеет возможность настроить </a:t>
            </a:r>
            <a:r>
              <a:rPr lang="ru-RU" sz="2000" dirty="0" err="1"/>
              <a:t>YouTube</a:t>
            </a:r>
            <a:r>
              <a:rPr lang="ru-RU" sz="2000" dirty="0"/>
              <a:t> таким образом, чтобы сервис показывал только видеоматериалы, разрешенные к просмотру </a:t>
            </a:r>
            <a:r>
              <a:rPr lang="ru-RU" sz="2000" dirty="0" smtClean="0"/>
              <a:t>детей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То </a:t>
            </a:r>
            <a:r>
              <a:rPr lang="ru-RU" sz="2000" dirty="0"/>
              <a:t>же касается и поисковой системы </a:t>
            </a:r>
            <a:r>
              <a:rPr lang="ru-RU" sz="2000" dirty="0" err="1"/>
              <a:t>Google</a:t>
            </a:r>
            <a:r>
              <a:rPr lang="ru-RU" sz="2000" dirty="0"/>
              <a:t> (и остальных крупных поисковых систем). </a:t>
            </a:r>
          </a:p>
        </p:txBody>
      </p:sp>
    </p:spTree>
    <p:extLst>
      <p:ext uri="{BB962C8B-B14F-4D97-AF65-F5344CB8AC3E}">
        <p14:creationId xmlns:p14="http://schemas.microsoft.com/office/powerpoint/2010/main" xmlns="" val="10962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5187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4. «Родительский контроль» в Интернете 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/>
          <a:srcRect l="-2539" t="12590" r="47740" b="14360"/>
          <a:stretch/>
        </p:blipFill>
        <p:spPr>
          <a:xfrm>
            <a:off x="1043608" y="908720"/>
            <a:ext cx="6336704" cy="63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5. «Родительский контроль» от провайдера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Провайдеры со своей стороны предоставляю схожие услуги. Например, МГТС </a:t>
            </a:r>
            <a:r>
              <a:rPr lang="ru-RU" sz="2000" u="sng" dirty="0">
                <a:hlinkClick r:id="rId3"/>
              </a:rPr>
              <a:t>предлагает</a:t>
            </a:r>
            <a:r>
              <a:rPr lang="ru-RU" sz="2000" dirty="0"/>
              <a:t> родителям вводить ограничения по времени пребывания в Интернете ребенка в их отсутствие, предоставляет отчеты о просмотренных сайтах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Из минусов этой системы – возможность ребенком при наличии данных, например, номера договора, получить пароль для изменения настроек в личном кабинете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При входе в личный кабинет интересующийся родитель сразу же увидит произошедшие изменения и сможет самостоятельно принять меры.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5703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Безопасность в социальных сетях 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373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  включение </a:t>
            </a:r>
            <a:r>
              <a:rPr lang="ru-RU" dirty="0" err="1" smtClean="0"/>
              <a:t>соцсетей</a:t>
            </a:r>
            <a:r>
              <a:rPr lang="ru-RU" dirty="0" smtClean="0"/>
              <a:t> в «чёрный» список сайтов или исключение из «белого»;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владельцы </a:t>
            </a:r>
            <a:r>
              <a:rPr lang="ru-RU" dirty="0" err="1"/>
              <a:t>соцсетей</a:t>
            </a:r>
            <a:r>
              <a:rPr lang="ru-RU" dirty="0"/>
              <a:t> пытаются контролировать контент и общение </a:t>
            </a:r>
            <a:r>
              <a:rPr lang="ru-RU" dirty="0" smtClean="0"/>
              <a:t>посетителей;</a:t>
            </a:r>
          </a:p>
          <a:p>
            <a:r>
              <a:rPr lang="ru-RU" dirty="0" smtClean="0"/>
              <a:t> - познакомить детей с правилами безопасности в </a:t>
            </a:r>
            <a:r>
              <a:rPr lang="ru-RU" dirty="0" err="1" smtClean="0"/>
              <a:t>соцсетях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128894"/>
            <a:ext cx="47910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7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Детские порталы 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сайты для детей младшего возраста – с песенками, мультфильмами, развивающими играми и раскрасками, а так же образовательные порталы для детей постарше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12705" r="2595" b="8242"/>
          <a:stretch/>
        </p:blipFill>
        <p:spPr>
          <a:xfrm>
            <a:off x="1197968" y="2204864"/>
            <a:ext cx="6624736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375" y="95549"/>
            <a:ext cx="1464963" cy="12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9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1341438"/>
            <a:ext cx="4033838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 Почти 1,8 млрд. людей в мире подключены к интернету. 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В России восемьдесят пять процентов российских детей в возрасте от 10 до 17 лет активно пользуются Интернетом. 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Calibri" pitchFamily="34" charset="0"/>
              </a:rPr>
              <a:t>В сети </a:t>
            </a:r>
            <a:r>
              <a:rPr lang="ru-RU" dirty="0">
                <a:latin typeface="Calibri" pitchFamily="34" charset="0"/>
              </a:rPr>
              <a:t>они проводят до 25 часов в неделю и, как правило, пользуются Интернетом бесконтрольно.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По информации Генеральной прокуратуры Российской Федерации в 2012 году более 93 тыс. детей стали жертвами преступлений.</a:t>
            </a:r>
          </a:p>
          <a:p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8854" name="Заголовок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СТАТИСТИКА</a:t>
            </a:r>
          </a:p>
        </p:txBody>
      </p:sp>
      <p:pic>
        <p:nvPicPr>
          <p:cNvPr id="1026" name="Picture 2" descr="C:\Users\User\Desktop\28255_html_m598f3b30_59c8f93b90e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211188" cy="507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Детские порталы 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28" y="949855"/>
            <a:ext cx="7344816" cy="58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Детские браузеры 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96752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Детский браузер </a:t>
            </a:r>
            <a:r>
              <a:rPr lang="ru-RU" dirty="0" err="1"/>
              <a:t>Го́гуль</a:t>
            </a:r>
            <a:r>
              <a:rPr lang="ru-RU" dirty="0"/>
              <a:t> </a:t>
            </a:r>
            <a:r>
              <a:rPr lang="ru-RU" dirty="0" smtClean="0"/>
              <a:t> - пионер </a:t>
            </a:r>
            <a:r>
              <a:rPr lang="ru-RU" dirty="0"/>
              <a:t>среди детских браузеров российского </a:t>
            </a:r>
            <a:r>
              <a:rPr lang="ru-RU" dirty="0" smtClean="0"/>
              <a:t>рынка </a:t>
            </a:r>
          </a:p>
          <a:p>
            <a:r>
              <a:rPr lang="ru-RU" dirty="0" smtClean="0"/>
              <a:t>При </a:t>
            </a:r>
            <a:r>
              <a:rPr lang="ru-RU" dirty="0"/>
              <a:t>попытке ребенка ввести адрес сайта в поисковую строку </a:t>
            </a:r>
            <a:r>
              <a:rPr lang="ru-RU" dirty="0" err="1"/>
              <a:t>Гогуль</a:t>
            </a:r>
            <a:r>
              <a:rPr lang="ru-RU" dirty="0"/>
              <a:t> сверяет его с «белым списком» доступных ресурсов и в случае отсутствия запрещает переход. </a:t>
            </a:r>
            <a:endParaRPr lang="ru-RU" dirty="0" smtClean="0"/>
          </a:p>
          <a:p>
            <a:r>
              <a:rPr lang="ru-RU" dirty="0" smtClean="0"/>
              <a:t> - возможность самостоятельно добавлять сайты в </a:t>
            </a:r>
            <a:r>
              <a:rPr lang="ru-RU" dirty="0"/>
              <a:t>«</a:t>
            </a:r>
            <a:r>
              <a:rPr lang="ru-RU" dirty="0" smtClean="0"/>
              <a:t>белый список;</a:t>
            </a:r>
          </a:p>
          <a:p>
            <a:r>
              <a:rPr lang="ru-RU" dirty="0"/>
              <a:t> </a:t>
            </a:r>
            <a:r>
              <a:rPr lang="ru-RU" dirty="0" smtClean="0"/>
              <a:t>- продолжительность </a:t>
            </a:r>
            <a:r>
              <a:rPr lang="ru-RU" dirty="0"/>
              <a:t>работы </a:t>
            </a:r>
            <a:r>
              <a:rPr lang="ru-RU" dirty="0" smtClean="0"/>
              <a:t>ресурсами;</a:t>
            </a:r>
          </a:p>
          <a:p>
            <a:r>
              <a:rPr lang="ru-RU" dirty="0"/>
              <a:t> </a:t>
            </a:r>
            <a:r>
              <a:rPr lang="ru-RU" dirty="0" smtClean="0"/>
              <a:t>- регулировать время </a:t>
            </a:r>
            <a:r>
              <a:rPr lang="ru-RU" dirty="0"/>
              <a:t>пребывания в </a:t>
            </a:r>
            <a:r>
              <a:rPr lang="ru-RU" dirty="0" smtClean="0"/>
              <a:t>сети;</a:t>
            </a:r>
          </a:p>
          <a:p>
            <a:r>
              <a:rPr lang="ru-RU" dirty="0"/>
              <a:t> </a:t>
            </a:r>
            <a:r>
              <a:rPr lang="ru-RU" dirty="0" smtClean="0"/>
              <a:t>- поминутная </a:t>
            </a:r>
            <a:r>
              <a:rPr lang="ru-RU" dirty="0"/>
              <a:t>статистика посещенных сайтов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Angry</a:t>
            </a:r>
            <a:r>
              <a:rPr lang="ru-RU" dirty="0" smtClean="0"/>
              <a:t> </a:t>
            </a:r>
            <a:r>
              <a:rPr lang="ru-RU" dirty="0" err="1"/>
              <a:t>Duck</a:t>
            </a:r>
            <a:r>
              <a:rPr lang="ru-RU" dirty="0"/>
              <a:t> – бесплатное и необязательное для функционирования </a:t>
            </a:r>
            <a:r>
              <a:rPr lang="ru-RU" dirty="0" err="1"/>
              <a:t>Гогуля</a:t>
            </a:r>
            <a:r>
              <a:rPr lang="ru-RU" dirty="0"/>
              <a:t> приложение, блокирующее во время своей работы все остальные браузеры, за исключением </a:t>
            </a:r>
            <a:r>
              <a:rPr lang="ru-RU" dirty="0" err="1"/>
              <a:t>Гогуля</a:t>
            </a:r>
            <a:r>
              <a:rPr lang="ru-RU" dirty="0"/>
              <a:t> (так как дети быстро догадываются о том, что пути к заветной игре не ограничены одним маршрутом). Блокировка также снимается вводом родительского пароля.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451" y="3068960"/>
            <a:ext cx="3137583" cy="16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3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Детские браузеры 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65" y="1052736"/>
            <a:ext cx="8887341" cy="5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5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Защита от всплывающих окон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t="11477" r="998" b="21564"/>
          <a:stretch/>
        </p:blipFill>
        <p:spPr>
          <a:xfrm>
            <a:off x="179512" y="1155200"/>
            <a:ext cx="4968552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12094" r="1743" b="7285"/>
          <a:stretch/>
        </p:blipFill>
        <p:spPr>
          <a:xfrm>
            <a:off x="4205178" y="3429000"/>
            <a:ext cx="4680520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20" y="373421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 </a:t>
            </a:r>
            <a:r>
              <a:rPr lang="ru-RU" b="1"/>
              <a:t>Adblock Plus</a:t>
            </a:r>
            <a:r>
              <a:rPr lang="ru-RU"/>
              <a:t> - очень нужное, и поэтому популярное дополнение для браузеров Firefox, Firefox Mobile, Thunderbird, SeaMonkey, Songbird, блокирующее рекламу, баннеры, всплывающие окна и даже некоторые опасные домены, что делает пребывание в Сети более комфортным.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6938" y="1048655"/>
            <a:ext cx="3593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 </a:t>
            </a:r>
            <a:r>
              <a:rPr lang="ru-RU" b="1"/>
              <a:t>Adguard</a:t>
            </a:r>
            <a:r>
              <a:rPr lang="ru-RU"/>
              <a:t> - отличная программа для блокировки рекламы и всплывающих окон. Блокировщик незаметно работает на компьютере, ограждая пользователя от рекламы, ускоряет загрузку страниц и экономит трафик.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8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536" y="202332"/>
            <a:ext cx="8229600" cy="648072"/>
          </a:xfrm>
        </p:spPr>
        <p:txBody>
          <a:bodyPr/>
          <a:lstStyle/>
          <a:p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28343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Устройства для выхода во всемирную паутину: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Стационарный </a:t>
            </a:r>
            <a:r>
              <a:rPr lang="ru-RU" dirty="0"/>
              <a:t>персональный компьютер;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Ноутбук, нетбук;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Планшетный компьютер, смартфон, мобильный телефон с браузером;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Электронные книги, игровые приставки с выходом в интернет;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Телевизионные устройства с функцией </a:t>
            </a:r>
            <a:r>
              <a:rPr lang="ru-RU" dirty="0" err="1"/>
              <a:t>Smart</a:t>
            </a:r>
            <a:r>
              <a:rPr lang="ru-RU" dirty="0"/>
              <a:t> TV.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/>
              <a:t>Г</a:t>
            </a:r>
            <a:r>
              <a:rPr lang="ru-RU" b="1" dirty="0" smtClean="0"/>
              <a:t>де </a:t>
            </a:r>
            <a:r>
              <a:rPr lang="ru-RU" b="1" dirty="0"/>
              <a:t>ребенок может выйти в интернет: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Дома;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 друзей;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школе или каких-то специализированных кружках;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компьютерных клубах;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 мобильных устройств, где угодно.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2182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229600" cy="3167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dirty="0" smtClean="0">
                <a:solidFill>
                  <a:srgbClr val="990000"/>
                </a:solidFill>
              </a:rPr>
              <a:t>Использование Интернета – это радость.  </a:t>
            </a:r>
          </a:p>
          <a:p>
            <a:pPr eaLnBrk="1" hangingPunct="1">
              <a:buFontTx/>
              <a:buNone/>
            </a:pPr>
            <a:endParaRPr lang="ru-RU" sz="3600" b="1" i="1" dirty="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endParaRPr lang="ru-RU" sz="3600" b="1" i="1" dirty="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99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rgbClr val="99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990000"/>
                </a:solidFill>
              </a:rPr>
              <a:t>Получайте  максимум удовольствия, оставляя в безопасности своих детей!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9" name="Picture 5" descr="C:\Users\User\Desktop\saas_for_busi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484737" cy="320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Источники иллюстраций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hlinkClick r:id="rId2"/>
              </a:rPr>
              <a:t>http://www.moi-kotenok.ru/images_for_articles/2/55.jpg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3"/>
              </a:rPr>
              <a:t>http://lib3.podelise.ru/tw_files2/urls_2/18/d-17444/17444_html_m7007cfd2.jpg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4"/>
              </a:rPr>
              <a:t>http://www.profi-forex.org/system/news/igry_1.jpg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5"/>
              </a:rPr>
              <a:t>http://www.timpul.md/uploads/modules/news/2011/03/21353/658x0_27calculator.jpg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6"/>
              </a:rPr>
              <a:t>http://vizitka.offnote.net/files/images/2/7406_1323808125.jpg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7"/>
              </a:rPr>
              <a:t>http://www.starwars-universe.com/images/dossiers/NeB/internet.jpg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8"/>
              </a:rPr>
              <a:t>http://e-crimea.info/pictures/h_Z1Np8gYxsA6dmHUC4uDn9M7j3JSiGyPf_.jpg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9"/>
              </a:rPr>
              <a:t>http://vaitesoft.com/uploads/posts/2011-08/1314616685_68.jpg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10"/>
              </a:rPr>
              <a:t>http://netkidscontrol.ru/img/icons/nka.jpg?2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1844675"/>
            <a:ext cx="4033838" cy="421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 Прилежные дети в 2 раза чаще попадают на «плохие» сайты в силу природной любознательности.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 Более 20% детей становятся жертвами нападок со стороны сверстников.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 80% школьников имеют </a:t>
            </a:r>
            <a:r>
              <a:rPr lang="ru-RU" dirty="0" err="1">
                <a:latin typeface="Calibri" pitchFamily="34" charset="0"/>
              </a:rPr>
              <a:t>аккаунты</a:t>
            </a:r>
            <a:r>
              <a:rPr lang="ru-RU" dirty="0">
                <a:latin typeface="Calibri" pitchFamily="34" charset="0"/>
              </a:rPr>
              <a:t> в социальных сетях.</a:t>
            </a:r>
          </a:p>
          <a:p>
            <a:pPr>
              <a:buFontTx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dirty="0">
                <a:latin typeface="Calibri" pitchFamily="34" charset="0"/>
              </a:rPr>
              <a:t> 70% в своих </a:t>
            </a:r>
            <a:r>
              <a:rPr lang="ru-RU" dirty="0" err="1">
                <a:latin typeface="Calibri" pitchFamily="34" charset="0"/>
              </a:rPr>
              <a:t>аккаунтах</a:t>
            </a:r>
            <a:r>
              <a:rPr lang="ru-RU" dirty="0">
                <a:latin typeface="Calibri" pitchFamily="34" charset="0"/>
              </a:rPr>
              <a:t> указывают свою фамилию, точный возраст и номер школы.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6806" name="Заголовок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СТАТИСТИКА</a:t>
            </a:r>
          </a:p>
        </p:txBody>
      </p:sp>
      <p:pic>
        <p:nvPicPr>
          <p:cNvPr id="2050" name="Picture 2" descr="C:\Users\User\Desktop\99829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872" y="1916832"/>
            <a:ext cx="4962128" cy="372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2349500"/>
            <a:ext cx="4176712" cy="3113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40% российских детей готовы продолжить он-лайн общение в реальной жизни.</a:t>
            </a:r>
          </a:p>
          <a:p>
            <a:pPr>
              <a:buFontTx/>
              <a:buChar char="•"/>
            </a:pPr>
            <a:endParaRPr lang="ru-RU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У 30% школьников данные аккаунта открыты всему миру.</a:t>
            </a:r>
          </a:p>
          <a:p>
            <a:pPr>
              <a:buFontTx/>
              <a:buChar char="•"/>
            </a:pPr>
            <a:endParaRPr lang="ru-RU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Более 28% опрошенных детей готовы переслать свои фотографии незнакомцам в Сети.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7830" name="Заголовок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СТАТИСТИКА</a:t>
            </a:r>
          </a:p>
        </p:txBody>
      </p:sp>
      <p:pic>
        <p:nvPicPr>
          <p:cNvPr id="4098" name="Picture 2" descr="C:\Users\User\Desktop\How-to-Protect-Yourself-from-Phishing-Sc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899193" cy="326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1700213"/>
            <a:ext cx="4319588" cy="4760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17% без колебаний соглашаются сообщить информацию о себе и своей семье. 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22% детей периодически попадают на сайты для взрослых.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2 8% детей, увидев в интернете рекламу алкоголя или табака, хоть раз пробовали их купить, а 11% - пытались купить наркотики.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Около 14% опрошенных время от времени отправляют платные SMS за бонусы в он-лайн-играх и лишь немногие обращают внимание на стоимость такой опции.</a:t>
            </a:r>
          </a:p>
        </p:txBody>
      </p:sp>
      <p:sp>
        <p:nvSpPr>
          <p:cNvPr id="41990" name="Заголовок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СТАТИСТИКА</a:t>
            </a:r>
          </a:p>
        </p:txBody>
      </p:sp>
      <p:pic>
        <p:nvPicPr>
          <p:cNvPr id="3074" name="Picture 2" descr="C:\Users\User\Desktop\DetiiKom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591" y="1700808"/>
            <a:ext cx="4664409" cy="435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5" y="188640"/>
            <a:ext cx="8903065" cy="6157626"/>
          </a:xfrm>
        </p:spPr>
      </p:pic>
    </p:spTree>
    <p:extLst>
      <p:ext uri="{BB962C8B-B14F-4D97-AF65-F5344CB8AC3E}">
        <p14:creationId xmlns:p14="http://schemas.microsoft.com/office/powerpoint/2010/main" xmlns="" val="36864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55"/>
          <a:stretch/>
        </p:blipFill>
        <p:spPr>
          <a:xfrm>
            <a:off x="971600" y="57944"/>
            <a:ext cx="6922398" cy="6742112"/>
          </a:xfrm>
        </p:spPr>
      </p:pic>
    </p:spTree>
    <p:extLst>
      <p:ext uri="{BB962C8B-B14F-4D97-AF65-F5344CB8AC3E}">
        <p14:creationId xmlns:p14="http://schemas.microsoft.com/office/powerpoint/2010/main" xmlns="" val="2913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42044"/>
          <a:stretch/>
        </p:blipFill>
        <p:spPr>
          <a:xfrm>
            <a:off x="1979712" y="121236"/>
            <a:ext cx="5450447" cy="74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6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31565"/>
            <a:ext cx="8229600" cy="865187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</a:rPr>
              <a:t>1. «Родительский контроль» от антивирусных </a:t>
            </a:r>
            <a:r>
              <a:rPr lang="ru-RU" sz="3500" b="1" dirty="0" err="1">
                <a:solidFill>
                  <a:schemeClr val="bg1"/>
                </a:solidFill>
              </a:rPr>
              <a:t>вендоров</a:t>
            </a:r>
            <a:r>
              <a:rPr lang="ru-RU" sz="3500" b="1" dirty="0">
                <a:solidFill>
                  <a:schemeClr val="bg1"/>
                </a:solidFill>
              </a:rPr>
              <a:t> </a:t>
            </a:r>
            <a:r>
              <a:rPr lang="ru-RU" sz="3500" dirty="0">
                <a:solidFill>
                  <a:schemeClr val="bg1"/>
                </a:solidFill>
              </a:rPr>
              <a:t/>
            </a:r>
            <a:br>
              <a:rPr lang="ru-RU" sz="3500" dirty="0">
                <a:solidFill>
                  <a:schemeClr val="bg1"/>
                </a:solidFill>
              </a:rPr>
            </a:br>
            <a:endParaRPr lang="ru-RU" sz="35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96752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/>
              <a:t>всех антивирусных </a:t>
            </a:r>
            <a:r>
              <a:rPr lang="ru-RU" sz="2000" dirty="0" err="1"/>
              <a:t>вендоров</a:t>
            </a:r>
            <a:r>
              <a:rPr lang="ru-RU" sz="2000" dirty="0"/>
              <a:t> – лидирующих производителей антивирусных программ – есть пакет услуг «Родительский контроль». </a:t>
            </a:r>
          </a:p>
          <a:p>
            <a:r>
              <a:rPr lang="ru-RU" sz="2000" dirty="0"/>
              <a:t>«Родительский </a:t>
            </a:r>
            <a:r>
              <a:rPr lang="ru-RU" sz="2000" dirty="0" smtClean="0"/>
              <a:t>контроль: </a:t>
            </a:r>
            <a:endParaRPr lang="ru-RU" sz="2000" dirty="0"/>
          </a:p>
          <a:p>
            <a:r>
              <a:rPr lang="ru-RU" sz="2000" dirty="0"/>
              <a:t>- </a:t>
            </a:r>
            <a:r>
              <a:rPr lang="ru-RU" sz="2000" dirty="0" smtClean="0"/>
              <a:t>ограничение </a:t>
            </a:r>
            <a:r>
              <a:rPr lang="ru-RU" sz="2000" dirty="0"/>
              <a:t>времени нахождения ребенка в сети;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ограничение </a:t>
            </a:r>
            <a:r>
              <a:rPr lang="ru-RU" sz="2000" dirty="0"/>
              <a:t>времени пользования компьютером;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возможность </a:t>
            </a:r>
            <a:r>
              <a:rPr lang="ru-RU" sz="2000" dirty="0"/>
              <a:t>создания графики с допустимыми часами работы в течение дня;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блокировка </a:t>
            </a:r>
            <a:r>
              <a:rPr lang="ru-RU" sz="2000" dirty="0"/>
              <a:t>сайтов с </a:t>
            </a:r>
            <a:r>
              <a:rPr lang="ru-RU" sz="2000" dirty="0" smtClean="0"/>
              <a:t>запрещенным;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- создание </a:t>
            </a:r>
            <a:r>
              <a:rPr lang="ru-RU" sz="2000" dirty="0"/>
              <a:t>«белых списков» </a:t>
            </a:r>
            <a:r>
              <a:rPr lang="ru-RU" sz="2000" dirty="0" smtClean="0"/>
              <a:t>сайтов родителем</a:t>
            </a:r>
            <a:r>
              <a:rPr lang="ru-RU" sz="2000" dirty="0"/>
              <a:t>;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ограничение </a:t>
            </a:r>
            <a:r>
              <a:rPr lang="ru-RU" sz="2000" dirty="0"/>
              <a:t>на запуск приложений (например, игр) и установку новых программ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- возможность </a:t>
            </a:r>
            <a:r>
              <a:rPr lang="ru-RU" sz="2000" dirty="0"/>
              <a:t>следить за перепиской ребенка в </a:t>
            </a:r>
            <a:r>
              <a:rPr lang="ru-RU" sz="2000" dirty="0" err="1"/>
              <a:t>соцсетях</a:t>
            </a:r>
            <a:r>
              <a:rPr lang="ru-RU" sz="2000" dirty="0"/>
              <a:t> и чатах (ICQ, </a:t>
            </a:r>
            <a:r>
              <a:rPr lang="ru-RU" sz="2000" dirty="0" err="1"/>
              <a:t>Skype</a:t>
            </a:r>
            <a:r>
              <a:rPr lang="ru-RU" sz="2000" dirty="0"/>
              <a:t>) и контролировать пересылку личной информации (в основном, это платные пакеты услуг). </a:t>
            </a:r>
          </a:p>
        </p:txBody>
      </p:sp>
    </p:spTree>
    <p:extLst>
      <p:ext uri="{BB962C8B-B14F-4D97-AF65-F5344CB8AC3E}">
        <p14:creationId xmlns:p14="http://schemas.microsoft.com/office/powerpoint/2010/main" xmlns="" val="1228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37fce3c714770bdee2e63eb35fd5e328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903</Words>
  <Application>Microsoft Office PowerPoint</Application>
  <PresentationFormat>Экран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Интернет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1. «Родительский контроль» от антивирусных вендоров  </vt:lpstr>
      <vt:lpstr>1. «Родительский контроль» от антивирусных вендоров  </vt:lpstr>
      <vt:lpstr>Слайд 11</vt:lpstr>
      <vt:lpstr>2. Отдельные программы «Родительского контроля»  </vt:lpstr>
      <vt:lpstr>3. Операционные системы </vt:lpstr>
      <vt:lpstr>3. Операционные системы </vt:lpstr>
      <vt:lpstr>4. «Родительский контроль» в Интернете  </vt:lpstr>
      <vt:lpstr>4. «Родительский контроль» в Интернете  </vt:lpstr>
      <vt:lpstr>5. «Родительский контроль» от провайдера </vt:lpstr>
      <vt:lpstr>Безопасность в социальных сетях </vt:lpstr>
      <vt:lpstr>Детские порталы </vt:lpstr>
      <vt:lpstr>Детские порталы </vt:lpstr>
      <vt:lpstr>Детские браузеры </vt:lpstr>
      <vt:lpstr>Детские браузеры </vt:lpstr>
      <vt:lpstr>Защита от всплывающих окон</vt:lpstr>
      <vt:lpstr>Слайд 24</vt:lpstr>
      <vt:lpstr>Слайд 25</vt:lpstr>
      <vt:lpstr>Источники иллюстраций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29</cp:revision>
  <dcterms:created xsi:type="dcterms:W3CDTF">2013-12-08T13:09:12Z</dcterms:created>
  <dcterms:modified xsi:type="dcterms:W3CDTF">2018-03-10T04:46:22Z</dcterms:modified>
</cp:coreProperties>
</file>