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7" r:id="rId2"/>
    <p:sldId id="257" r:id="rId3"/>
    <p:sldId id="259" r:id="rId4"/>
    <p:sldId id="267" r:id="rId5"/>
    <p:sldId id="260" r:id="rId6"/>
    <p:sldId id="256" r:id="rId7"/>
    <p:sldId id="283" r:id="rId8"/>
    <p:sldId id="262" r:id="rId9"/>
    <p:sldId id="285" r:id="rId10"/>
    <p:sldId id="286" r:id="rId11"/>
    <p:sldId id="287" r:id="rId12"/>
    <p:sldId id="263" r:id="rId13"/>
    <p:sldId id="264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2E7107-CDD9-4E9B-A150-2852F21279CD}" type="datetimeFigureOut">
              <a:rPr lang="ru-RU" smtClean="0"/>
              <a:pPr/>
              <a:t>06.03.2018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7AC517-DDCE-40D8-BF22-BE417FBCC29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cover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215064" cy="3209528"/>
          </a:xfrm>
        </p:spPr>
        <p:txBody>
          <a:bodyPr>
            <a:normAutofit/>
          </a:bodyPr>
          <a:lstStyle/>
          <a:p>
            <a:r>
              <a:rPr lang="ru-RU" sz="6000" dirty="0">
                <a:effectLst/>
              </a:rPr>
              <a:t>Технология обработки текстовой информации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5157192"/>
            <a:ext cx="7854696" cy="11200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Выполнили:</a:t>
            </a:r>
          </a:p>
          <a:p>
            <a:r>
              <a:rPr lang="ru-RU" dirty="0" err="1" smtClean="0"/>
              <a:t>Меднова</a:t>
            </a:r>
            <a:r>
              <a:rPr lang="ru-RU" dirty="0" smtClean="0"/>
              <a:t> Софья</a:t>
            </a:r>
          </a:p>
          <a:p>
            <a:r>
              <a:rPr lang="ru-RU" dirty="0" err="1" smtClean="0"/>
              <a:t>Магазова</a:t>
            </a:r>
            <a:r>
              <a:rPr lang="ru-RU" dirty="0" smtClean="0"/>
              <a:t> Александра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7290817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СОЗДАНИЕ ДОКУМЕНТА </a:t>
            </a:r>
            <a:b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ИЗ ШАБЛОНА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2071678"/>
            <a:ext cx="8572559" cy="4603434"/>
          </a:xfrm>
        </p:spPr>
        <p:txBody>
          <a:bodyPr vert="horz">
            <a:normAutofit lnSpcReduction="10000"/>
          </a:bodyPr>
          <a:lstStyle/>
          <a:p>
            <a:pPr marL="0" indent="363538"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None/>
              <a:defRPr/>
            </a:pPr>
            <a:r>
              <a:rPr lang="ru-RU" sz="2800" dirty="0" smtClean="0">
                <a:latin typeface="Georgia" pitchFamily="18" charset="0"/>
              </a:rPr>
              <a:t>Для создания нового документа в </a:t>
            </a:r>
            <a:r>
              <a:rPr lang="en-US" sz="2800" dirty="0" smtClean="0">
                <a:latin typeface="Georgia" pitchFamily="18" charset="0"/>
              </a:rPr>
              <a:t>MS Word </a:t>
            </a:r>
            <a:r>
              <a:rPr lang="ru-RU" sz="2800" dirty="0" smtClean="0">
                <a:latin typeface="Georgia" pitchFamily="18" charset="0"/>
              </a:rPr>
              <a:t>можно использовать </a:t>
            </a:r>
            <a:r>
              <a:rPr lang="ru-RU" sz="2800" b="1" dirty="0" smtClean="0">
                <a:latin typeface="Georgia" pitchFamily="18" charset="0"/>
              </a:rPr>
              <a:t>шаблоны</a:t>
            </a:r>
            <a:r>
              <a:rPr lang="ru-RU" sz="2800" dirty="0" smtClean="0">
                <a:latin typeface="Georgia" pitchFamily="18" charset="0"/>
              </a:rPr>
              <a:t>. Шаблоны служат основой для ряда документов, обеспечивая их одинаковую разметку.</a:t>
            </a:r>
          </a:p>
          <a:p>
            <a:pPr marL="0" indent="363538"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None/>
              <a:defRPr/>
            </a:pPr>
            <a:r>
              <a:rPr lang="ru-RU" sz="2800" dirty="0" smtClean="0">
                <a:latin typeface="Georgia" pitchFamily="18" charset="0"/>
              </a:rPr>
              <a:t>После создания нового шаблона можно создавать новые документы, используя его с помощью меню </a:t>
            </a:r>
            <a:r>
              <a:rPr lang="ru-RU" sz="2800" i="1" dirty="0" smtClean="0">
                <a:latin typeface="Georgia" pitchFamily="18" charset="0"/>
              </a:rPr>
              <a:t>Создать </a:t>
            </a:r>
            <a:r>
              <a:rPr lang="ru-RU" sz="2800" i="1" dirty="0" smtClean="0">
                <a:latin typeface="Times New Roman"/>
                <a:cs typeface="Times New Roman"/>
              </a:rPr>
              <a:t>→ </a:t>
            </a:r>
            <a:r>
              <a:rPr lang="ru-RU" sz="2800" i="1" dirty="0" smtClean="0">
                <a:latin typeface="Georgia" pitchFamily="18" charset="0"/>
              </a:rPr>
              <a:t>Шаблоны </a:t>
            </a:r>
            <a:r>
              <a:rPr lang="ru-RU" sz="2800" i="1" dirty="0" smtClean="0">
                <a:latin typeface="Times New Roman"/>
                <a:cs typeface="Times New Roman"/>
              </a:rPr>
              <a:t>→ </a:t>
            </a:r>
            <a:r>
              <a:rPr lang="ru-RU" sz="2800" i="1" dirty="0" smtClean="0">
                <a:latin typeface="Georgia" pitchFamily="18" charset="0"/>
                <a:cs typeface="Times New Roman"/>
              </a:rPr>
              <a:t>Выбрать группу шаблонов </a:t>
            </a:r>
            <a:r>
              <a:rPr lang="ru-RU" sz="2800" i="1" dirty="0" smtClean="0">
                <a:latin typeface="Times New Roman"/>
                <a:cs typeface="Times New Roman"/>
              </a:rPr>
              <a:t>→ </a:t>
            </a:r>
            <a:r>
              <a:rPr lang="ru-RU" sz="2800" i="1" dirty="0" smtClean="0">
                <a:latin typeface="Georgia" pitchFamily="18" charset="0"/>
                <a:cs typeface="Times New Roman"/>
              </a:rPr>
              <a:t>Выбрать шаблон </a:t>
            </a:r>
            <a:r>
              <a:rPr lang="ru-RU" sz="2800" i="1" dirty="0" smtClean="0">
                <a:latin typeface="Times New Roman"/>
                <a:cs typeface="Times New Roman"/>
              </a:rPr>
              <a:t>→ </a:t>
            </a:r>
            <a:r>
              <a:rPr lang="ru-RU" sz="2800" i="1" dirty="0" smtClean="0">
                <a:latin typeface="Georgia" pitchFamily="18" charset="0"/>
                <a:cs typeface="Times New Roman"/>
              </a:rPr>
              <a:t>Создать</a:t>
            </a:r>
            <a:r>
              <a:rPr lang="ru-RU" sz="2800" dirty="0" smtClean="0">
                <a:latin typeface="Georgia" pitchFamily="18" charset="0"/>
              </a:rPr>
              <a:t>. Будет создан новый документ, использующий форматы, определенные в этом шаблоне.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СОХРАНЕНИЕ ДОКУМЕНТА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714488"/>
            <a:ext cx="8572559" cy="4960624"/>
          </a:xfrm>
        </p:spPr>
        <p:txBody>
          <a:bodyPr vert="horz">
            <a:normAutofit fontScale="92500"/>
          </a:bodyPr>
          <a:lstStyle/>
          <a:p>
            <a:pPr marL="363538" indent="-363538">
              <a:buFont typeface="Wingdings 2" pitchFamily="18" charset="2"/>
              <a:buChar char=""/>
            </a:pPr>
            <a:r>
              <a:rPr lang="ru-RU" sz="2700" i="1" dirty="0" smtClean="0">
                <a:latin typeface="Georgia" pitchFamily="18" charset="0"/>
              </a:rPr>
              <a:t>Меню </a:t>
            </a:r>
            <a:r>
              <a:rPr lang="en-US" sz="2700" i="1" dirty="0" smtClean="0">
                <a:latin typeface="Georgia" pitchFamily="18" charset="0"/>
              </a:rPr>
              <a:t>Office </a:t>
            </a:r>
            <a:r>
              <a:rPr lang="ru-RU" sz="2700" i="1" dirty="0" smtClean="0">
                <a:latin typeface="Times New Roman"/>
                <a:cs typeface="Times New Roman"/>
              </a:rPr>
              <a:t>→</a:t>
            </a:r>
            <a:r>
              <a:rPr lang="ru-RU" sz="2700" i="1" dirty="0" smtClean="0">
                <a:latin typeface="Georgia" pitchFamily="18" charset="0"/>
              </a:rPr>
              <a:t> Сохранить как… </a:t>
            </a:r>
            <a:r>
              <a:rPr lang="ru-RU" sz="2700" dirty="0" smtClean="0">
                <a:latin typeface="Georgia" pitchFamily="18" charset="0"/>
              </a:rPr>
              <a:t>в появившемся окне в поле «Имя файла» необходимо ввести название файла, затем нажать на кнопку «Сохранить». Применяется при первичном сохранении документа.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ru-RU" sz="2700" i="1" dirty="0" smtClean="0">
                <a:latin typeface="Georgia" pitchFamily="18" charset="0"/>
              </a:rPr>
              <a:t>Меню</a:t>
            </a:r>
            <a:r>
              <a:rPr lang="en-US" sz="2700" i="1" dirty="0" smtClean="0">
                <a:latin typeface="Georgia" pitchFamily="18" charset="0"/>
              </a:rPr>
              <a:t> Office</a:t>
            </a:r>
            <a:r>
              <a:rPr lang="ru-RU" sz="2700" i="1" dirty="0" smtClean="0">
                <a:latin typeface="Georgia" pitchFamily="18" charset="0"/>
              </a:rPr>
              <a:t> </a:t>
            </a:r>
            <a:r>
              <a:rPr lang="ru-RU" sz="2700" i="1" dirty="0" smtClean="0">
                <a:latin typeface="Times New Roman"/>
                <a:cs typeface="Times New Roman"/>
              </a:rPr>
              <a:t>→</a:t>
            </a:r>
            <a:r>
              <a:rPr lang="ru-RU" sz="2700" i="1" dirty="0" smtClean="0">
                <a:latin typeface="Georgia" pitchFamily="18" charset="0"/>
              </a:rPr>
              <a:t> Сохранить</a:t>
            </a:r>
            <a:r>
              <a:rPr lang="ru-RU" sz="2700" dirty="0" smtClean="0">
                <a:latin typeface="Georgia" pitchFamily="18" charset="0"/>
              </a:rPr>
              <a:t>. Данную команду используют при сохранений изменений в уже существующем документе.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ru-RU" sz="2700" dirty="0" smtClean="0">
                <a:latin typeface="Georgia" pitchFamily="18" charset="0"/>
              </a:rPr>
              <a:t>Кнопка </a:t>
            </a:r>
            <a:r>
              <a:rPr lang="ru-RU" sz="2700" i="1" dirty="0" smtClean="0">
                <a:latin typeface="Georgia" pitchFamily="18" charset="0"/>
              </a:rPr>
              <a:t>Сохранить</a:t>
            </a:r>
            <a:r>
              <a:rPr lang="ru-RU" sz="2700" dirty="0" smtClean="0">
                <a:latin typeface="Georgia" pitchFamily="18" charset="0"/>
              </a:rPr>
              <a:t> на Стандартной панели инструментов 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ru-RU" sz="2700" dirty="0" smtClean="0">
                <a:latin typeface="Georgia" pitchFamily="18" charset="0"/>
              </a:rPr>
              <a:t>Сохранение документа в другом формате: </a:t>
            </a:r>
            <a:r>
              <a:rPr lang="ru-RU" sz="2700" i="1" dirty="0" smtClean="0">
                <a:latin typeface="Georgia" pitchFamily="18" charset="0"/>
              </a:rPr>
              <a:t>Меню</a:t>
            </a:r>
            <a:r>
              <a:rPr lang="en-US" sz="2700" i="1" dirty="0" smtClean="0">
                <a:latin typeface="Georgia" pitchFamily="18" charset="0"/>
              </a:rPr>
              <a:t> Office</a:t>
            </a:r>
            <a:r>
              <a:rPr lang="ru-RU" sz="2700" i="1" dirty="0" smtClean="0">
                <a:latin typeface="Georgia" pitchFamily="18" charset="0"/>
              </a:rPr>
              <a:t> Сохранить как… </a:t>
            </a:r>
            <a:r>
              <a:rPr lang="ru-RU" sz="2700" i="1" dirty="0" smtClean="0">
                <a:latin typeface="Times New Roman"/>
                <a:cs typeface="Times New Roman"/>
              </a:rPr>
              <a:t>→</a:t>
            </a:r>
            <a:r>
              <a:rPr lang="ru-RU" sz="2700" dirty="0" smtClean="0">
                <a:latin typeface="Georgia" pitchFamily="18" charset="0"/>
              </a:rPr>
              <a:t> в поле </a:t>
            </a:r>
            <a:r>
              <a:rPr lang="ru-RU" sz="2700" i="1" dirty="0" smtClean="0">
                <a:latin typeface="Georgia" pitchFamily="18" charset="0"/>
              </a:rPr>
              <a:t>Тип файла </a:t>
            </a:r>
            <a:r>
              <a:rPr lang="ru-RU" sz="2700" dirty="0" smtClean="0">
                <a:latin typeface="Georgia" pitchFamily="18" charset="0"/>
              </a:rPr>
              <a:t>из раскрывающегося списка выбрать формат.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857232"/>
            <a:ext cx="8715436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3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ВВОД И РЕДАКТИРОВАНИЕ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643050"/>
            <a:ext cx="8572560" cy="4857784"/>
          </a:xfrm>
        </p:spPr>
        <p:txBody>
          <a:bodyPr>
            <a:normAutofit fontScale="92500"/>
          </a:bodyPr>
          <a:lstStyle/>
          <a:p>
            <a:pPr marL="0" indent="363538">
              <a:buNone/>
            </a:pPr>
            <a:r>
              <a:rPr lang="ru-RU" smtClean="0">
                <a:latin typeface="Georgia" pitchFamily="18" charset="0"/>
              </a:rPr>
              <a:t>Если </a:t>
            </a:r>
            <a:r>
              <a:rPr lang="ru-RU" dirty="0" smtClean="0">
                <a:latin typeface="Georgia" pitchFamily="18" charset="0"/>
              </a:rPr>
              <a:t>при наборе текста сделаны ошибки, их можно устранить следующим образом:</a:t>
            </a:r>
          </a:p>
          <a:p>
            <a:pPr lvl="0">
              <a:buFont typeface="Wingdings 2" pitchFamily="18" charset="2"/>
              <a:buChar char="P"/>
            </a:pPr>
            <a:r>
              <a:rPr lang="ru-RU" dirty="0" smtClean="0">
                <a:latin typeface="Georgia" pitchFamily="18" charset="0"/>
              </a:rPr>
              <a:t>если стираемая буква (или буквы) находятся </a:t>
            </a:r>
            <a:r>
              <a:rPr lang="ru-RU" b="1" dirty="0" smtClean="0">
                <a:latin typeface="Georgia" pitchFamily="18" charset="0"/>
              </a:rPr>
              <a:t>слева</a:t>
            </a:r>
            <a:r>
              <a:rPr lang="ru-RU" dirty="0" smtClean="0">
                <a:latin typeface="Georgia" pitchFamily="18" charset="0"/>
              </a:rPr>
              <a:t> от курсора ввода надо воспользоваться клавишей &lt;</a:t>
            </a:r>
            <a:r>
              <a:rPr lang="en-US" b="1" dirty="0" err="1" smtClean="0">
                <a:latin typeface="Georgia" pitchFamily="18" charset="0"/>
              </a:rPr>
              <a:t>BackSpace</a:t>
            </a:r>
            <a:r>
              <a:rPr lang="ru-RU" dirty="0" smtClean="0">
                <a:latin typeface="Georgia" pitchFamily="18" charset="0"/>
              </a:rPr>
              <a:t>&gt;, если </a:t>
            </a:r>
            <a:r>
              <a:rPr lang="ru-RU" b="1" dirty="0" smtClean="0">
                <a:latin typeface="Georgia" pitchFamily="18" charset="0"/>
              </a:rPr>
              <a:t>справа</a:t>
            </a:r>
            <a:r>
              <a:rPr lang="ru-RU" dirty="0" smtClean="0">
                <a:latin typeface="Georgia" pitchFamily="18" charset="0"/>
              </a:rPr>
              <a:t> - &lt;</a:t>
            </a:r>
            <a:r>
              <a:rPr lang="en-US" b="1" dirty="0" smtClean="0">
                <a:latin typeface="Georgia" pitchFamily="18" charset="0"/>
              </a:rPr>
              <a:t>Delete</a:t>
            </a:r>
            <a:r>
              <a:rPr lang="ru-RU" dirty="0" smtClean="0">
                <a:latin typeface="Georgia" pitchFamily="18" charset="0"/>
              </a:rPr>
              <a:t>&gt;;</a:t>
            </a:r>
          </a:p>
          <a:p>
            <a:pPr lvl="0">
              <a:buFont typeface="Wingdings 2" pitchFamily="18" charset="2"/>
              <a:buChar char="P"/>
            </a:pPr>
            <a:r>
              <a:rPr lang="ru-RU" dirty="0" smtClean="0">
                <a:latin typeface="Georgia" pitchFamily="18" charset="0"/>
              </a:rPr>
              <a:t>для удаления всего текста, который был только что введен, можно воспользоваться командой "Отменить" из меню правка или нажать сочетание клавиш &lt;</a:t>
            </a:r>
            <a:r>
              <a:rPr lang="en-US" b="1" dirty="0" smtClean="0">
                <a:latin typeface="Georgia" pitchFamily="18" charset="0"/>
              </a:rPr>
              <a:t>Alt </a:t>
            </a:r>
            <a:r>
              <a:rPr lang="ru-RU" b="1" dirty="0" smtClean="0">
                <a:latin typeface="Georgia" pitchFamily="18" charset="0"/>
              </a:rPr>
              <a:t>+ </a:t>
            </a:r>
            <a:r>
              <a:rPr lang="en-US" b="1" dirty="0" err="1" smtClean="0">
                <a:latin typeface="Georgia" pitchFamily="18" charset="0"/>
              </a:rPr>
              <a:t>BackSpace</a:t>
            </a:r>
            <a:r>
              <a:rPr lang="ru-RU" dirty="0" smtClean="0">
                <a:latin typeface="Georgia" pitchFamily="18" charset="0"/>
              </a:rPr>
              <a:t>&gt;;</a:t>
            </a:r>
          </a:p>
          <a:p>
            <a:pPr lvl="0">
              <a:buFont typeface="Wingdings 2" pitchFamily="18" charset="2"/>
              <a:buChar char="P"/>
            </a:pPr>
            <a:r>
              <a:rPr lang="ru-RU" dirty="0" smtClean="0">
                <a:latin typeface="Georgia" pitchFamily="18" charset="0"/>
              </a:rPr>
              <a:t>можно отменить одно или сразу несколько ранее выполненных действий, воспользовавшись кнопкой "</a:t>
            </a:r>
            <a:r>
              <a:rPr lang="ru-RU" b="1" i="1" dirty="0" smtClean="0">
                <a:latin typeface="Georgia" pitchFamily="18" charset="0"/>
              </a:rPr>
              <a:t>Отменить</a:t>
            </a:r>
            <a:r>
              <a:rPr lang="ru-RU" dirty="0" smtClean="0">
                <a:latin typeface="Georgia" pitchFamily="18" charset="0"/>
              </a:rPr>
              <a:t>" на стандартной панели инструментов.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ВЫДЕЛЕНИЕ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643050"/>
            <a:ext cx="8643998" cy="4643470"/>
          </a:xfrm>
        </p:spPr>
        <p:txBody>
          <a:bodyPr>
            <a:normAutofit/>
          </a:bodyPr>
          <a:lstStyle/>
          <a:p>
            <a:pPr marL="363538" indent="-363538">
              <a:buFont typeface="Wingdings 2" pitchFamily="18" charset="2"/>
              <a:buChar char=""/>
            </a:pPr>
            <a:r>
              <a:rPr lang="ru-RU" sz="2700" dirty="0" smtClean="0">
                <a:latin typeface="Georgia" pitchFamily="18" charset="0"/>
              </a:rPr>
              <a:t>двойное нажатие  ЛКМ на слове – выделяет слово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ru-RU" sz="2700" dirty="0" smtClean="0">
                <a:latin typeface="Georgia" pitchFamily="18" charset="0"/>
              </a:rPr>
              <a:t>тройное нажатие  ЛКМ на слове – выделяет абзац 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en-US" sz="2700" dirty="0" smtClean="0">
                <a:latin typeface="Georgia" pitchFamily="18" charset="0"/>
              </a:rPr>
              <a:t>Shift + </a:t>
            </a:r>
            <a:r>
              <a:rPr lang="ru-RU" sz="2700" dirty="0" smtClean="0">
                <a:latin typeface="Georgia" pitchFamily="18" charset="0"/>
              </a:rPr>
              <a:t>стрелки  на клавиатуре – посимвольное выделение в выбранном направлении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en-US" sz="2700" dirty="0" smtClean="0">
                <a:latin typeface="Georgia" pitchFamily="18" charset="0"/>
              </a:rPr>
              <a:t>Shift + Home – </a:t>
            </a:r>
            <a:r>
              <a:rPr lang="ru-RU" sz="2700" dirty="0" smtClean="0">
                <a:latin typeface="Georgia" pitchFamily="18" charset="0"/>
              </a:rPr>
              <a:t>выделение до начала строки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en-US" sz="2700" dirty="0" smtClean="0">
                <a:latin typeface="Georgia" pitchFamily="18" charset="0"/>
              </a:rPr>
              <a:t>Shift + End – </a:t>
            </a:r>
            <a:r>
              <a:rPr lang="ru-RU" sz="2700" dirty="0" smtClean="0">
                <a:latin typeface="Georgia" pitchFamily="18" charset="0"/>
              </a:rPr>
              <a:t>выделение до конца строки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ru-RU" sz="2700" dirty="0" smtClean="0">
                <a:latin typeface="Georgia" pitchFamily="18" charset="0"/>
              </a:rPr>
              <a:t>нажать  ЛКМ и, удерживая, вести мышку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ru-RU" sz="2700" dirty="0" smtClean="0">
                <a:latin typeface="Georgia" pitchFamily="18" charset="0"/>
              </a:rPr>
              <a:t>для выделения всего Правка </a:t>
            </a:r>
            <a:r>
              <a:rPr lang="ru-RU" sz="2700" dirty="0" smtClean="0">
                <a:latin typeface="Georgia" pitchFamily="18" charset="0"/>
                <a:cs typeface="Times New Roman"/>
              </a:rPr>
              <a:t>→ </a:t>
            </a:r>
            <a:r>
              <a:rPr lang="ru-RU" sz="2700" dirty="0" smtClean="0">
                <a:latin typeface="Georgia" pitchFamily="18" charset="0"/>
                <a:sym typeface="Symbol" pitchFamily="18" charset="2"/>
              </a:rPr>
              <a:t>Выделить всё</a:t>
            </a:r>
            <a:endParaRPr lang="ru-RU" sz="2700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ФОРМАТИРОВАНИЕ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714488"/>
            <a:ext cx="8643998" cy="4714908"/>
          </a:xfrm>
        </p:spPr>
        <p:txBody>
          <a:bodyPr>
            <a:normAutofit fontScale="92500" lnSpcReduction="10000"/>
          </a:bodyPr>
          <a:lstStyle/>
          <a:p>
            <a:pPr marL="363538" indent="-363538">
              <a:buFont typeface="Wingdings 2" pitchFamily="18" charset="2"/>
              <a:buChar char=""/>
            </a:pPr>
            <a:r>
              <a:rPr lang="ru-RU" sz="3200" b="1" u="sng" dirty="0" smtClean="0">
                <a:latin typeface="Georgia" pitchFamily="18" charset="0"/>
              </a:rPr>
              <a:t>Способ 1.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ru-RU" sz="3200" b="1" i="1" dirty="0" smtClean="0">
                <a:latin typeface="Georgia" pitchFamily="18" charset="0"/>
              </a:rPr>
              <a:t>Выделить</a:t>
            </a:r>
            <a:r>
              <a:rPr lang="ru-RU" sz="3200" dirty="0" smtClean="0">
                <a:latin typeface="Georgia" pitchFamily="18" charset="0"/>
              </a:rPr>
              <a:t> необходимый фрагмент и воспользоваться панелью </a:t>
            </a:r>
            <a:r>
              <a:rPr lang="ru-RU" sz="3200" b="1" i="1" dirty="0" smtClean="0">
                <a:latin typeface="Georgia" pitchFamily="18" charset="0"/>
              </a:rPr>
              <a:t>Форматирования</a:t>
            </a:r>
            <a:r>
              <a:rPr lang="ru-RU" sz="3200" dirty="0" smtClean="0">
                <a:latin typeface="Georgia" pitchFamily="18" charset="0"/>
              </a:rPr>
              <a:t>, или </a:t>
            </a:r>
            <a:r>
              <a:rPr lang="ru-RU" sz="3200" b="1" i="1" dirty="0" smtClean="0">
                <a:latin typeface="Georgia" pitchFamily="18" charset="0"/>
              </a:rPr>
              <a:t>контекстным меню</a:t>
            </a:r>
            <a:r>
              <a:rPr lang="en-US" sz="3200" dirty="0" smtClean="0">
                <a:latin typeface="Georgia" pitchFamily="18" charset="0"/>
              </a:rPr>
              <a:t>.</a:t>
            </a:r>
            <a:endParaRPr lang="ru-RU" sz="3200" b="1" i="1" dirty="0" smtClean="0">
              <a:latin typeface="Georgia" pitchFamily="18" charset="0"/>
            </a:endParaRPr>
          </a:p>
          <a:p>
            <a:pPr marL="363538" indent="-363538">
              <a:buFont typeface="Wingdings 2" pitchFamily="18" charset="2"/>
              <a:buChar char=""/>
            </a:pPr>
            <a:r>
              <a:rPr lang="ru-RU" sz="3200" b="1" u="sng" dirty="0" smtClean="0">
                <a:latin typeface="Georgia" pitchFamily="18" charset="0"/>
              </a:rPr>
              <a:t>Способ 2.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ru-RU" sz="3200" b="1" i="1" dirty="0" smtClean="0">
                <a:latin typeface="Georgia" pitchFamily="18" charset="0"/>
              </a:rPr>
              <a:t>Выставить</a:t>
            </a:r>
            <a:r>
              <a:rPr lang="ru-RU" sz="3200" dirty="0" smtClean="0">
                <a:latin typeface="Georgia" pitchFamily="18" charset="0"/>
              </a:rPr>
              <a:t> необходимые </a:t>
            </a:r>
            <a:r>
              <a:rPr lang="ru-RU" sz="3200" b="1" i="1" dirty="0" smtClean="0">
                <a:latin typeface="Georgia" pitchFamily="18" charset="0"/>
              </a:rPr>
              <a:t>параметры форматирования</a:t>
            </a:r>
            <a:r>
              <a:rPr lang="ru-RU" sz="3200" dirty="0" smtClean="0">
                <a:latin typeface="Georgia" pitchFamily="18" charset="0"/>
              </a:rPr>
              <a:t> с помощью панели </a:t>
            </a:r>
            <a:r>
              <a:rPr lang="ru-RU" sz="3200" b="1" i="1" dirty="0" smtClean="0">
                <a:latin typeface="Georgia" pitchFamily="18" charset="0"/>
              </a:rPr>
              <a:t>Форматирования</a:t>
            </a:r>
            <a:r>
              <a:rPr lang="ru-RU" sz="3200" dirty="0" smtClean="0">
                <a:latin typeface="Georgia" pitchFamily="18" charset="0"/>
              </a:rPr>
              <a:t>, или </a:t>
            </a:r>
            <a:r>
              <a:rPr lang="ru-RU" sz="3200" b="1" i="1" dirty="0" smtClean="0">
                <a:latin typeface="Georgia" pitchFamily="18" charset="0"/>
              </a:rPr>
              <a:t>контекстного меню</a:t>
            </a:r>
            <a:r>
              <a:rPr lang="en-US" sz="3200" dirty="0" smtClean="0">
                <a:latin typeface="Georgia" pitchFamily="18" charset="0"/>
              </a:rPr>
              <a:t>.</a:t>
            </a:r>
          </a:p>
          <a:p>
            <a:pPr marL="363538" indent="-363538">
              <a:buFont typeface="Wingdings 2" pitchFamily="18" charset="2"/>
              <a:buChar char=""/>
            </a:pPr>
            <a:r>
              <a:rPr lang="ru-RU" sz="3200" b="1" u="sng" dirty="0" smtClean="0">
                <a:latin typeface="Georgia" pitchFamily="18" charset="0"/>
              </a:rPr>
              <a:t>Способ 3.</a:t>
            </a:r>
            <a:r>
              <a:rPr lang="ru-RU" sz="3200" b="1" i="1" dirty="0" smtClean="0">
                <a:latin typeface="Georgia" pitchFamily="18" charset="0"/>
              </a:rPr>
              <a:t> Использование стилей форматирования</a:t>
            </a:r>
            <a:r>
              <a:rPr lang="en-US" sz="3200" b="1" i="1" dirty="0" smtClean="0">
                <a:latin typeface="Georgia" pitchFamily="18" charset="0"/>
              </a:rPr>
              <a:t>.</a:t>
            </a:r>
            <a:endParaRPr lang="ru-RU" sz="3200" b="1" i="1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928694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СПИСКИ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428736"/>
            <a:ext cx="8572560" cy="8572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dirty="0" smtClean="0"/>
              <a:t>Процессор позволяет создавать в документе два вида списков – </a:t>
            </a:r>
            <a:r>
              <a:rPr lang="ru-RU" sz="3200" i="1" dirty="0" smtClean="0"/>
              <a:t>нумерованные</a:t>
            </a:r>
            <a:r>
              <a:rPr lang="ru-RU" sz="3200" dirty="0" smtClean="0"/>
              <a:t> и </a:t>
            </a:r>
            <a:r>
              <a:rPr lang="ru-RU" sz="3200" i="1" dirty="0" smtClean="0"/>
              <a:t>маркированные</a:t>
            </a:r>
            <a:r>
              <a:rPr lang="ru-RU" sz="3200" dirty="0" smtClean="0"/>
              <a:t>. </a:t>
            </a:r>
            <a:endParaRPr lang="ru-RU" sz="3200" b="1" i="1" dirty="0" smtClean="0">
              <a:latin typeface="Georgia" pitchFamily="18" charset="0"/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214282" y="2214554"/>
            <a:ext cx="5000660" cy="44291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этого надо воспользоваться кнопками </a:t>
            </a:r>
            <a:r>
              <a:rPr lang="ru-RU" sz="3200" dirty="0" smtClean="0"/>
              <a:t>на вкладке </a:t>
            </a:r>
            <a:r>
              <a:rPr lang="ru-RU" sz="3200" i="1" dirty="0" smtClean="0"/>
              <a:t>Главная</a:t>
            </a:r>
            <a:r>
              <a:rPr lang="ru-RU" sz="3200" dirty="0" smtClean="0"/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Нумерованный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список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или 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Маркированный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список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ru-RU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232763"/>
            <a:ext cx="3214710" cy="4412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ВСТАВКА В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 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ГРАФИЧЕСКОГО ОБЪЕКТА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42844" y="2643182"/>
            <a:ext cx="8715436" cy="1928826"/>
          </a:xfrm>
        </p:spPr>
        <p:txBody>
          <a:bodyPr>
            <a:normAutofit/>
          </a:bodyPr>
          <a:lstStyle/>
          <a:p>
            <a:pPr marL="0" indent="363538">
              <a:buNone/>
            </a:pPr>
            <a:r>
              <a:rPr lang="ru-RU" sz="2200" dirty="0" smtClean="0">
                <a:latin typeface="Georgia" pitchFamily="18" charset="0"/>
              </a:rPr>
              <a:t>В </a:t>
            </a:r>
            <a:r>
              <a:rPr lang="en-US" sz="2200" dirty="0" smtClean="0">
                <a:latin typeface="Georgia" pitchFamily="18" charset="0"/>
              </a:rPr>
              <a:t>MS Word </a:t>
            </a:r>
            <a:r>
              <a:rPr lang="ru-RU" sz="2200" dirty="0" smtClean="0">
                <a:latin typeface="Georgia" pitchFamily="18" charset="0"/>
              </a:rPr>
              <a:t>для вставки графического объекта необходимо перейти на вкладку </a:t>
            </a:r>
            <a:r>
              <a:rPr lang="ru-RU" sz="2200" i="1" dirty="0" smtClean="0">
                <a:latin typeface="Georgia" pitchFamily="18" charset="0"/>
              </a:rPr>
              <a:t>Вставка </a:t>
            </a:r>
            <a:r>
              <a:rPr lang="ru-RU" sz="2200" i="1" dirty="0" smtClean="0">
                <a:latin typeface="Times New Roman"/>
                <a:cs typeface="Times New Roman"/>
              </a:rPr>
              <a:t>→ </a:t>
            </a:r>
            <a:r>
              <a:rPr lang="ru-RU" sz="2200" i="1" dirty="0" smtClean="0">
                <a:latin typeface="Georgia" panose="02040502050405020303" pitchFamily="18" charset="0"/>
                <a:cs typeface="Times New Roman"/>
              </a:rPr>
              <a:t>Выбрать необходимое действие.</a:t>
            </a:r>
            <a:endParaRPr lang="ru-RU" sz="2200" dirty="0" smtClean="0">
              <a:latin typeface="Georgia" pitchFamily="18" charset="0"/>
            </a:endParaRPr>
          </a:p>
          <a:p>
            <a:pPr marL="0" indent="363538">
              <a:buNone/>
            </a:pPr>
            <a:r>
              <a:rPr lang="ru-RU" sz="2200" dirty="0" smtClean="0">
                <a:latin typeface="Georgia" pitchFamily="18" charset="0"/>
              </a:rPr>
              <a:t>Для того, чтобы вставить рисунок из галереи </a:t>
            </a:r>
            <a:r>
              <a:rPr lang="en-US" sz="2200" dirty="0" smtClean="0">
                <a:latin typeface="Georgia" pitchFamily="18" charset="0"/>
              </a:rPr>
              <a:t>MS Word:</a:t>
            </a:r>
            <a:endParaRPr lang="ru-RU" sz="2200" dirty="0" smtClean="0">
              <a:latin typeface="Georgia" pitchFamily="18" charset="0"/>
            </a:endParaRPr>
          </a:p>
          <a:p>
            <a:pPr marL="536575" lvl="0" indent="-87313">
              <a:buFont typeface="Wingdings" pitchFamily="2" charset="2"/>
              <a:buChar char="ü"/>
            </a:pPr>
            <a:r>
              <a:rPr lang="ru-RU" sz="2200" i="1" dirty="0" smtClean="0">
                <a:latin typeface="Georgia" pitchFamily="18" charset="0"/>
              </a:rPr>
              <a:t>Вставка → Фигуры</a:t>
            </a:r>
            <a:r>
              <a:rPr lang="ru-RU" sz="2200" dirty="0" smtClean="0">
                <a:latin typeface="Georgia" pitchFamily="18" charset="0"/>
              </a:rPr>
              <a:t>.</a:t>
            </a:r>
            <a:endParaRPr lang="ru-RU" sz="2200" i="1" dirty="0" smtClean="0">
              <a:latin typeface="Georgia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 l="9375" t="3876" r="62500" b="81589"/>
          <a:stretch>
            <a:fillRect/>
          </a:stretch>
        </p:blipFill>
        <p:spPr bwMode="auto">
          <a:xfrm>
            <a:off x="4786314" y="4143380"/>
            <a:ext cx="4114829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 l="781" t="3488" b="81977"/>
          <a:stretch>
            <a:fillRect/>
          </a:stretch>
        </p:blipFill>
        <p:spPr bwMode="auto">
          <a:xfrm>
            <a:off x="126000" y="1782073"/>
            <a:ext cx="8892000" cy="78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одержимое 3"/>
          <p:cNvSpPr txBox="1">
            <a:spLocks/>
          </p:cNvSpPr>
          <p:nvPr/>
        </p:nvSpPr>
        <p:spPr>
          <a:xfrm>
            <a:off x="214282" y="4572008"/>
            <a:ext cx="4929222" cy="150019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indent="363538"/>
            <a:r>
              <a:rPr lang="ru-RU" sz="2200" dirty="0" smtClean="0">
                <a:latin typeface="Georgia" pitchFamily="18" charset="0"/>
              </a:rPr>
              <a:t>Для того, чтобы выполнить </a:t>
            </a:r>
          </a:p>
          <a:p>
            <a:r>
              <a:rPr lang="ru-RU" sz="2200" dirty="0" smtClean="0">
                <a:latin typeface="Georgia" pitchFamily="18" charset="0"/>
              </a:rPr>
              <a:t>различные действия над фигурой ее необходимо выделить щелчком ЛКМ.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5572140"/>
            <a:ext cx="764386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Georgia" pitchFamily="18" charset="0"/>
              </a:rPr>
              <a:t>Затем воспользоваться вкладкой </a:t>
            </a:r>
            <a:r>
              <a:rPr lang="ru-RU" sz="2200" i="1" dirty="0" smtClean="0">
                <a:latin typeface="Georgia" pitchFamily="18" charset="0"/>
              </a:rPr>
              <a:t>Формат</a:t>
            </a:r>
            <a:r>
              <a:rPr lang="ru-RU" sz="2200" dirty="0" smtClean="0">
                <a:latin typeface="Georgia" pitchFamily="18" charset="0"/>
              </a:rPr>
              <a:t>, которая автоматически появляется при выделения объекта, или вызовом контекстного меню. </a:t>
            </a:r>
            <a:endParaRPr lang="ru-RU" sz="2200" i="1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285884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ВСТАВКА ФОРМУЛЫ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42844" y="2643182"/>
            <a:ext cx="8715436" cy="4929222"/>
          </a:xfrm>
        </p:spPr>
        <p:txBody>
          <a:bodyPr>
            <a:normAutofit/>
          </a:bodyPr>
          <a:lstStyle/>
          <a:p>
            <a:pPr marL="0" indent="363538">
              <a:buNone/>
            </a:pPr>
            <a:r>
              <a:rPr lang="ru-RU" sz="2250" dirty="0" smtClean="0">
                <a:latin typeface="Georgia" pitchFamily="18" charset="0"/>
              </a:rPr>
              <a:t>В </a:t>
            </a:r>
            <a:r>
              <a:rPr lang="en-US" sz="2250" dirty="0" smtClean="0">
                <a:latin typeface="Georgia" pitchFamily="18" charset="0"/>
              </a:rPr>
              <a:t>MS Word </a:t>
            </a:r>
            <a:r>
              <a:rPr lang="ru-RU" sz="2250" dirty="0" smtClean="0">
                <a:latin typeface="Georgia" pitchFamily="18" charset="0"/>
              </a:rPr>
              <a:t>редактор формул называется </a:t>
            </a:r>
            <a:r>
              <a:rPr lang="arn-CL" sz="2250" b="1" i="1" dirty="0">
                <a:latin typeface="Georgia" panose="02040502050405020303" pitchFamily="18" charset="0"/>
              </a:rPr>
              <a:t>Microsoft Equation</a:t>
            </a:r>
            <a:r>
              <a:rPr lang="ru-RU" sz="2250" dirty="0" smtClean="0">
                <a:latin typeface="Georgia" pitchFamily="18" charset="0"/>
              </a:rPr>
              <a:t>. Он позволяет вводить в документ и редактировать математические символы и операторы, такие как дроби, интегралы, матрицы и т.д. В редакторе формул содерж</a:t>
            </a:r>
            <a:r>
              <a:rPr lang="ru-RU" sz="2250" dirty="0">
                <a:latin typeface="Georgia" pitchFamily="18" charset="0"/>
              </a:rPr>
              <a:t>а</a:t>
            </a:r>
            <a:r>
              <a:rPr lang="ru-RU" sz="2250" dirty="0" smtClean="0">
                <a:latin typeface="Georgia" pitchFamily="18" charset="0"/>
              </a:rPr>
              <a:t>тся шаблоны. Шаблоны можно вкладывать один в другой для построения многоступенчатых формул. Для вызова </a:t>
            </a:r>
            <a:r>
              <a:rPr lang="arn-CL" sz="2250" dirty="0">
                <a:latin typeface="Georgia" panose="02040502050405020303" pitchFamily="18" charset="0"/>
              </a:rPr>
              <a:t>Microsoft Equation</a:t>
            </a:r>
            <a:r>
              <a:rPr lang="en-US" sz="2250" dirty="0" smtClean="0">
                <a:latin typeface="Georgia" pitchFamily="18" charset="0"/>
              </a:rPr>
              <a:t> </a:t>
            </a:r>
            <a:r>
              <a:rPr lang="ru-RU" sz="2250" dirty="0" smtClean="0">
                <a:latin typeface="Georgia" pitchFamily="18" charset="0"/>
              </a:rPr>
              <a:t>существует два способа:</a:t>
            </a:r>
          </a:p>
          <a:p>
            <a:pPr marL="0" indent="363538">
              <a:buFont typeface="Wingdings" pitchFamily="2" charset="2"/>
              <a:buChar char="ü"/>
            </a:pPr>
            <a:r>
              <a:rPr lang="ru-RU" sz="2250" i="1" dirty="0">
                <a:latin typeface="Georgia" pitchFamily="18" charset="0"/>
              </a:rPr>
              <a:t>Вставка </a:t>
            </a:r>
            <a:r>
              <a:rPr lang="ru-RU" sz="2250" i="1" dirty="0">
                <a:latin typeface="Times New Roman"/>
                <a:cs typeface="Times New Roman"/>
              </a:rPr>
              <a:t>→</a:t>
            </a:r>
            <a:r>
              <a:rPr lang="ru-RU" sz="2250" i="1" dirty="0">
                <a:latin typeface="Georgia" pitchFamily="18" charset="0"/>
              </a:rPr>
              <a:t> </a:t>
            </a:r>
            <a:r>
              <a:rPr lang="ru-RU" sz="2250" i="1" dirty="0" smtClean="0">
                <a:latin typeface="Georgia" pitchFamily="18" charset="0"/>
              </a:rPr>
              <a:t>Формула;</a:t>
            </a:r>
          </a:p>
          <a:p>
            <a:pPr marL="0" indent="363538">
              <a:buFont typeface="Wingdings" pitchFamily="2" charset="2"/>
              <a:buChar char="ü"/>
            </a:pPr>
            <a:r>
              <a:rPr lang="ru-RU" sz="2250" i="1" dirty="0" smtClean="0">
                <a:latin typeface="Georgia" pitchFamily="18" charset="0"/>
              </a:rPr>
              <a:t>Вставка </a:t>
            </a:r>
            <a:r>
              <a:rPr lang="ru-RU" sz="2250" i="1" dirty="0" smtClean="0">
                <a:latin typeface="Times New Roman"/>
                <a:cs typeface="Times New Roman"/>
              </a:rPr>
              <a:t>→</a:t>
            </a:r>
            <a:r>
              <a:rPr lang="ru-RU" sz="2250" i="1" dirty="0" smtClean="0">
                <a:latin typeface="Georgia" pitchFamily="18" charset="0"/>
              </a:rPr>
              <a:t> Объект </a:t>
            </a:r>
            <a:r>
              <a:rPr lang="ru-RU" sz="2250" i="1" dirty="0" smtClean="0">
                <a:latin typeface="Times New Roman"/>
                <a:cs typeface="Times New Roman"/>
              </a:rPr>
              <a:t>→</a:t>
            </a:r>
            <a:r>
              <a:rPr lang="ru-RU" sz="2250" i="1" dirty="0" smtClean="0">
                <a:latin typeface="Georgia" pitchFamily="18" charset="0"/>
              </a:rPr>
              <a:t> </a:t>
            </a:r>
            <a:r>
              <a:rPr lang="arn-CL" sz="2250" i="1" dirty="0">
                <a:latin typeface="Georgia" panose="02040502050405020303" pitchFamily="18" charset="0"/>
              </a:rPr>
              <a:t>Microsoft </a:t>
            </a:r>
            <a:r>
              <a:rPr lang="arn-CL" sz="2250" i="1" dirty="0" smtClean="0">
                <a:latin typeface="Georgia" panose="02040502050405020303" pitchFamily="18" charset="0"/>
              </a:rPr>
              <a:t>Equation</a:t>
            </a:r>
            <a:r>
              <a:rPr lang="ru-RU" sz="2250" dirty="0">
                <a:latin typeface="Georgia" panose="02040502050405020303" pitchFamily="18" charset="0"/>
              </a:rPr>
              <a:t>.</a:t>
            </a:r>
            <a:endParaRPr lang="ru-RU" sz="2250" i="1" dirty="0" smtClean="0"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9297" t="32946" r="32617" b="57364"/>
          <a:stretch>
            <a:fillRect/>
          </a:stretch>
        </p:blipFill>
        <p:spPr bwMode="auto">
          <a:xfrm>
            <a:off x="1500166" y="1714488"/>
            <a:ext cx="6357982" cy="978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03857781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714356"/>
            <a:ext cx="8786874" cy="785818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35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ВСТАВКА ТАБЛИЦЫ</a:t>
            </a:r>
            <a:r>
              <a:rPr lang="en-US" sz="35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5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</a:t>
            </a:r>
            <a:r>
              <a:rPr lang="en-US" sz="35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MS WORD</a:t>
            </a:r>
            <a:endParaRPr lang="ru-RU" sz="35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42844" y="2143116"/>
            <a:ext cx="6072230" cy="4786346"/>
          </a:xfrm>
        </p:spPr>
        <p:txBody>
          <a:bodyPr>
            <a:normAutofit/>
          </a:bodyPr>
          <a:lstStyle/>
          <a:p>
            <a:pPr marL="0" indent="363538">
              <a:buNone/>
            </a:pPr>
            <a:r>
              <a:rPr lang="ru-RU" sz="2250" dirty="0" smtClean="0">
                <a:latin typeface="Georgia" pitchFamily="18" charset="0"/>
              </a:rPr>
              <a:t>В </a:t>
            </a:r>
            <a:r>
              <a:rPr lang="en-US" sz="2250" dirty="0" smtClean="0">
                <a:latin typeface="Georgia" pitchFamily="18" charset="0"/>
              </a:rPr>
              <a:t>MS Word </a:t>
            </a:r>
            <a:r>
              <a:rPr lang="ru-RU" sz="2250" dirty="0" smtClean="0">
                <a:latin typeface="Georgia" pitchFamily="18" charset="0"/>
              </a:rPr>
              <a:t>существует специальная панель инструментов </a:t>
            </a:r>
            <a:r>
              <a:rPr lang="ru-RU" sz="2250" i="1" dirty="0" smtClean="0">
                <a:latin typeface="Georgia" pitchFamily="18" charset="0"/>
              </a:rPr>
              <a:t>Таблицы </a:t>
            </a:r>
            <a:r>
              <a:rPr lang="ru-RU" sz="2250" dirty="0" smtClean="0">
                <a:latin typeface="Georgia" pitchFamily="18" charset="0"/>
              </a:rPr>
              <a:t>для облегчения работы с таблицами. </a:t>
            </a:r>
          </a:p>
          <a:p>
            <a:pPr marL="0" indent="0">
              <a:buNone/>
            </a:pPr>
            <a:r>
              <a:rPr lang="ru-RU" sz="2250" dirty="0" smtClean="0">
                <a:latin typeface="Georgia" pitchFamily="18" charset="0"/>
              </a:rPr>
              <a:t>Для того, чтобы вставить таблицу необходимо:</a:t>
            </a:r>
          </a:p>
          <a:p>
            <a:pPr marL="536575" lvl="0" indent="-87313">
              <a:buFont typeface="Wingdings" pitchFamily="2" charset="2"/>
              <a:buChar char="ü"/>
            </a:pPr>
            <a:r>
              <a:rPr lang="ru-RU" sz="2250" i="1" dirty="0" smtClean="0">
                <a:latin typeface="Georgia" pitchFamily="18" charset="0"/>
              </a:rPr>
              <a:t>Вставка → Таблица</a:t>
            </a:r>
            <a:endParaRPr lang="ru-RU" sz="2250" dirty="0" smtClean="0">
              <a:latin typeface="Georgia" pitchFamily="18" charset="0"/>
            </a:endParaRPr>
          </a:p>
          <a:p>
            <a:pPr marL="0" indent="363538">
              <a:buNone/>
            </a:pPr>
            <a:r>
              <a:rPr lang="ru-RU" sz="2400" dirty="0" smtClean="0">
                <a:latin typeface="Georgia" pitchFamily="18" charset="0"/>
              </a:rPr>
              <a:t>Для того, чтобы выполнить различные действия над таблицей, ее нужно выделить щелчком ЛКМ. Затем воспользоваться панелью Таблица, или контекстным меню. </a:t>
            </a:r>
            <a:endParaRPr lang="ru-RU" sz="2250" i="1" dirty="0" smtClean="0">
              <a:latin typeface="Georgia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8789" t="2812" r="71289" b="48438"/>
          <a:stretch>
            <a:fillRect/>
          </a:stretch>
        </p:blipFill>
        <p:spPr bwMode="auto">
          <a:xfrm>
            <a:off x="6072198" y="2214554"/>
            <a:ext cx="2857552" cy="4370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t="3876" r="-196" b="81589"/>
          <a:stretch>
            <a:fillRect/>
          </a:stretch>
        </p:blipFill>
        <p:spPr bwMode="auto">
          <a:xfrm>
            <a:off x="71406" y="1285860"/>
            <a:ext cx="895830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91786602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715436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3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ПОИСК И ЗАМЕНА ТЕКСТА</a:t>
            </a:r>
            <a:r>
              <a:rPr lang="en-US" sz="3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br>
              <a:rPr lang="en-US" sz="3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 </a:t>
            </a:r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3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4000504"/>
            <a:ext cx="8358246" cy="2428892"/>
          </a:xfrm>
        </p:spPr>
        <p:txBody>
          <a:bodyPr>
            <a:normAutofit lnSpcReduction="10000"/>
          </a:bodyPr>
          <a:lstStyle/>
          <a:p>
            <a:pPr marL="0" indent="363538">
              <a:buNone/>
            </a:pPr>
            <a:r>
              <a:rPr lang="en-US" dirty="0" smtClean="0">
                <a:latin typeface="Georgia" pitchFamily="18" charset="0"/>
              </a:rPr>
              <a:t>MS Word </a:t>
            </a:r>
            <a:r>
              <a:rPr lang="ru-RU" dirty="0" smtClean="0">
                <a:latin typeface="Georgia" pitchFamily="18" charset="0"/>
              </a:rPr>
              <a:t>имеет команда </a:t>
            </a:r>
            <a:r>
              <a:rPr lang="ru-RU" i="1" dirty="0">
                <a:latin typeface="Georgia" pitchFamily="18" charset="0"/>
              </a:rPr>
              <a:t>З</a:t>
            </a:r>
            <a:r>
              <a:rPr lang="ru-RU" i="1" dirty="0" smtClean="0">
                <a:latin typeface="Georgia" pitchFamily="18" charset="0"/>
              </a:rPr>
              <a:t>аменить</a:t>
            </a:r>
            <a:r>
              <a:rPr lang="ru-RU" dirty="0" smtClean="0">
                <a:latin typeface="Georgia" pitchFamily="18" charset="0"/>
              </a:rPr>
              <a:t>, с помощью которой можно автоматизировать процесс поиска и замены текста в документе. Чтобы отобразить диалоговое окно </a:t>
            </a:r>
            <a:r>
              <a:rPr lang="ru-RU" i="1" dirty="0" smtClean="0">
                <a:latin typeface="Georgia" pitchFamily="18" charset="0"/>
              </a:rPr>
              <a:t>Найти и заменить </a:t>
            </a:r>
            <a:r>
              <a:rPr lang="ru-RU" dirty="0" smtClean="0">
                <a:latin typeface="Georgia" pitchFamily="18" charset="0"/>
              </a:rPr>
              <a:t>используйте клавиши </a:t>
            </a:r>
            <a:r>
              <a:rPr lang="en-US" dirty="0" smtClean="0">
                <a:latin typeface="Georgia" pitchFamily="18" charset="0"/>
              </a:rPr>
              <a:t>&lt;</a:t>
            </a:r>
            <a:r>
              <a:rPr lang="ru-RU" dirty="0" err="1" smtClean="0">
                <a:latin typeface="Georgia" pitchFamily="18" charset="0"/>
              </a:rPr>
              <a:t>Ctrl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ru-RU" dirty="0" smtClean="0">
                <a:latin typeface="Georgia" pitchFamily="18" charset="0"/>
              </a:rPr>
              <a:t>+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>
                <a:latin typeface="Georgia" pitchFamily="18" charset="0"/>
              </a:rPr>
              <a:t>H</a:t>
            </a:r>
            <a:r>
              <a:rPr lang="en-US" dirty="0" smtClean="0">
                <a:latin typeface="Georgia" pitchFamily="18" charset="0"/>
              </a:rPr>
              <a:t>&gt;</a:t>
            </a:r>
            <a:r>
              <a:rPr lang="ru-RU" dirty="0" smtClean="0">
                <a:latin typeface="Georgia" pitchFamily="18" charset="0"/>
              </a:rPr>
              <a:t> или выберите </a:t>
            </a:r>
            <a:r>
              <a:rPr lang="ru-RU" i="1" dirty="0" smtClean="0">
                <a:latin typeface="Georgia" pitchFamily="18" charset="0"/>
              </a:rPr>
              <a:t>Главная </a:t>
            </a:r>
            <a:r>
              <a:rPr lang="ru-RU" i="1" dirty="0" smtClean="0">
                <a:latin typeface="Times New Roman"/>
                <a:cs typeface="Times New Roman"/>
              </a:rPr>
              <a:t>→</a:t>
            </a:r>
            <a:r>
              <a:rPr lang="ru-RU" i="1" dirty="0" smtClean="0">
                <a:latin typeface="Georgia" pitchFamily="18" charset="0"/>
              </a:rPr>
              <a:t> </a:t>
            </a:r>
            <a:r>
              <a:rPr lang="ru-RU" i="1" dirty="0">
                <a:latin typeface="Georgia" pitchFamily="18" charset="0"/>
              </a:rPr>
              <a:t>З</a:t>
            </a:r>
            <a:r>
              <a:rPr lang="ru-RU" i="1" dirty="0" smtClean="0">
                <a:latin typeface="Georgia" pitchFamily="18" charset="0"/>
              </a:rPr>
              <a:t>аменить</a:t>
            </a:r>
            <a:r>
              <a:rPr lang="ru-RU" dirty="0" smtClean="0">
                <a:latin typeface="Georgia" pitchFamily="18" charset="0"/>
              </a:rPr>
              <a:t>.</a:t>
            </a:r>
            <a:endParaRPr lang="en-US" dirty="0" smtClean="0">
              <a:latin typeface="Georgia" pitchFamily="18" charset="0"/>
            </a:endParaRPr>
          </a:p>
          <a:p>
            <a:pPr marL="0" indent="363538">
              <a:buNone/>
            </a:pPr>
            <a:endParaRPr lang="ru-RU" dirty="0" smtClean="0">
              <a:latin typeface="Georg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809754"/>
            <a:ext cx="535305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84483449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572560" cy="185738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ЧТО ТАКОЕ </a:t>
            </a:r>
            <a:b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ТЕКСТОВЫЙ РЕДАКТОР </a:t>
            </a:r>
            <a:b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И ТЕКСТОВЫЙ ПРОЦЕССОР?</a:t>
            </a:r>
            <a:endParaRPr lang="ru-RU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357430"/>
            <a:ext cx="8358246" cy="4168797"/>
          </a:xfrm>
        </p:spPr>
        <p:txBody>
          <a:bodyPr>
            <a:normAutofit fontScale="92500" lnSpcReduction="10000"/>
          </a:bodyPr>
          <a:lstStyle/>
          <a:p>
            <a:pPr marL="0" indent="363538">
              <a:buNone/>
            </a:pPr>
            <a:r>
              <a:rPr lang="ru-RU" sz="2800" dirty="0" smtClean="0">
                <a:latin typeface="Georgia" pitchFamily="18" charset="0"/>
              </a:rPr>
              <a:t>Текстовые  редакторы и текстовые процессоры предназначены для создания, редактирования, форматирования, сохранения во внешней памяти и печати текстовых документов. </a:t>
            </a:r>
          </a:p>
          <a:p>
            <a:pPr marL="0" indent="363538">
              <a:buNone/>
            </a:pPr>
            <a:r>
              <a:rPr lang="ru-RU" sz="2800" dirty="0" smtClean="0">
                <a:latin typeface="Georgia" pitchFamily="18" charset="0"/>
              </a:rPr>
              <a:t>Обычно </a:t>
            </a:r>
            <a:r>
              <a:rPr lang="ru-RU" sz="2800" b="1" u="sng" dirty="0" smtClean="0">
                <a:solidFill>
                  <a:srgbClr val="FF0000"/>
                </a:solidFill>
                <a:latin typeface="Georgia" pitchFamily="18" charset="0"/>
              </a:rPr>
              <a:t>текстовыми редакторами</a:t>
            </a:r>
            <a:r>
              <a:rPr lang="ru-RU" sz="2800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2800" dirty="0" smtClean="0">
                <a:latin typeface="Georgia" pitchFamily="18" charset="0"/>
              </a:rPr>
              <a:t>принято называть программы, выполняющие простейшие операции по редактированию текста, а </a:t>
            </a:r>
            <a:r>
              <a:rPr lang="ru-RU" sz="2800" b="1" u="sng" dirty="0" smtClean="0">
                <a:solidFill>
                  <a:srgbClr val="FF0000"/>
                </a:solidFill>
                <a:latin typeface="Georgia" pitchFamily="18" charset="0"/>
              </a:rPr>
              <a:t>текстовыми процессорами</a:t>
            </a:r>
            <a:r>
              <a:rPr lang="ru-RU" sz="2800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2800" dirty="0" smtClean="0">
                <a:latin typeface="Georgia" pitchFamily="18" charset="0"/>
              </a:rPr>
              <a:t>- программы, обладающие расширенными по сравнению с редакторами возможностями для компьютерной обработки текста.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СОЗДАНИЕ КОЛОНТИТУЛОВ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78563" y="3214686"/>
            <a:ext cx="8786874" cy="2928958"/>
          </a:xfrm>
        </p:spPr>
        <p:txBody>
          <a:bodyPr>
            <a:normAutofit/>
          </a:bodyPr>
          <a:lstStyle/>
          <a:p>
            <a:pPr marL="0" indent="363538">
              <a:buNone/>
            </a:pPr>
            <a:r>
              <a:rPr lang="ru-RU" sz="3000" dirty="0" smtClean="0">
                <a:latin typeface="Georgia" pitchFamily="18" charset="0"/>
              </a:rPr>
              <a:t>Для вставки колонтитула</a:t>
            </a:r>
            <a:r>
              <a:rPr lang="en-US" sz="3000" dirty="0">
                <a:latin typeface="Georgia" pitchFamily="18" charset="0"/>
              </a:rPr>
              <a:t>:</a:t>
            </a:r>
            <a:r>
              <a:rPr lang="ru-RU" sz="3000" dirty="0" smtClean="0">
                <a:latin typeface="Georgia" pitchFamily="18" charset="0"/>
              </a:rPr>
              <a:t> </a:t>
            </a:r>
            <a:r>
              <a:rPr lang="ru-RU" sz="3000" i="1" dirty="0" smtClean="0">
                <a:latin typeface="Georgia" pitchFamily="18" charset="0"/>
              </a:rPr>
              <a:t>Вставить</a:t>
            </a:r>
            <a:r>
              <a:rPr lang="ru-RU" sz="3000" dirty="0" smtClean="0">
                <a:latin typeface="Georgia" pitchFamily="18" charset="0"/>
              </a:rPr>
              <a:t> выбрать нужный колонтитул </a:t>
            </a:r>
            <a:r>
              <a:rPr lang="ru-RU" sz="3000" i="1" dirty="0" smtClean="0">
                <a:latin typeface="Georgia" pitchFamily="18" charset="0"/>
              </a:rPr>
              <a:t>Верхний колонтитул </a:t>
            </a:r>
            <a:r>
              <a:rPr lang="ru-RU" sz="3000" dirty="0" smtClean="0">
                <a:latin typeface="Georgia" pitchFamily="18" charset="0"/>
              </a:rPr>
              <a:t>или </a:t>
            </a:r>
            <a:r>
              <a:rPr lang="ru-RU" sz="3000" i="1" dirty="0" smtClean="0">
                <a:latin typeface="Georgia" pitchFamily="18" charset="0"/>
              </a:rPr>
              <a:t>Нижний колонтитул</a:t>
            </a:r>
            <a:r>
              <a:rPr lang="ru-RU" sz="3000" dirty="0" smtClean="0">
                <a:latin typeface="Georgia" pitchFamily="18" charset="0"/>
              </a:rPr>
              <a:t>. Содержание колонтитул выбираются в</a:t>
            </a:r>
            <a:r>
              <a:rPr lang="en-US" sz="3000" dirty="0" smtClean="0">
                <a:latin typeface="Georgia" pitchFamily="18" charset="0"/>
              </a:rPr>
              <a:t> </a:t>
            </a:r>
            <a:r>
              <a:rPr lang="ru-RU" sz="3000" i="1" dirty="0" smtClean="0">
                <a:latin typeface="Georgia" pitchFamily="18" charset="0"/>
              </a:rPr>
              <a:t>Конструкторе</a:t>
            </a:r>
            <a:r>
              <a:rPr lang="ru-RU" sz="3000" dirty="0" smtClean="0">
                <a:latin typeface="Georgia" pitchFamily="18" charset="0"/>
              </a:rPr>
              <a:t>.</a:t>
            </a:r>
            <a:endParaRPr lang="ru-RU" sz="3000" i="1" dirty="0" smtClean="0">
              <a:latin typeface="Georgia" pitchFamily="18" charset="0"/>
            </a:endParaRPr>
          </a:p>
          <a:p>
            <a:pPr marL="0" indent="363538">
              <a:buNone/>
            </a:pPr>
            <a:endParaRPr lang="ru-RU" sz="3000" dirty="0" smtClean="0">
              <a:latin typeface="Georgia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t="2907" r="-196" b="81589"/>
          <a:stretch>
            <a:fillRect/>
          </a:stretch>
        </p:blipFill>
        <p:spPr bwMode="auto">
          <a:xfrm>
            <a:off x="0" y="1857364"/>
            <a:ext cx="9144000" cy="855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33791807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214438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ПАРАМЕТРЫ СТРАНИЦЫ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В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2143116"/>
            <a:ext cx="4429156" cy="2071702"/>
          </a:xfrm>
        </p:spPr>
        <p:txBody>
          <a:bodyPr>
            <a:noAutofit/>
          </a:bodyPr>
          <a:lstStyle/>
          <a:p>
            <a:pPr marL="0" indent="363538">
              <a:buNone/>
            </a:pPr>
            <a:r>
              <a:rPr lang="ru-RU" sz="2250" dirty="0" smtClean="0">
                <a:latin typeface="Georgia" pitchFamily="18" charset="0"/>
              </a:rPr>
              <a:t>Настройка параметров страницы осуществляется в пункте </a:t>
            </a:r>
            <a:r>
              <a:rPr lang="ru-RU" sz="2250" i="1" dirty="0" smtClean="0">
                <a:latin typeface="Georgia" pitchFamily="18" charset="0"/>
              </a:rPr>
              <a:t>Разметка страницы</a:t>
            </a:r>
            <a:r>
              <a:rPr lang="ru-RU" sz="2250" dirty="0" smtClean="0">
                <a:latin typeface="Georgia" pitchFamily="18" charset="0"/>
              </a:rPr>
              <a:t> </a:t>
            </a:r>
            <a:r>
              <a:rPr lang="ru-RU" sz="2250" dirty="0" smtClean="0">
                <a:latin typeface="Times New Roman"/>
                <a:cs typeface="Times New Roman"/>
              </a:rPr>
              <a:t>→</a:t>
            </a:r>
            <a:r>
              <a:rPr lang="ru-RU" sz="2250" dirty="0" smtClean="0">
                <a:latin typeface="Georgia" pitchFamily="18" charset="0"/>
              </a:rPr>
              <a:t> </a:t>
            </a:r>
            <a:r>
              <a:rPr lang="ru-RU" sz="2250" i="1" dirty="0" smtClean="0">
                <a:latin typeface="Georgia" pitchFamily="18" charset="0"/>
              </a:rPr>
              <a:t>Параметры страницы</a:t>
            </a:r>
            <a:r>
              <a:rPr lang="ru-RU" sz="2250" dirty="0" smtClean="0">
                <a:latin typeface="Georgia" pitchFamily="18" charset="0"/>
              </a:rPr>
              <a:t>.</a:t>
            </a:r>
            <a:endParaRPr lang="ru-RU" sz="2250" i="1" dirty="0" smtClean="0">
              <a:latin typeface="Georgia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8241" y="1857364"/>
            <a:ext cx="3820039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6445" t="2907" r="63672" b="81589"/>
          <a:stretch>
            <a:fillRect/>
          </a:stretch>
        </p:blipFill>
        <p:spPr bwMode="auto">
          <a:xfrm>
            <a:off x="428596" y="4143380"/>
            <a:ext cx="432646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15694057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715436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3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ПЕЧАТЬ</a:t>
            </a:r>
            <a:r>
              <a:rPr lang="en-US" sz="3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 </a:t>
            </a:r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3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357298"/>
            <a:ext cx="8501122" cy="1500198"/>
          </a:xfrm>
        </p:spPr>
        <p:txBody>
          <a:bodyPr>
            <a:normAutofit fontScale="92500" lnSpcReduction="10000"/>
          </a:bodyPr>
          <a:lstStyle/>
          <a:p>
            <a:pPr marL="0" indent="363538">
              <a:buNone/>
            </a:pPr>
            <a:r>
              <a:rPr lang="ru-RU" dirty="0" smtClean="0">
                <a:latin typeface="Georgia" pitchFamily="18" charset="0"/>
              </a:rPr>
              <a:t>Для быстрой печати документа достаточно нажать кнопку </a:t>
            </a:r>
            <a:r>
              <a:rPr lang="ru-RU" i="1" dirty="0" smtClean="0">
                <a:latin typeface="Georgia" pitchFamily="18" charset="0"/>
              </a:rPr>
              <a:t>Печать</a:t>
            </a:r>
            <a:r>
              <a:rPr lang="ru-RU" dirty="0" smtClean="0">
                <a:latin typeface="Georgia" pitchFamily="18" charset="0"/>
              </a:rPr>
              <a:t> на Стандартной панели инструментов. Для расширенных настроек печати необходимо вызвать окно Печать: </a:t>
            </a:r>
            <a:r>
              <a:rPr lang="ru-RU" i="1" dirty="0" smtClean="0">
                <a:latin typeface="Georgia" pitchFamily="18" charset="0"/>
              </a:rPr>
              <a:t>Кнопка «</a:t>
            </a:r>
            <a:r>
              <a:rPr lang="en-US" i="1" dirty="0" smtClean="0">
                <a:latin typeface="Georgia" pitchFamily="18" charset="0"/>
              </a:rPr>
              <a:t>Office</a:t>
            </a:r>
            <a:r>
              <a:rPr lang="ru-RU" i="1" dirty="0" smtClean="0">
                <a:latin typeface="Georgia" pitchFamily="18" charset="0"/>
              </a:rPr>
              <a:t>»</a:t>
            </a:r>
            <a:r>
              <a:rPr lang="ru-RU" i="1" dirty="0" smtClean="0">
                <a:latin typeface="Georgia" pitchFamily="18" charset="0"/>
                <a:cs typeface="Times New Roman"/>
              </a:rPr>
              <a:t>→ Печать…</a:t>
            </a:r>
            <a:endParaRPr lang="en-US" i="1" dirty="0" smtClean="0">
              <a:latin typeface="Georgia" pitchFamily="18" charset="0"/>
            </a:endParaRPr>
          </a:p>
          <a:p>
            <a:pPr marL="0" indent="363538">
              <a:buNone/>
            </a:pPr>
            <a:endParaRPr lang="ru-RU" dirty="0" smtClean="0">
              <a:latin typeface="Georgia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1113" y="2714620"/>
            <a:ext cx="6581775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05689145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пасибо </a:t>
            </a:r>
            <a:r>
              <a:rPr lang="ru-RU" sz="5400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 </a:t>
            </a:r>
            <a:r>
              <a:rPr lang="ru-RU" sz="5400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7070164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НАЗНАЧЕНИЕ</a:t>
            </a:r>
            <a:b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ТЕКСТОВОГО ПРОЦЕССОРА</a:t>
            </a:r>
            <a:endParaRPr lang="ru-RU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71678"/>
            <a:ext cx="8643998" cy="442915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создание документов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редактирование документов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сохранение документов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форматирование документов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печать документов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автоматическое составление оглавлений и указателей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создание и форматирование таблиц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внедрение в документ рисунков, формул и др.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проверка пунктуации и орфографии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ВОЗМОЖНОСТИ</a:t>
            </a:r>
            <a:b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ТЕКСТОВОГО ПРОЦЕССОРА.</a:t>
            </a:r>
            <a:endParaRPr lang="ru-RU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71678"/>
            <a:ext cx="8643998" cy="4429156"/>
          </a:xfrm>
        </p:spPr>
        <p:txBody>
          <a:bodyPr vert="horz"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Поддержка двух и более языков с возможностью редактировать синтаксически и стилистически;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Использование разнообразных шрифтов и изменение их размера, цвета, начертания;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Использование в одном документе символов разных языков;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Работа с несколькими документами и несколькими средами (графический, текстовый редакторы, электронные таблицы, базы данных, презентации и т.д.);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Большой выбор объектов, которые можно вставить в документ;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Автоматическое разбиение документа на страницы;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Добавление списков, гиперссылок, сносок, колонтитулов;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Georgia" pitchFamily="18" charset="0"/>
              </a:rPr>
              <a:t>Расширенные возможности работы с таблицей и т.д.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endParaRPr lang="ru-RU" sz="2400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 vert="horz" lIns="0" rIns="0" bIns="0" anchor="b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ОСНОВНЫЕ ЭЛЕМЕНТЫ ТЕКСТОВОГО ДОКУМЕНТА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214554"/>
            <a:ext cx="8643998" cy="4643446"/>
          </a:xfrm>
        </p:spPr>
        <p:txBody>
          <a:bodyPr vert="horz">
            <a:normAutofit fontScale="85000" lnSpcReduction="20000"/>
          </a:bodyPr>
          <a:lstStyle/>
          <a:p>
            <a:pPr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b="1" u="sng" dirty="0" smtClean="0">
                <a:solidFill>
                  <a:srgbClr val="FF0000"/>
                </a:solidFill>
                <a:latin typeface="Georgia" pitchFamily="18" charset="0"/>
              </a:rPr>
              <a:t>символ</a:t>
            </a:r>
            <a:r>
              <a:rPr lang="ru-RU" dirty="0" smtClean="0">
                <a:latin typeface="Georgia" pitchFamily="18" charset="0"/>
              </a:rPr>
              <a:t> - минимальная единица текстовой информации;</a:t>
            </a:r>
          </a:p>
          <a:p>
            <a:pPr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b="1" u="sng" dirty="0" smtClean="0">
                <a:solidFill>
                  <a:srgbClr val="FF0000"/>
                </a:solidFill>
                <a:latin typeface="Georgia" pitchFamily="18" charset="0"/>
              </a:rPr>
              <a:t>слово</a:t>
            </a:r>
            <a:r>
              <a:rPr lang="ru-RU" dirty="0" smtClean="0">
                <a:latin typeface="Georgia" pitchFamily="18" charset="0"/>
              </a:rPr>
              <a:t> - произвольная последовательность букв и цифр, ограниченная с двух сторон служебными символами;</a:t>
            </a:r>
          </a:p>
          <a:p>
            <a:pPr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b="1" u="sng" dirty="0" smtClean="0">
                <a:solidFill>
                  <a:srgbClr val="FF0000"/>
                </a:solidFill>
                <a:latin typeface="Georgia" pitchFamily="18" charset="0"/>
              </a:rPr>
              <a:t>строка</a:t>
            </a:r>
            <a:r>
              <a:rPr lang="ru-RU" dirty="0" smtClean="0">
                <a:latin typeface="Georgia" pitchFamily="18" charset="0"/>
              </a:rPr>
              <a:t> - произвольная последовательность символов между левой и правой границами абзаца;</a:t>
            </a:r>
          </a:p>
          <a:p>
            <a:pPr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b="1" u="sng" dirty="0" smtClean="0">
                <a:solidFill>
                  <a:srgbClr val="FF0000"/>
                </a:solidFill>
                <a:latin typeface="Georgia" pitchFamily="18" charset="0"/>
              </a:rPr>
              <a:t>предложение</a:t>
            </a:r>
            <a:r>
              <a:rPr lang="ru-RU" dirty="0" smtClean="0">
                <a:latin typeface="Georgia" pitchFamily="18" charset="0"/>
              </a:rPr>
              <a:t> - произвольная последовательность слов, завершающаяся точкой;</a:t>
            </a:r>
          </a:p>
          <a:p>
            <a:pPr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b="1" u="sng" dirty="0" smtClean="0">
                <a:solidFill>
                  <a:srgbClr val="FF0000"/>
                </a:solidFill>
                <a:latin typeface="Georgia" pitchFamily="18" charset="0"/>
              </a:rPr>
              <a:t>абзац</a:t>
            </a:r>
            <a:r>
              <a:rPr lang="ru-RU" dirty="0" smtClean="0">
                <a:latin typeface="Georgia" pitchFamily="18" charset="0"/>
              </a:rPr>
              <a:t> - часть текста, которая завершается специальным символом конца абзаца, при этом допускаются пустые абзацы;</a:t>
            </a:r>
          </a:p>
          <a:p>
            <a:pPr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b="1" u="sng" dirty="0" smtClean="0">
                <a:solidFill>
                  <a:srgbClr val="FF0000"/>
                </a:solidFill>
                <a:latin typeface="Georgia" pitchFamily="18" charset="0"/>
              </a:rPr>
              <a:t>страницу</a:t>
            </a:r>
            <a:r>
              <a:rPr lang="ru-RU" dirty="0" smtClean="0">
                <a:latin typeface="Georgia" pitchFamily="18" charset="0"/>
              </a:rPr>
              <a:t> составляют строки и абзацы, таблицы и внедренные в документ объекты;</a:t>
            </a:r>
          </a:p>
          <a:p>
            <a:pPr>
              <a:spcBef>
                <a:spcPts val="0"/>
              </a:spcBef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dirty="0" smtClean="0">
                <a:latin typeface="Georgia" pitchFamily="18" charset="0"/>
              </a:rPr>
              <a:t>наиболее крупной единицей является собственно </a:t>
            </a:r>
            <a:r>
              <a:rPr lang="ru-RU" b="1" u="sng" dirty="0" smtClean="0">
                <a:solidFill>
                  <a:srgbClr val="FF0000"/>
                </a:solidFill>
                <a:latin typeface="Georgia" pitchFamily="18" charset="0"/>
              </a:rPr>
              <a:t>документ</a:t>
            </a:r>
            <a:r>
              <a:rPr lang="ru-RU" dirty="0" smtClean="0">
                <a:latin typeface="Georgia" pitchFamily="18" charset="0"/>
              </a:rPr>
              <a:t>, где все составляющие его абзацы определенным образом структурированы, снабжены при необходимости заголовками, выстроена иерархия структурных разделов.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7620" y="1371600"/>
            <a:ext cx="4786346" cy="4843482"/>
          </a:xfrm>
        </p:spPr>
        <p:txBody>
          <a:bodyPr anchor="ctr">
            <a:normAutofit/>
          </a:bodyPr>
          <a:lstStyle/>
          <a:p>
            <a:pPr algn="ctr"/>
            <a:r>
              <a:rPr lang="ru-RU" sz="8000" dirty="0" smtClean="0">
                <a:solidFill>
                  <a:srgbClr val="7030A0"/>
                </a:solidFill>
              </a:rPr>
              <a:t>Текстовый процессор </a:t>
            </a:r>
            <a:r>
              <a:rPr lang="en-US" sz="8000" dirty="0" smtClean="0">
                <a:solidFill>
                  <a:srgbClr val="7030A0"/>
                </a:solidFill>
              </a:rPr>
              <a:t>MS Word</a:t>
            </a:r>
            <a:endParaRPr lang="ru-RU" sz="8000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071678"/>
            <a:ext cx="3357586" cy="3357586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 vert="horz" lIns="0" rIns="0" bIns="0" anchor="ctr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ЗАПУСК ПРОГРАММЫ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643998" cy="4786346"/>
          </a:xfrm>
        </p:spPr>
        <p:txBody>
          <a:bodyPr vert="horz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800" b="1" u="sng" dirty="0" smtClean="0">
                <a:latin typeface="Georgia" pitchFamily="18" charset="0"/>
              </a:rPr>
              <a:t>Способ 1</a:t>
            </a:r>
            <a:r>
              <a:rPr lang="ru-RU" sz="2800" dirty="0" smtClean="0">
                <a:latin typeface="Georgia" pitchFamily="18" charset="0"/>
              </a:rPr>
              <a:t>. Пуск </a:t>
            </a:r>
            <a:r>
              <a:rPr lang="ru-RU" sz="2800" dirty="0" smtClean="0">
                <a:latin typeface="Georgia" pitchFamily="18" charset="0"/>
                <a:cs typeface="Times New Roman"/>
              </a:rPr>
              <a:t>→ Все программы → </a:t>
            </a:r>
            <a:r>
              <a:rPr lang="en-US" sz="2800" dirty="0" smtClean="0">
                <a:latin typeface="Georgia" pitchFamily="18" charset="0"/>
                <a:cs typeface="Times New Roman"/>
              </a:rPr>
              <a:t>Microsoft Office </a:t>
            </a:r>
            <a:r>
              <a:rPr lang="ru-RU" sz="2800" dirty="0" smtClean="0">
                <a:latin typeface="Georgia" pitchFamily="18" charset="0"/>
                <a:cs typeface="Times New Roman"/>
              </a:rPr>
              <a:t>→</a:t>
            </a:r>
            <a:r>
              <a:rPr lang="en-US" sz="2800" dirty="0" smtClean="0">
                <a:latin typeface="Georgia" pitchFamily="18" charset="0"/>
                <a:cs typeface="Times New Roman"/>
              </a:rPr>
              <a:t> Microsoft Office Word 2007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800" b="1" u="sng" dirty="0" smtClean="0">
                <a:latin typeface="Georgia" pitchFamily="18" charset="0"/>
                <a:cs typeface="Times New Roman"/>
              </a:rPr>
              <a:t>Способ 2</a:t>
            </a:r>
            <a:r>
              <a:rPr lang="ru-RU" sz="2800" dirty="0" smtClean="0">
                <a:latin typeface="Georgia" pitchFamily="18" charset="0"/>
                <a:cs typeface="Times New Roman"/>
              </a:rPr>
              <a:t>. Нажать на значок </a:t>
            </a:r>
            <a:r>
              <a:rPr lang="en-US" sz="2800" dirty="0" smtClean="0">
                <a:latin typeface="Georgia" pitchFamily="18" charset="0"/>
                <a:cs typeface="Times New Roman"/>
              </a:rPr>
              <a:t>MS Word</a:t>
            </a:r>
            <a:r>
              <a:rPr lang="ru-RU" sz="2800" dirty="0" smtClean="0">
                <a:latin typeface="Georgia" pitchFamily="18" charset="0"/>
                <a:cs typeface="Times New Roman"/>
              </a:rPr>
              <a:t> на Панели задач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800" b="1" u="sng" dirty="0" smtClean="0">
                <a:latin typeface="Georgia" pitchFamily="18" charset="0"/>
                <a:cs typeface="Times New Roman"/>
              </a:rPr>
              <a:t>Способ 3</a:t>
            </a:r>
            <a:r>
              <a:rPr lang="ru-RU" sz="2800" dirty="0" smtClean="0">
                <a:latin typeface="Georgia" pitchFamily="18" charset="0"/>
                <a:cs typeface="Times New Roman"/>
              </a:rPr>
              <a:t>. ПКМ на свободном месте → Создать→  Документ </a:t>
            </a:r>
            <a:r>
              <a:rPr lang="en-US" sz="2800" dirty="0" smtClean="0">
                <a:latin typeface="Georgia" pitchFamily="18" charset="0"/>
                <a:cs typeface="Times New Roman"/>
              </a:rPr>
              <a:t>Microsoft Office Word</a:t>
            </a:r>
            <a:endParaRPr lang="ru-RU" sz="2800" dirty="0" smtClean="0">
              <a:latin typeface="Georgia" pitchFamily="18" charset="0"/>
              <a:cs typeface="Times New Roman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 vert="horz" lIns="0" rIns="0" bIns="0" anchor="t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ОКНО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35"/>
            <a:ext cx="8715436" cy="5226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 vert="horz" lIns="0" rIns="0" bIns="0" anchor="ctr"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СОЗДАНИЕ ДОКУМЕНТА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 </a:t>
            </a: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MS WORD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4315" y="2071678"/>
            <a:ext cx="8215370" cy="4603434"/>
          </a:xfrm>
        </p:spPr>
        <p:txBody>
          <a:bodyPr vert="horz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800" b="1" u="sng" dirty="0" smtClean="0">
                <a:latin typeface="Georgia" pitchFamily="18" charset="0"/>
              </a:rPr>
              <a:t>Способ 1.</a:t>
            </a:r>
            <a:r>
              <a:rPr lang="ru-RU" sz="2800" dirty="0" smtClean="0">
                <a:latin typeface="Georgia" pitchFamily="18" charset="0"/>
              </a:rPr>
              <a:t> При запуске программы создается новый документ, который по умолчанию называется «Документ.</a:t>
            </a:r>
            <a:r>
              <a:rPr lang="en-US" sz="2800" dirty="0" err="1" smtClean="0">
                <a:latin typeface="Georgia" pitchFamily="18" charset="0"/>
              </a:rPr>
              <a:t>docx</a:t>
            </a:r>
            <a:r>
              <a:rPr lang="ru-RU" sz="2800" dirty="0" smtClean="0">
                <a:latin typeface="Georgia" pitchFamily="18" charset="0"/>
              </a:rPr>
              <a:t>»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800" b="1" u="sng" dirty="0" smtClean="0">
                <a:latin typeface="Georgia" pitchFamily="18" charset="0"/>
              </a:rPr>
              <a:t>Способ 2.</a:t>
            </a:r>
            <a:r>
              <a:rPr lang="ru-RU" sz="2800" dirty="0" smtClean="0">
                <a:latin typeface="Georgia" pitchFamily="18" charset="0"/>
              </a:rPr>
              <a:t> На Стандартной панели инструментов кнопка Создать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Font typeface="Wingdings" pitchFamily="2" charset="2"/>
              <a:buChar char="ü"/>
              <a:defRPr/>
            </a:pPr>
            <a:r>
              <a:rPr lang="ru-RU" sz="2800" b="1" u="sng" dirty="0" smtClean="0">
                <a:latin typeface="Georgia" pitchFamily="18" charset="0"/>
              </a:rPr>
              <a:t>Способ 3.</a:t>
            </a:r>
            <a:r>
              <a:rPr lang="ru-RU" sz="2800" dirty="0" smtClean="0">
                <a:latin typeface="Georgia" pitchFamily="18" charset="0"/>
              </a:rPr>
              <a:t> Если </a:t>
            </a:r>
            <a:r>
              <a:rPr lang="en-US" sz="2800" dirty="0" smtClean="0">
                <a:latin typeface="Georgia" pitchFamily="18" charset="0"/>
              </a:rPr>
              <a:t>MS Word </a:t>
            </a:r>
            <a:r>
              <a:rPr lang="ru-RU" sz="2800" dirty="0" smtClean="0">
                <a:latin typeface="Georgia" pitchFamily="18" charset="0"/>
              </a:rPr>
              <a:t>уже запущен:</a:t>
            </a:r>
          </a:p>
          <a:p>
            <a:pPr marL="1698625" indent="-173038"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Georgia" pitchFamily="18" charset="0"/>
              </a:rPr>
              <a:t>&lt;Ctrl + N&gt;</a:t>
            </a:r>
          </a:p>
          <a:p>
            <a:pPr marL="1698625" indent="-173038"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Font typeface="Arial" pitchFamily="34" charset="0"/>
              <a:buChar char="•"/>
              <a:defRPr/>
            </a:pPr>
            <a:r>
              <a:rPr lang="ru-RU" sz="2800" dirty="0" smtClean="0">
                <a:latin typeface="Georgia" pitchFamily="18" charset="0"/>
              </a:rPr>
              <a:t>Меню</a:t>
            </a:r>
            <a:r>
              <a:rPr lang="en-US" sz="2800" dirty="0" smtClean="0">
                <a:latin typeface="Georgia" pitchFamily="18" charset="0"/>
              </a:rPr>
              <a:t> </a:t>
            </a:r>
            <a:r>
              <a:rPr lang="ru-RU" sz="2800" dirty="0" smtClean="0">
                <a:latin typeface="Times New Roman"/>
                <a:cs typeface="Times New Roman"/>
              </a:rPr>
              <a:t>→ Создать → Новый документ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 smtClean="0">
                <a:latin typeface="Times New Roman"/>
                <a:cs typeface="Times New Roman"/>
              </a:rPr>
              <a:t>→ Создать</a:t>
            </a:r>
            <a:endParaRPr lang="ru-RU" sz="2800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489</TotalTime>
  <Words>1063</Words>
  <Application>Microsoft Office PowerPoint</Application>
  <PresentationFormat>Экран (4:3)</PresentationFormat>
  <Paragraphs>99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Технология обработки текстовой информации</vt:lpstr>
      <vt:lpstr>ЧТО ТАКОЕ  ТЕКСТОВЫЙ РЕДАКТОР  И ТЕКСТОВЫЙ ПРОЦЕССОР?</vt:lpstr>
      <vt:lpstr>НАЗНАЧЕНИЕ ТЕКСТОВОГО ПРОЦЕССОРА</vt:lpstr>
      <vt:lpstr>ВОЗМОЖНОСТИ ТЕКСТОВОГО ПРОЦЕССОРА.</vt:lpstr>
      <vt:lpstr>ОСНОВНЫЕ ЭЛЕМЕНТЫ ТЕКСТОВОГО ДОКУМЕНТА</vt:lpstr>
      <vt:lpstr>Текстовый процессор MS Word</vt:lpstr>
      <vt:lpstr>ЗАПУСК ПРОГРАММЫ  MS WORD</vt:lpstr>
      <vt:lpstr>ОКНО MS WORD</vt:lpstr>
      <vt:lpstr>СОЗДАНИЕ ДОКУМЕНТА В MS WORD</vt:lpstr>
      <vt:lpstr>СОЗДАНИЕ ДОКУМЕНТА  ИЗ ШАБЛОНА В MS WORD</vt:lpstr>
      <vt:lpstr>СОХРАНЕНИЕ ДОКУМЕНТА  В MS WORD</vt:lpstr>
      <vt:lpstr>ВВОД И РЕДАКТИРОВАНИЕ ТЕКСТА</vt:lpstr>
      <vt:lpstr>ВЫДЕЛЕНИЕ </vt:lpstr>
      <vt:lpstr>ФОРМАТИРОВАНИЕ  В MS WORD</vt:lpstr>
      <vt:lpstr>СПИСКИ В MS WORD</vt:lpstr>
      <vt:lpstr>ВСТАВКА В MS WORD  ГРАФИЧЕСКОГО ОБЪЕКТА</vt:lpstr>
      <vt:lpstr>ВСТАВКА ФОРМУЛЫ В MS WORD</vt:lpstr>
      <vt:lpstr>ВСТАВКА ТАБЛИЦЫ В MS WORD</vt:lpstr>
      <vt:lpstr>ПОИСК И ЗАМЕНА ТЕКСТА  В MS WORD</vt:lpstr>
      <vt:lpstr>СОЗДАНИЕ КОЛОНТИТУЛОВ  В MS WORD</vt:lpstr>
      <vt:lpstr>ПАРАМЕТРЫ СТРАНИЦЫ  В MS WORD</vt:lpstr>
      <vt:lpstr>ПЕЧАТЬ В MS WORD</vt:lpstr>
      <vt:lpstr>Спасибо за внимание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Текстовый процессор OpenOffice.org Writer</dc:title>
  <dc:creator>Sivilla</dc:creator>
  <cp:lastModifiedBy>student</cp:lastModifiedBy>
  <cp:revision>150</cp:revision>
  <dcterms:created xsi:type="dcterms:W3CDTF">2013-11-02T14:16:43Z</dcterms:created>
  <dcterms:modified xsi:type="dcterms:W3CDTF">2018-03-06T02:38:29Z</dcterms:modified>
</cp:coreProperties>
</file>