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Raleway"/>
      <p:regular r:id="rId12"/>
      <p:bold r:id="rId13"/>
      <p:italic r:id="rId14"/>
      <p:boldItalic r:id="rId15"/>
    </p:embeddedFont>
    <p:embeddedFont>
      <p:font typeface="La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Raleway-bold.fntdata"/><Relationship Id="rId12" Type="http://schemas.openxmlformats.org/officeDocument/2006/relationships/font" Target="fonts/Raleway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aleway-boldItalic.fntdata"/><Relationship Id="rId14" Type="http://schemas.openxmlformats.org/officeDocument/2006/relationships/font" Target="fonts/Raleway-italic.fntdata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5" Type="http://schemas.openxmlformats.org/officeDocument/2006/relationships/slide" Target="slides/slide1.xml"/><Relationship Id="rId19" Type="http://schemas.openxmlformats.org/officeDocument/2006/relationships/font" Target="fonts/Lato-boldItalic.fntdata"/><Relationship Id="rId6" Type="http://schemas.openxmlformats.org/officeDocument/2006/relationships/slide" Target="slides/slide2.xml"/><Relationship Id="rId18" Type="http://schemas.openxmlformats.org/officeDocument/2006/relationships/font" Target="fonts/Lato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Shape 1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Shape 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Shape 77"/>
          <p:cNvSpPr txBox="1"/>
          <p:nvPr>
            <p:ph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hape 18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Shape 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Shape 21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Shape 2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Shape 2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Shape 2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Shape 3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Shape 3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Shape 3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Shape 4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Shape 4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Shape 4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Shape 4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Shape 5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Shape 52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Shape 56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Shape 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Shape 59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Shape 6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Shape 6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Shape 66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Shape 68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ctrTitle"/>
          </p:nvPr>
        </p:nvSpPr>
        <p:spPr>
          <a:xfrm>
            <a:off x="111750" y="991750"/>
            <a:ext cx="8920500" cy="261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FF9900"/>
                </a:solidFill>
              </a:rPr>
              <a:t>Основные приемы ввода и редактирования текста</a:t>
            </a:r>
            <a:endParaRPr b="1">
              <a:solidFill>
                <a:srgbClr val="FF9900"/>
              </a:solidFill>
            </a:endParaRPr>
          </a:p>
        </p:txBody>
      </p:sp>
      <p:sp>
        <p:nvSpPr>
          <p:cNvPr id="87" name="Shape 87"/>
          <p:cNvSpPr txBox="1"/>
          <p:nvPr>
            <p:ph idx="1" type="subTitle"/>
          </p:nvPr>
        </p:nvSpPr>
        <p:spPr>
          <a:xfrm>
            <a:off x="4441800" y="4649150"/>
            <a:ext cx="4702200" cy="4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Берзин Юрий и Овчинников Дмитрий 8 В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Что такое редактирование?</a:t>
            </a:r>
            <a:endParaRPr/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306025" y="2078875"/>
            <a:ext cx="5614200" cy="274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b="1" lang="ru" sz="2400">
                <a:solidFill>
                  <a:srgbClr val="FF0000"/>
                </a:solidFill>
                <a:highlight>
                  <a:srgbClr val="F7F7F6"/>
                </a:highlight>
                <a:latin typeface="Verdana"/>
                <a:ea typeface="Verdana"/>
                <a:cs typeface="Verdana"/>
                <a:sym typeface="Verdana"/>
              </a:rPr>
              <a:t>Редактирование</a:t>
            </a:r>
            <a:r>
              <a:rPr lang="ru" sz="2400">
                <a:solidFill>
                  <a:srgbClr val="FF0000"/>
                </a:solidFill>
                <a:highlight>
                  <a:srgbClr val="F7F7F6"/>
                </a:highlight>
                <a:latin typeface="Verdana"/>
                <a:ea typeface="Verdana"/>
                <a:cs typeface="Verdana"/>
                <a:sym typeface="Verdana"/>
              </a:rPr>
              <a:t> — преобразование, обеспечивающее добавление, удаление, перемещение или исправление содержания документа.</a:t>
            </a:r>
            <a:endParaRPr sz="2400"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14300" y="3025675"/>
            <a:ext cx="3529700" cy="2117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Что такое форматирование?</a:t>
            </a:r>
            <a:endParaRPr/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164775" y="2078875"/>
            <a:ext cx="49671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b="1" lang="ru" sz="2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Форматирование – </a:t>
            </a:r>
            <a:r>
              <a:rPr lang="ru" sz="2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процесс преобразования внешнего вида текста с целью сделать его наиболее удобным для чтения.</a:t>
            </a:r>
            <a:endParaRPr sz="2400">
              <a:solidFill>
                <a:srgbClr val="0000FF"/>
              </a:solidFill>
            </a:endParaRPr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2800" y="2313825"/>
            <a:ext cx="4271200" cy="2829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727650" y="62420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Атрибуты форматирования</a:t>
            </a:r>
            <a:endParaRPr/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727650" y="1313825"/>
            <a:ext cx="7688700" cy="382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К ним относятся: гарнитура шрифта, размер шрифта, начертание шрифта (полужирное, курсивное, подчеркнутое), цвета, интервал между символами в слове и т.д.</a:t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300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Мороз и солнце; день чудесный!</a:t>
            </a:r>
            <a:endParaRPr sz="3000">
              <a:solidFill>
                <a:srgbClr val="FF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Еще ты дремлешь, друг прелестный –</a:t>
            </a:r>
            <a:endParaRPr b="1" sz="2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i="1" lang="ru" sz="2400">
                <a:solidFill>
                  <a:srgbClr val="222222"/>
                </a:solidFill>
                <a:highlight>
                  <a:srgbClr val="E06666"/>
                </a:highlight>
                <a:latin typeface="Arial"/>
                <a:ea typeface="Arial"/>
                <a:cs typeface="Arial"/>
                <a:sym typeface="Arial"/>
              </a:rPr>
              <a:t>Пора, красавица, проснись;</a:t>
            </a:r>
            <a:endParaRPr i="1" sz="2400">
              <a:solidFill>
                <a:srgbClr val="222222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2400" u="sng">
                <a:solidFill>
                  <a:srgbClr val="00FF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Открой сомкнуты негой взоры</a:t>
            </a:r>
            <a:endParaRPr sz="2400" u="sng">
              <a:solidFill>
                <a:srgbClr val="00FF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727650" y="5653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Параметры форматирования</a:t>
            </a:r>
            <a:endParaRPr/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729450" y="1459475"/>
            <a:ext cx="7688700" cy="368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К ним следует отнести: выравнивание текста (по левому или правому краю, по центру, по ширине), отступы абзацев, отступы первой строки абзацев, межстрочный интервал, заливка цвета фона, маркеры и нумерация списков и т.д.</a:t>
            </a:r>
            <a:endParaRPr sz="1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>
              <a:spcBef>
                <a:spcPts val="160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AutoNum type="arabicPeriod"/>
            </a:pPr>
            <a:r>
              <a:rPr b="1" lang="ru" sz="18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Мороз и солнце; день чудесный!</a:t>
            </a:r>
            <a:endParaRPr b="1" sz="18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algn="r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AutoNum type="arabicPeriod"/>
            </a:pPr>
            <a:r>
              <a:rPr b="1" lang="ru" sz="18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Еще ты дремлешь, друг прелестный –</a:t>
            </a:r>
            <a:endParaRPr b="1" sz="18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AutoNum type="arabicPeriod"/>
            </a:pPr>
            <a:r>
              <a:rPr b="1" lang="ru" sz="18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Пора, красавица, проснись;</a:t>
            </a:r>
            <a:endParaRPr b="1" sz="18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1" marL="91440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AutoNum type="alphaLcPeriod"/>
            </a:pPr>
            <a:r>
              <a:rPr b="1" lang="ru" sz="18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Открой сомкнуты негой взоры</a:t>
            </a:r>
            <a:endParaRPr b="1" sz="18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727650" y="682650"/>
            <a:ext cx="7688700" cy="141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Некоторые правила оформления текстовых документов</a:t>
            </a:r>
            <a:endParaRPr/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727650" y="1718425"/>
            <a:ext cx="7688700" cy="29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000"/>
              <a:buFont typeface="Arial"/>
              <a:buAutoNum type="arabicPeriod"/>
            </a:pPr>
            <a:r>
              <a:rPr lang="ru" sz="2000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Слова в строках должны быть разделены одним пробелом.</a:t>
            </a:r>
            <a:endParaRPr sz="20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000"/>
              <a:buFont typeface="Arial"/>
              <a:buAutoNum type="arabicPeriod"/>
            </a:pPr>
            <a:r>
              <a:rPr lang="ru" sz="2000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Для начала нового абзаца используется клавиша Enter.</a:t>
            </a:r>
            <a:endParaRPr sz="20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000"/>
              <a:buFont typeface="Arial"/>
              <a:buAutoNum type="arabicPeriod"/>
            </a:pPr>
            <a:r>
              <a:rPr lang="ru" sz="2000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Перед точкой, запятой, двоеточие, после открывающихся кавычек и перед закрывающимися кавычками (кавычки прилегают к тексту) пробел не ставится, а после них ставится.</a:t>
            </a:r>
            <a:endParaRPr sz="20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000"/>
              <a:buFont typeface="Arial"/>
              <a:buAutoNum type="arabicPeriod"/>
            </a:pPr>
            <a:r>
              <a:rPr lang="ru" sz="2000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Перед тире и после него ставятся пробелы. Перед дефисом – нет.</a:t>
            </a:r>
            <a:endParaRPr sz="2000"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0" y="1347900"/>
            <a:ext cx="9144000" cy="244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800">
                <a:solidFill>
                  <a:srgbClr val="FF0000"/>
                </a:solidFill>
              </a:rPr>
              <a:t>СПАСИБО ЗА ВНИМАНИЕ!</a:t>
            </a:r>
            <a:endParaRPr sz="4800">
              <a:solidFill>
                <a:srgbClr val="FF0000"/>
              </a:solidFill>
            </a:endParaRP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