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8" r:id="rId3"/>
    <p:sldId id="317" r:id="rId4"/>
    <p:sldId id="288" r:id="rId5"/>
    <p:sldId id="316" r:id="rId6"/>
    <p:sldId id="287" r:id="rId7"/>
    <p:sldId id="292" r:id="rId8"/>
    <p:sldId id="299" r:id="rId9"/>
    <p:sldId id="298" r:id="rId10"/>
    <p:sldId id="311" r:id="rId11"/>
    <p:sldId id="310" r:id="rId12"/>
    <p:sldId id="312" r:id="rId13"/>
    <p:sldId id="313" r:id="rId14"/>
    <p:sldId id="314" r:id="rId15"/>
    <p:sldId id="315" r:id="rId16"/>
    <p:sldId id="30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94665" autoAdjust="0"/>
  </p:normalViewPr>
  <p:slideViewPr>
    <p:cSldViewPr>
      <p:cViewPr varScale="1">
        <p:scale>
          <a:sx n="107" d="100"/>
          <a:sy n="107" d="100"/>
        </p:scale>
        <p:origin x="16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36"/>
            <a:ext cx="9180512" cy="6867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67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11.03.18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tif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46332"/>
            <a:ext cx="8352928" cy="2092454"/>
          </a:xfrm>
        </p:spPr>
        <p:txBody>
          <a:bodyPr>
            <a:noAutofit/>
          </a:bodyPr>
          <a:lstStyle/>
          <a:p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Формирование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здоровьесберегающей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среды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 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воспитательно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-образовательном пространстве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колледжа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7212" y="5085184"/>
            <a:ext cx="4006788" cy="7200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Преподаватель: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Куприянова Елена Львовна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183097" cy="31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57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dirty="0"/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СПб ГБПОУ "Санкт-Петербургский технический колледж управления и коммерции"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6BAE5F7-3DB4-A643-A57E-64D1762EA0A6}"/>
              </a:ext>
            </a:extLst>
          </p:cNvPr>
          <p:cNvSpPr txBox="1">
            <a:spLocks/>
          </p:cNvSpPr>
          <p:nvPr/>
        </p:nvSpPr>
        <p:spPr>
          <a:xfrm>
            <a:off x="3434617" y="6173054"/>
            <a:ext cx="1857463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1800" dirty="0">
                <a:solidFill>
                  <a:schemeClr val="tx1"/>
                </a:solidFill>
              </a:rPr>
              <a:t>2018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99856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1043608" y="2852936"/>
            <a:ext cx="7632848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Занятия физической культурой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Перечень мероприятий, направленных на укрепление и сохранение здоровья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Индивидуальная система поведения, направленная на сохранение и укрепление здоровья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Лечебно-оздоровительный комплекс мероприятий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412776"/>
            <a:ext cx="64087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Здоровый образ жизни – это</a:t>
            </a:r>
            <a:endParaRPr lang="ru-RU" sz="2800" dirty="0"/>
          </a:p>
        </p:txBody>
      </p:sp>
      <p:sp>
        <p:nvSpPr>
          <p:cNvPr id="23" name="Овал 22"/>
          <p:cNvSpPr/>
          <p:nvPr/>
        </p:nvSpPr>
        <p:spPr>
          <a:xfrm>
            <a:off x="827584" y="4293096"/>
            <a:ext cx="287338" cy="2889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27584" y="3429000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27584" y="5517232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2996952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32" name="Рисунок 31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7" name="Рисунок 36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8" name="Рисунок 37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633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/>
      <p:bldP spid="1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1043608" y="2996952"/>
            <a:ext cx="7632848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Радиоактивные вещества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Никотин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Эфирные масла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Цианистый водород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412776"/>
            <a:ext cx="64087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Образование раковых опухолей у курильщиков вызывает</a:t>
            </a:r>
            <a:endParaRPr lang="ru-RU" sz="2800" dirty="0"/>
          </a:p>
        </p:txBody>
      </p:sp>
      <p:sp>
        <p:nvSpPr>
          <p:cNvPr id="32" name="Овал 31"/>
          <p:cNvSpPr/>
          <p:nvPr/>
        </p:nvSpPr>
        <p:spPr>
          <a:xfrm>
            <a:off x="827584" y="3573016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27584" y="4005064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27584" y="4437112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7584" y="3140968"/>
            <a:ext cx="287338" cy="2889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20" name="Рисунок 19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23" name="Рисунок 2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25" name="Рисунок 24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633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1043608" y="2996952"/>
            <a:ext cx="7632848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Порядок выполнения повседневных дел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Строгое соблюдение определенных правил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Перечень повседневных дел, распределенных по времени выполнения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Установленный распорядок жизни человека, включающий в себя труд, сон, питание и отдых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412776"/>
            <a:ext cx="64087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Что такое режим дня?</a:t>
            </a:r>
            <a:endParaRPr lang="ru-RU" sz="2800" dirty="0"/>
          </a:p>
        </p:txBody>
      </p:sp>
      <p:sp>
        <p:nvSpPr>
          <p:cNvPr id="25" name="Овал 24"/>
          <p:cNvSpPr/>
          <p:nvPr/>
        </p:nvSpPr>
        <p:spPr>
          <a:xfrm>
            <a:off x="827584" y="3140968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27584" y="3573016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27584" y="4005064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27584" y="4869160"/>
            <a:ext cx="287338" cy="2889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16" name="Рисунок 15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20" name="Рисунок 19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22" name="Рисунок 21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633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1043608" y="2996952"/>
            <a:ext cx="7632848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Питание, распределенное по времени принятия пищи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Питание с учетом потребностей организма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Питание набором определенных продуктов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Питание с определенным соотношением питательных веществ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412776"/>
            <a:ext cx="64087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Что такое рациональное питание?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827584" y="3140968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7584" y="4437112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27584" y="4869160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7584" y="4005064"/>
            <a:ext cx="287338" cy="2889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25" name="Рисунок 24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26" name="Рисунок 25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27" name="Рисунок 26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633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1043608" y="2996952"/>
            <a:ext cx="7632848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Физического благополучия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Духовного благополучия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Социального благополучия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Все ответы верны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412776"/>
            <a:ext cx="64087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Здоровье – это состояние полного…?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827584" y="3068960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7584" y="4005064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27584" y="3573016"/>
            <a:ext cx="287338" cy="287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7584" y="4437112"/>
            <a:ext cx="287338" cy="2889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25" name="Рисунок 24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26" name="Рисунок 25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27" name="Рисунок 26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633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15" name="Рисунок 14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0" y="0"/>
            <a:ext cx="9216000" cy="6912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508104" y="6165304"/>
            <a:ext cx="1531952" cy="692696"/>
            <a:chOff x="5508104" y="6165304"/>
            <a:chExt cx="1531952" cy="692696"/>
          </a:xfrm>
        </p:grpSpPr>
        <p:pic>
          <p:nvPicPr>
            <p:cNvPr id="13" name="Рисунок 12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6689" y="6165304"/>
              <a:ext cx="673367" cy="679063"/>
            </a:xfrm>
            <a:prstGeom prst="rect">
              <a:avLst/>
            </a:prstGeom>
          </p:spPr>
        </p:pic>
        <p:pic>
          <p:nvPicPr>
            <p:cNvPr id="14" name="Рисунок 13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8104" y="6178937"/>
              <a:ext cx="1001571" cy="679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Оглавление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1772816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400" dirty="0">
              <a:hlinkClick r:id="rId2" action="ppaction://hlinksldjump"/>
            </a:endParaRPr>
          </a:p>
          <a:p>
            <a:pPr marL="457200" indent="-457200">
              <a:buAutoNum type="arabicPeriod"/>
            </a:pPr>
            <a:r>
              <a:rPr lang="ru-RU" sz="2400" dirty="0">
                <a:hlinkClick r:id="rId3" action="ppaction://hlinksldjump"/>
              </a:rPr>
              <a:t>Проблема исследования</a:t>
            </a:r>
            <a:endParaRPr lang="ru-RU" sz="2400" dirty="0">
              <a:hlinkClick r:id="rId2" action="ppaction://hlinksldjump"/>
            </a:endParaRPr>
          </a:p>
          <a:p>
            <a:pPr marL="457200" indent="-457200">
              <a:buAutoNum type="arabicPeriod"/>
            </a:pPr>
            <a:r>
              <a:rPr lang="ru-RU" sz="2400" dirty="0">
                <a:hlinkClick r:id="rId4" action="ppaction://hlinksldjump"/>
              </a:rPr>
              <a:t>Цель</a:t>
            </a:r>
            <a:endParaRPr lang="ru-RU" sz="2400" dirty="0">
              <a:hlinkClick r:id="rId2" action="ppaction://hlinksldjump"/>
            </a:endParaRPr>
          </a:p>
          <a:p>
            <a:pPr marL="457200" indent="-457200">
              <a:buAutoNum type="arabicPeriod"/>
            </a:pPr>
            <a:r>
              <a:rPr lang="ru-RU" sz="2400" dirty="0">
                <a:hlinkClick r:id="rId4" action="ppaction://hlinksldjump"/>
              </a:rPr>
              <a:t>Актуальность</a:t>
            </a:r>
            <a:endParaRPr lang="ru-RU" sz="2400" dirty="0">
              <a:hlinkClick r:id="rId2" action="ppaction://hlinksldjump"/>
            </a:endParaRPr>
          </a:p>
          <a:p>
            <a:pPr marL="457200" indent="-457200">
              <a:buAutoNum type="arabicPeriod"/>
            </a:pPr>
            <a:r>
              <a:rPr lang="ru-RU" sz="2400" dirty="0">
                <a:hlinkClick r:id="rId2" action="ppaction://hlinksldjump"/>
              </a:rPr>
              <a:t>Основные понятия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hlinkClick r:id="rId5" action="ppaction://hlinksldjump"/>
              </a:rPr>
              <a:t>Режим дня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hlinkClick r:id="rId6" action="ppaction://hlinksldjump"/>
              </a:rPr>
              <a:t>Вредные привычки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hlinkClick r:id="rId7" action="ppaction://hlinksldjump"/>
              </a:rPr>
              <a:t>Спорт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hlinkClick r:id="rId8" action="ppaction://hlinksldjump"/>
              </a:rPr>
              <a:t>Правильное питание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hlinkClick r:id="rId9" action="ppaction://hlinksldjump"/>
              </a:rPr>
              <a:t>Тест</a:t>
            </a:r>
            <a:endParaRPr lang="ru-RU" sz="24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32" name="Рисунок 31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3" name="Рисунок 3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4" name="Рисунок 33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432907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120680" cy="8665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 исследования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Проблема ведения здорового образа жизни – одна из главных среди студентов. Большая учебная нагрузка приводит к нарушению режима дня и несбалансированному питанию.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Большую роль играет тот факт, что студенты и их родители не всегда задумываются о здоровом образе жизни из-за отсутствия свободного времени и  грамотной пропаганды.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32" name="Рисунок 31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3" name="Рисунок 3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4" name="Рисунок 33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9213" y="1117583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Создание электронного модуля – презентации, посвященного основам здорового образа жизни и внедрение его в качестве социального проекта, который в дальнейшем изменит отношение студентов к образу их жизни.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32" name="Рисунок 31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3" name="Рисунок 3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4" name="Рисунок 33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B67EF8D1-0C57-BA47-9719-65FBF0FED395}"/>
              </a:ext>
            </a:extLst>
          </p:cNvPr>
          <p:cNvSpPr txBox="1">
            <a:spLocks/>
          </p:cNvSpPr>
          <p:nvPr/>
        </p:nvSpPr>
        <p:spPr>
          <a:xfrm>
            <a:off x="1559826" y="2916801"/>
            <a:ext cx="4678288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931C9B-B9B9-1E47-8F62-430BD40DDE38}"/>
              </a:ext>
            </a:extLst>
          </p:cNvPr>
          <p:cNvSpPr/>
          <p:nvPr/>
        </p:nvSpPr>
        <p:spPr>
          <a:xfrm>
            <a:off x="643383" y="370172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Связана с необходимостью формирования у студентов навыков здорового образа жизни и знаний о том, что он влияет на все аспекты существования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067544591"/>
      </p:ext>
    </p:extLst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понятия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805238" y="1628800"/>
            <a:ext cx="53387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Здоровый образ жизни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включает в себя следующие основные элементы: режим дня, искоренение вредных привычек, занятия спортом, личную гигиену, закаливание, правильное питание и т.п.</a:t>
            </a:r>
          </a:p>
        </p:txBody>
      </p:sp>
      <p:pic>
        <p:nvPicPr>
          <p:cNvPr id="33" name="Рисунок 32" descr="zdor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580557" cy="508518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28" name="Рисунок 27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2" name="Рисунок 31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4" name="Рисунок 33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Режим дня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84784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Режим труда и отдыха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необходимый элемент здорового образа жизни. При правильном и строго соблюдаемом режиме вырабатывается четкий и необходимый ритм функционирования организма, что создает оптимальные условия для работы и отдыха и тем самым способствует укреплению здоровья, улучшению работоспособности и повышению производительности труда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- обязательная и наиболее полноценная форма ежедневного отдыха. Беспорядочный сон может привести к бессоннице, другим нервным расстройствам.</a:t>
            </a:r>
          </a:p>
        </p:txBody>
      </p:sp>
      <p:pic>
        <p:nvPicPr>
          <p:cNvPr id="23" name="Рисунок 22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875" y="1412776"/>
            <a:ext cx="3667125" cy="443865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32" name="Рисунок 31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3" name="Рисунок 3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4" name="Рисунок 33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Вредные привычки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0" y="1556792"/>
            <a:ext cx="5338762" cy="971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dirty="0"/>
              <a:t>В результате </a:t>
            </a:r>
            <a:r>
              <a:rPr lang="ru-RU" sz="2000" b="1" dirty="0"/>
              <a:t>курения</a:t>
            </a:r>
            <a:r>
              <a:rPr lang="ru-RU" sz="2000" dirty="0"/>
              <a:t> или другого способа потребления табака умирает один человек каждые десять секунд.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0" y="4581128"/>
            <a:ext cx="687625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dirty="0"/>
              <a:t>Абсолютно все </a:t>
            </a:r>
            <a:r>
              <a:rPr lang="ru-RU" sz="2000" b="1" dirty="0"/>
              <a:t>наркотики</a:t>
            </a:r>
            <a:r>
              <a:rPr lang="ru-RU" sz="2000" dirty="0"/>
              <a:t> по своей природе являются ядами, поражающими все системы органов и тканей, но особенно центральную нервную систему, мозг, половую систему, печень и почки. Как правило, люди с самым крепким здоровьем при регулярном употреблении наркотиков живут не более десяти лет. Большинство умирает раньше. 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Рисунок 25" descr="1377.2-1024x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052736"/>
            <a:ext cx="2520280" cy="1880365"/>
          </a:xfrm>
          <a:prstGeom prst="rect">
            <a:avLst/>
          </a:prstGeom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843808" y="3068960"/>
            <a:ext cx="630019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dirty="0"/>
              <a:t>Около 80% случаев домашнего насилия происходит под влиянием </a:t>
            </a:r>
            <a:r>
              <a:rPr lang="ru-RU" sz="2000" b="1" dirty="0"/>
              <a:t>алкоголя</a:t>
            </a:r>
            <a:r>
              <a:rPr lang="ru-RU" sz="2000" dirty="0"/>
              <a:t>, около 60 % всех преступлений совершается в состоянии сильного опьянения. Человек не способен контролировать свои действия и поступки.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" name="Рисунок 27" descr="narkoman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184" y="4653136"/>
            <a:ext cx="2153816" cy="161536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32" name="Рисунок 31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33" name="Рисунок 3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34" name="Рисунок 33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06CD3-FCD2-4548-87D3-BC344B287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30" y="2599879"/>
            <a:ext cx="1871056" cy="19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3" grpId="0" build="allAtOnce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805238" y="1628800"/>
            <a:ext cx="533876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Оптимальный двигательный режим - важнейшее условие здорового образа жизни.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основу составляют систематические занятия физическими упражнениями и спортом, эффективно решающие задачи укрепления здоровья и развития физических способностей молодежи, сохранения здоровья и двигательных навыков, усиления профилактики неблагоприятных возрастных изменений.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16" name="Рисунок 15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23" name="Рисунок 22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26" name="Рисунок 25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752CDF-9145-4547-8B38-DDB29F0E4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7" y="1780413"/>
            <a:ext cx="3691905" cy="36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4678288" cy="8665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Правильное питание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12882" y="3441700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179512" y="1628800"/>
            <a:ext cx="604867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/>
              <a:t>Овощи и фрукты</a:t>
            </a:r>
            <a:r>
              <a:rPr lang="ru-RU" sz="1600" dirty="0"/>
              <a:t> — это источник витаминов, ценных микроэлементов, клетчатки;</a:t>
            </a:r>
          </a:p>
          <a:p>
            <a:r>
              <a:rPr lang="ru-RU" sz="1600" b="1" dirty="0"/>
              <a:t>Ягоды</a:t>
            </a:r>
            <a:r>
              <a:rPr lang="ru-RU" sz="1600" dirty="0"/>
              <a:t> — природный антиоксидант, содержит множество полезных компонентов, хорошо замораживать их для зимнего сезона — это наиболее щадящий способ хранения продуктов, позволяющий извлечь максимум пользы;</a:t>
            </a:r>
          </a:p>
          <a:p>
            <a:r>
              <a:rPr lang="ru-RU" sz="1600" b="1" dirty="0"/>
              <a:t>Крупы и каши</a:t>
            </a:r>
            <a:r>
              <a:rPr lang="ru-RU" sz="1600" dirty="0"/>
              <a:t> — богатый источник энергии в виде сложных углеводов, что дарит на долго чувство сытости;</a:t>
            </a:r>
          </a:p>
          <a:p>
            <a:r>
              <a:rPr lang="ru-RU" sz="1600" b="1" dirty="0"/>
              <a:t>Орехи и сухофрукты</a:t>
            </a:r>
            <a:r>
              <a:rPr lang="ru-RU" sz="1600" dirty="0"/>
              <a:t> — богатство полезных элементов ничуть не уступает свежим плодам, а при соблюдении условий могут храниться до года. Перекус из этих продуктов в </a:t>
            </a:r>
            <a:r>
              <a:rPr lang="ru-RU" sz="1600" b="1" dirty="0"/>
              <a:t>рацион правильного питания</a:t>
            </a:r>
            <a:r>
              <a:rPr lang="ru-RU" sz="1600" dirty="0"/>
              <a:t> непременно входит;</a:t>
            </a:r>
          </a:p>
          <a:p>
            <a:r>
              <a:rPr lang="ru-RU" sz="1600" b="1" dirty="0"/>
              <a:t>Мясо птицы</a:t>
            </a:r>
            <a:r>
              <a:rPr lang="ru-RU" sz="1600" dirty="0"/>
              <a:t> — это ценный белок и источник аминокислот, при этом по сравнению с мясом имеет низкую калорийность;</a:t>
            </a:r>
          </a:p>
          <a:p>
            <a:r>
              <a:rPr lang="ru-RU" sz="1600" b="1" dirty="0"/>
              <a:t>Молочные продукты</a:t>
            </a:r>
            <a:r>
              <a:rPr lang="ru-RU" sz="1600" dirty="0"/>
              <a:t> — источник белка, кальция, аминокислот, нейтрализует действие радиации и токсичных веществ;</a:t>
            </a:r>
          </a:p>
          <a:p>
            <a:r>
              <a:rPr lang="ru-RU" sz="1600" b="1" dirty="0"/>
              <a:t>Рыба и морепродукты</a:t>
            </a:r>
            <a:r>
              <a:rPr lang="ru-RU" sz="1600" dirty="0"/>
              <a:t> — источник белка, полезных микроэлементов, витаминов группы В, жирных кислот Омега-3;</a:t>
            </a:r>
          </a:p>
          <a:p>
            <a:r>
              <a:rPr lang="ru-RU" sz="1600" b="1" dirty="0"/>
              <a:t>Зеленый чай</a:t>
            </a:r>
            <a:r>
              <a:rPr lang="ru-RU" sz="1600" dirty="0"/>
              <a:t> — действует как антиоксидант, нормализует работу внутренних органов.</a:t>
            </a:r>
          </a:p>
          <a:p>
            <a:pPr>
              <a:defRPr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igh-blood-pressure-in-people-with-diabetes-258715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9908" y="1628800"/>
            <a:ext cx="2994092" cy="453650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508104" y="6165304"/>
            <a:ext cx="2376264" cy="692696"/>
            <a:chOff x="4355976" y="5939931"/>
            <a:chExt cx="2989396" cy="918069"/>
          </a:xfrm>
        </p:grpSpPr>
        <p:pic>
          <p:nvPicPr>
            <p:cNvPr id="23" name="Рисунок 22" descr="домм.png">
              <a:hlinkClick r:id="" action="ppaction://hlinkshowjump?jump=first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96" y="5939931"/>
              <a:ext cx="847112" cy="900000"/>
            </a:xfrm>
            <a:prstGeom prst="rect">
              <a:avLst/>
            </a:prstGeom>
          </p:spPr>
        </p:pic>
        <p:pic>
          <p:nvPicPr>
            <p:cNvPr id="26" name="Рисунок 25" descr="лево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76" y="5958000"/>
              <a:ext cx="1260000" cy="900000"/>
            </a:xfrm>
            <a:prstGeom prst="rect">
              <a:avLst/>
            </a:prstGeom>
          </p:spPr>
        </p:pic>
        <p:pic>
          <p:nvPicPr>
            <p:cNvPr id="27" name="Рисунок 26" descr="ляляправ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168" y="5958000"/>
              <a:ext cx="126120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623</Words>
  <Application>Microsoft Macintosh PowerPoint</Application>
  <PresentationFormat>Экран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Специальное оформление</vt:lpstr>
      <vt:lpstr>Формирование здоровьесберегающей среды в воспитательно-образовательном пространстве колледжа</vt:lpstr>
      <vt:lpstr>Оглавление</vt:lpstr>
      <vt:lpstr>Проблема исследования</vt:lpstr>
      <vt:lpstr>Цель:</vt:lpstr>
      <vt:lpstr>Основные понятия</vt:lpstr>
      <vt:lpstr>Режим дня</vt:lpstr>
      <vt:lpstr>Вредные привычки</vt:lpstr>
      <vt:lpstr>Спорт</vt:lpstr>
      <vt:lpstr>Правильное питание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 Microsoft Office</cp:lastModifiedBy>
  <cp:revision>43</cp:revision>
  <dcterms:created xsi:type="dcterms:W3CDTF">2009-01-08T12:15:48Z</dcterms:created>
  <dcterms:modified xsi:type="dcterms:W3CDTF">2018-03-10T21:34:48Z</dcterms:modified>
</cp:coreProperties>
</file>