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7" r:id="rId2"/>
    <p:sldId id="259" r:id="rId3"/>
    <p:sldId id="258" r:id="rId4"/>
    <p:sldId id="256" r:id="rId5"/>
    <p:sldId id="260" r:id="rId6"/>
    <p:sldId id="261" r:id="rId7"/>
    <p:sldId id="262" r:id="rId8"/>
    <p:sldId id="263" r:id="rId9"/>
    <p:sldId id="266" r:id="rId10"/>
    <p:sldId id="264" r:id="rId11"/>
    <p:sldId id="267" r:id="rId12"/>
    <p:sldId id="270" r:id="rId13"/>
    <p:sldId id="269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 varScale="1">
        <p:scale>
          <a:sx n="85" d="100"/>
          <a:sy n="85" d="100"/>
        </p:scale>
        <p:origin x="9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135DE918-C489-4D7C-9BB5-77C27686A776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A6C4F39E-0225-4D7A-B026-98D5C129A6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9137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DE918-C489-4D7C-9BB5-77C27686A776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4F39E-0225-4D7A-B026-98D5C129A6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4931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DE918-C489-4D7C-9BB5-77C27686A776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4F39E-0225-4D7A-B026-98D5C129A6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17897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DE918-C489-4D7C-9BB5-77C27686A776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4F39E-0225-4D7A-B026-98D5C129A62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974251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DE918-C489-4D7C-9BB5-77C27686A776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4F39E-0225-4D7A-B026-98D5C129A6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62672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DE918-C489-4D7C-9BB5-77C27686A776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4F39E-0225-4D7A-B026-98D5C129A6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14772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DE918-C489-4D7C-9BB5-77C27686A776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4F39E-0225-4D7A-B026-98D5C129A6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55399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DE918-C489-4D7C-9BB5-77C27686A776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4F39E-0225-4D7A-B026-98D5C129A6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17410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DE918-C489-4D7C-9BB5-77C27686A776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4F39E-0225-4D7A-B026-98D5C129A6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6596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DE918-C489-4D7C-9BB5-77C27686A776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4F39E-0225-4D7A-B026-98D5C129A6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9688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DE918-C489-4D7C-9BB5-77C27686A776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4F39E-0225-4D7A-B026-98D5C129A6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2135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DE918-C489-4D7C-9BB5-77C27686A776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4F39E-0225-4D7A-B026-98D5C129A6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8666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DE918-C489-4D7C-9BB5-77C27686A776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4F39E-0225-4D7A-B026-98D5C129A6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2029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DE918-C489-4D7C-9BB5-77C27686A776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4F39E-0225-4D7A-B026-98D5C129A6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533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DE918-C489-4D7C-9BB5-77C27686A776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4F39E-0225-4D7A-B026-98D5C129A6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8207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DE918-C489-4D7C-9BB5-77C27686A776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4F39E-0225-4D7A-B026-98D5C129A6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6285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DE918-C489-4D7C-9BB5-77C27686A776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4F39E-0225-4D7A-B026-98D5C129A6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7355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DE918-C489-4D7C-9BB5-77C27686A776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4F39E-0225-4D7A-B026-98D5C129A6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4570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76424" y="1097280"/>
            <a:ext cx="8791575" cy="2412683"/>
          </a:xfrm>
        </p:spPr>
        <p:txBody>
          <a:bodyPr/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Исследовательская работа</a:t>
            </a:r>
            <a:br>
              <a:rPr lang="ru-RU" sz="4000" b="1" dirty="0" smtClean="0">
                <a:solidFill>
                  <a:srgbClr val="FF0000"/>
                </a:solidFill>
              </a:rPr>
            </a:br>
            <a:r>
              <a:rPr lang="ru-RU" sz="4000" b="1" dirty="0" smtClean="0">
                <a:solidFill>
                  <a:srgbClr val="FF0000"/>
                </a:solidFill>
              </a:rPr>
              <a:t> по физике</a:t>
            </a:r>
            <a:br>
              <a:rPr lang="ru-RU" sz="4000" b="1" dirty="0" smtClean="0">
                <a:solidFill>
                  <a:srgbClr val="FF0000"/>
                </a:solidFill>
              </a:rPr>
            </a:br>
            <a:r>
              <a:rPr lang="ru-RU" sz="4000" b="1" dirty="0" smtClean="0">
                <a:solidFill>
                  <a:srgbClr val="FF0000"/>
                </a:solidFill>
              </a:rPr>
              <a:t> «Экономия электроэнергии»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439377" y="3680178"/>
            <a:ext cx="4662311" cy="3177821"/>
          </a:xfrm>
        </p:spPr>
        <p:txBody>
          <a:bodyPr>
            <a:normAutofit/>
          </a:bodyPr>
          <a:lstStyle/>
          <a:p>
            <a:r>
              <a:rPr lang="ru-RU" sz="1800" b="1" i="1" dirty="0" smtClean="0">
                <a:solidFill>
                  <a:srgbClr val="FF0000"/>
                </a:solidFill>
              </a:rPr>
              <a:t>Работу </a:t>
            </a:r>
            <a:r>
              <a:rPr lang="ru-RU" sz="1800" b="1" i="1" dirty="0" err="1" smtClean="0">
                <a:solidFill>
                  <a:srgbClr val="FF0000"/>
                </a:solidFill>
              </a:rPr>
              <a:t>выполНИли</a:t>
            </a:r>
            <a:r>
              <a:rPr lang="ru-RU" sz="1800" b="1" i="1" dirty="0" smtClean="0">
                <a:solidFill>
                  <a:srgbClr val="FF0000"/>
                </a:solidFill>
              </a:rPr>
              <a:t>:</a:t>
            </a:r>
            <a:endParaRPr lang="ru-RU" sz="1800" b="1" i="1" dirty="0">
              <a:solidFill>
                <a:srgbClr val="FF0000"/>
              </a:solidFill>
            </a:endParaRPr>
          </a:p>
          <a:p>
            <a:r>
              <a:rPr lang="ru-RU" sz="1800" b="1" i="1" dirty="0" smtClean="0">
                <a:solidFill>
                  <a:srgbClr val="FF0000"/>
                </a:solidFill>
              </a:rPr>
              <a:t> </a:t>
            </a:r>
            <a:r>
              <a:rPr lang="ru-RU" sz="1800" b="1" i="1" dirty="0" err="1" smtClean="0">
                <a:solidFill>
                  <a:srgbClr val="FF0000"/>
                </a:solidFill>
              </a:rPr>
              <a:t>Коровайкин</a:t>
            </a:r>
            <a:r>
              <a:rPr lang="ru-RU" sz="1800" b="1" i="1" dirty="0" smtClean="0">
                <a:solidFill>
                  <a:srgbClr val="FF0000"/>
                </a:solidFill>
              </a:rPr>
              <a:t> </a:t>
            </a:r>
            <a:r>
              <a:rPr lang="ru-RU" sz="1800" b="1" i="1" dirty="0" err="1" smtClean="0">
                <a:solidFill>
                  <a:srgbClr val="FF0000"/>
                </a:solidFill>
              </a:rPr>
              <a:t>никита</a:t>
            </a:r>
            <a:r>
              <a:rPr lang="ru-RU" sz="1800" b="1" i="1" dirty="0" smtClean="0">
                <a:solidFill>
                  <a:srgbClr val="FF0000"/>
                </a:solidFill>
              </a:rPr>
              <a:t> </a:t>
            </a:r>
            <a:r>
              <a:rPr lang="ru-RU" sz="1800" b="1" i="1" dirty="0" err="1" smtClean="0">
                <a:solidFill>
                  <a:srgbClr val="FF0000"/>
                </a:solidFill>
              </a:rPr>
              <a:t>олегович</a:t>
            </a:r>
            <a:r>
              <a:rPr lang="ru-RU" sz="1800" b="1" i="1" dirty="0" smtClean="0">
                <a:solidFill>
                  <a:srgbClr val="FF0000"/>
                </a:solidFill>
              </a:rPr>
              <a:t> , хмельников роман </a:t>
            </a:r>
            <a:r>
              <a:rPr lang="ru-RU" sz="1800" b="1" i="1" dirty="0" err="1" smtClean="0">
                <a:solidFill>
                  <a:srgbClr val="FF0000"/>
                </a:solidFill>
              </a:rPr>
              <a:t>дмитриевич</a:t>
            </a:r>
            <a:r>
              <a:rPr lang="ru-RU" sz="1800" b="1" i="1" dirty="0" smtClean="0">
                <a:solidFill>
                  <a:srgbClr val="FF0000"/>
                </a:solidFill>
              </a:rPr>
              <a:t> </a:t>
            </a:r>
          </a:p>
          <a:p>
            <a:r>
              <a:rPr lang="ru-RU" sz="1800" b="1" i="1" dirty="0" smtClean="0">
                <a:solidFill>
                  <a:srgbClr val="FF0000"/>
                </a:solidFill>
              </a:rPr>
              <a:t>Ученики 9 класса</a:t>
            </a:r>
          </a:p>
          <a:p>
            <a:r>
              <a:rPr lang="ru-RU" sz="1800" b="1" i="1" dirty="0" smtClean="0">
                <a:solidFill>
                  <a:srgbClr val="FF0000"/>
                </a:solidFill>
              </a:rPr>
              <a:t>Руководитель:  </a:t>
            </a:r>
          </a:p>
          <a:p>
            <a:pPr lvl="0"/>
            <a:r>
              <a:rPr lang="ru-RU" sz="1800" b="1" i="1" dirty="0" smtClean="0">
                <a:solidFill>
                  <a:srgbClr val="FF0000"/>
                </a:solidFill>
              </a:rPr>
              <a:t>Константинова Ирина Александровна</a:t>
            </a:r>
            <a:r>
              <a:rPr lang="ru-RU" sz="1800" b="1" i="1" dirty="0">
                <a:solidFill>
                  <a:srgbClr val="FF0000"/>
                </a:solidFill>
              </a:rPr>
              <a:t>,</a:t>
            </a:r>
            <a:r>
              <a:rPr lang="ru-RU" sz="1800" b="1" i="1" dirty="0" smtClean="0">
                <a:solidFill>
                  <a:srgbClr val="FF0000"/>
                </a:solidFill>
              </a:rPr>
              <a:t>  </a:t>
            </a:r>
            <a:r>
              <a:rPr lang="ru-RU" sz="1800" b="1" i="1" dirty="0">
                <a:solidFill>
                  <a:srgbClr val="FF0000"/>
                </a:solidFill>
              </a:rPr>
              <a:t>учитель физики</a:t>
            </a:r>
          </a:p>
          <a:p>
            <a:endParaRPr lang="ru-RU" sz="1800" b="1" i="1" dirty="0" smtClean="0">
              <a:solidFill>
                <a:srgbClr val="FF0000"/>
              </a:solidFill>
            </a:endParaRPr>
          </a:p>
          <a:p>
            <a:endParaRPr lang="ru-RU" sz="1800" b="1" i="1" dirty="0" smtClean="0">
              <a:solidFill>
                <a:srgbClr val="FF0000"/>
              </a:solidFill>
            </a:endParaRPr>
          </a:p>
          <a:p>
            <a:endParaRPr lang="ru-RU" sz="1800" b="1" i="1" dirty="0" smtClean="0">
              <a:solidFill>
                <a:srgbClr val="FF0000"/>
              </a:solidFill>
            </a:endParaRPr>
          </a:p>
          <a:p>
            <a:endParaRPr lang="ru-RU" sz="1800" b="1" i="1" dirty="0" smtClean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11880" y="350520"/>
            <a:ext cx="37001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МБОУ </a:t>
            </a:r>
            <a:r>
              <a:rPr lang="ru-RU" sz="2400" b="1" dirty="0" err="1" smtClean="0">
                <a:solidFill>
                  <a:srgbClr val="FF0000"/>
                </a:solidFill>
              </a:rPr>
              <a:t>Мотовиловская</a:t>
            </a:r>
            <a:r>
              <a:rPr lang="ru-RU" sz="2400" b="1" dirty="0" smtClean="0">
                <a:solidFill>
                  <a:srgbClr val="FF0000"/>
                </a:solidFill>
              </a:rPr>
              <a:t> СШ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0172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088" y="1275644"/>
            <a:ext cx="4944534" cy="3793067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260622" y="135466"/>
            <a:ext cx="6931378" cy="7571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ru-RU" b="1" dirty="0">
                <a:solidFill>
                  <a:srgbClr val="FF0000"/>
                </a:solidFill>
                <a:latin typeface="Tahoma" panose="020B0604030504040204" pitchFamily="34" charset="0"/>
              </a:rPr>
              <a:t>Низкое энергопотребление по сравнению с обычным освещением. Такой лампе нужно 10 Вт, чтобы осветить помещение равносильно лампе накаливания в 100 Вт.</a:t>
            </a:r>
            <a:br>
              <a:rPr lang="ru-RU" b="1" dirty="0">
                <a:solidFill>
                  <a:srgbClr val="FF0000"/>
                </a:solidFill>
                <a:latin typeface="Tahoma" panose="020B0604030504040204" pitchFamily="34" charset="0"/>
              </a:rPr>
            </a:br>
            <a:endParaRPr lang="ru-RU" b="1" dirty="0">
              <a:solidFill>
                <a:srgbClr val="FF0000"/>
              </a:solidFill>
              <a:latin typeface="Tahoma" panose="020B0604030504040204" pitchFamily="34" charset="0"/>
            </a:endParaRPr>
          </a:p>
          <a:p>
            <a:pPr>
              <a:buFont typeface="+mj-lt"/>
              <a:buAutoNum type="arabicPeriod"/>
            </a:pPr>
            <a:r>
              <a:rPr lang="ru-RU" b="1" dirty="0">
                <a:solidFill>
                  <a:srgbClr val="FF0000"/>
                </a:solidFill>
                <a:latin typeface="Tahoma" panose="020B0604030504040204" pitchFamily="34" charset="0"/>
              </a:rPr>
              <a:t>Нет ультрафиолетового излучения. Ультрафиолетовая составляющая обычного освещения может привести к повреждению тканей глаз.</a:t>
            </a:r>
            <a:br>
              <a:rPr lang="ru-RU" b="1" dirty="0">
                <a:solidFill>
                  <a:srgbClr val="FF0000"/>
                </a:solidFill>
                <a:latin typeface="Tahoma" panose="020B0604030504040204" pitchFamily="34" charset="0"/>
              </a:rPr>
            </a:br>
            <a:endParaRPr lang="ru-RU" b="1" dirty="0">
              <a:solidFill>
                <a:srgbClr val="FF0000"/>
              </a:solidFill>
              <a:latin typeface="Tahoma" panose="020B0604030504040204" pitchFamily="34" charset="0"/>
            </a:endParaRPr>
          </a:p>
          <a:p>
            <a:pPr>
              <a:buFont typeface="+mj-lt"/>
              <a:buAutoNum type="arabicPeriod"/>
            </a:pPr>
            <a:r>
              <a:rPr lang="ru-RU" b="1" dirty="0">
                <a:solidFill>
                  <a:srgbClr val="FF0000"/>
                </a:solidFill>
                <a:latin typeface="Tahoma" panose="020B0604030504040204" pitchFamily="34" charset="0"/>
              </a:rPr>
              <a:t>В свете производится очень мало тепла, снижая стоимость строительства кондиционирования воздуха.</a:t>
            </a:r>
            <a:br>
              <a:rPr lang="ru-RU" b="1" dirty="0">
                <a:solidFill>
                  <a:srgbClr val="FF0000"/>
                </a:solidFill>
                <a:latin typeface="Tahoma" panose="020B0604030504040204" pitchFamily="34" charset="0"/>
              </a:rPr>
            </a:br>
            <a:endParaRPr lang="ru-RU" b="1" dirty="0">
              <a:solidFill>
                <a:srgbClr val="FF0000"/>
              </a:solidFill>
              <a:latin typeface="Tahoma" panose="020B0604030504040204" pitchFamily="34" charset="0"/>
            </a:endParaRPr>
          </a:p>
          <a:p>
            <a:pPr>
              <a:buFont typeface="+mj-lt"/>
              <a:buAutoNum type="arabicPeriod"/>
            </a:pPr>
            <a:r>
              <a:rPr lang="ru-RU" b="1" dirty="0">
                <a:solidFill>
                  <a:srgbClr val="FF0000"/>
                </a:solidFill>
                <a:latin typeface="Tahoma" panose="020B0604030504040204" pitchFamily="34" charset="0"/>
              </a:rPr>
              <a:t>Срок службы лампы очень долгое время, большинство производителей светодиодов оценивает их работу в 40 000—50 000 часов. Если каждый день пользоваться её по 5 часов, то срок службы иссякнет более чем через 10 лет.</a:t>
            </a:r>
            <a:br>
              <a:rPr lang="ru-RU" b="1" dirty="0">
                <a:solidFill>
                  <a:srgbClr val="FF0000"/>
                </a:solidFill>
                <a:latin typeface="Tahoma" panose="020B0604030504040204" pitchFamily="34" charset="0"/>
              </a:rPr>
            </a:br>
            <a:endParaRPr lang="ru-RU" b="1" dirty="0">
              <a:solidFill>
                <a:srgbClr val="FF0000"/>
              </a:solidFill>
              <a:latin typeface="Tahoma" panose="020B0604030504040204" pitchFamily="34" charset="0"/>
            </a:endParaRPr>
          </a:p>
          <a:p>
            <a:pPr>
              <a:buFont typeface="+mj-lt"/>
              <a:buAutoNum type="arabicPeriod"/>
            </a:pPr>
            <a:r>
              <a:rPr lang="ru-RU" b="1" dirty="0">
                <a:solidFill>
                  <a:srgbClr val="FF0000"/>
                </a:solidFill>
                <a:latin typeface="Tahoma" panose="020B0604030504040204" pitchFamily="34" charset="0"/>
              </a:rPr>
              <a:t>Они экологически безопасные по сравнению с энергосберегающими лампами, в которых содержится ртуть.</a:t>
            </a:r>
            <a:br>
              <a:rPr lang="ru-RU" b="1" dirty="0">
                <a:solidFill>
                  <a:srgbClr val="FF0000"/>
                </a:solidFill>
                <a:latin typeface="Tahoma" panose="020B0604030504040204" pitchFamily="34" charset="0"/>
              </a:rPr>
            </a:br>
            <a:endParaRPr lang="ru-RU" b="1" dirty="0">
              <a:solidFill>
                <a:srgbClr val="FF0000"/>
              </a:solidFill>
              <a:latin typeface="Tahoma" panose="020B0604030504040204" pitchFamily="34" charset="0"/>
            </a:endParaRPr>
          </a:p>
          <a:p>
            <a:pPr>
              <a:buFont typeface="+mj-lt"/>
              <a:buAutoNum type="arabicPeriod"/>
            </a:pPr>
            <a:r>
              <a:rPr lang="ru-RU" b="1" dirty="0">
                <a:solidFill>
                  <a:srgbClr val="FF0000"/>
                </a:solidFill>
                <a:latin typeface="Tahoma" panose="020B0604030504040204" pitchFamily="34" charset="0"/>
              </a:rPr>
              <a:t>Маленький вес, ударопрочные.</a:t>
            </a:r>
            <a:br>
              <a:rPr lang="ru-RU" b="1" dirty="0">
                <a:solidFill>
                  <a:srgbClr val="FF0000"/>
                </a:solidFill>
                <a:latin typeface="Tahoma" panose="020B0604030504040204" pitchFamily="34" charset="0"/>
              </a:rPr>
            </a:br>
            <a:endParaRPr lang="ru-RU" b="1" dirty="0">
              <a:solidFill>
                <a:srgbClr val="FF0000"/>
              </a:solidFill>
              <a:latin typeface="Tahoma" panose="020B0604030504040204" pitchFamily="34" charset="0"/>
            </a:endParaRPr>
          </a:p>
          <a:p>
            <a:pPr>
              <a:buFont typeface="+mj-lt"/>
              <a:buAutoNum type="arabicPeriod"/>
            </a:pPr>
            <a:r>
              <a:rPr lang="ru-RU" b="1" dirty="0">
                <a:solidFill>
                  <a:srgbClr val="FF0000"/>
                </a:solidFill>
                <a:latin typeface="Tahoma" panose="020B0604030504040204" pitchFamily="34" charset="0"/>
              </a:rPr>
              <a:t>Мгновенный разогрев, менее чем за 1 сек.</a:t>
            </a:r>
            <a:br>
              <a:rPr lang="ru-RU" b="1" dirty="0">
                <a:solidFill>
                  <a:srgbClr val="FF0000"/>
                </a:solidFill>
                <a:latin typeface="Tahoma" panose="020B0604030504040204" pitchFamily="34" charset="0"/>
              </a:rPr>
            </a:br>
            <a:endParaRPr lang="ru-RU" b="1" dirty="0">
              <a:solidFill>
                <a:srgbClr val="FF0000"/>
              </a:solidFill>
              <a:latin typeface="Tahoma" panose="020B0604030504040204" pitchFamily="34" charset="0"/>
            </a:endParaRP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55673" y="588622"/>
            <a:ext cx="25170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07950" indent="450215" algn="just">
              <a:spcAft>
                <a:spcPts val="0"/>
              </a:spcAft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Светодиоды.</a:t>
            </a:r>
            <a:endParaRPr lang="ru-RU" sz="24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8560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35773" y="435638"/>
            <a:ext cx="9905998" cy="1478570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Сравнительная таблица ламп</a:t>
            </a:r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276428"/>
              </p:ext>
            </p:extLst>
          </p:nvPr>
        </p:nvGraphicFramePr>
        <p:xfrm>
          <a:off x="1141413" y="2000566"/>
          <a:ext cx="9906000" cy="29415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6500"/>
                <a:gridCol w="2476500"/>
                <a:gridCol w="2476500"/>
                <a:gridCol w="2476500"/>
              </a:tblGrid>
              <a:tr h="99099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Лампа накаливания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Лампа </a:t>
                      </a:r>
                      <a:r>
                        <a:rPr lang="ru-RU" dirty="0" err="1" smtClean="0"/>
                        <a:t>дн</a:t>
                      </a:r>
                      <a:r>
                        <a:rPr lang="ru-RU" dirty="0" smtClean="0"/>
                        <a:t>.</a:t>
                      </a:r>
                      <a:r>
                        <a:rPr lang="ru-RU" baseline="0" dirty="0" smtClean="0"/>
                        <a:t> Освещения(Энергосберегающая)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Светодиодная</a:t>
                      </a:r>
                      <a:endParaRPr lang="ru-RU" dirty="0"/>
                    </a:p>
                  </a:txBody>
                  <a:tcPr/>
                </a:tc>
              </a:tr>
              <a:tr h="610099">
                <a:tc>
                  <a:txBody>
                    <a:bodyPr/>
                    <a:lstStyle/>
                    <a:p>
                      <a:r>
                        <a:rPr lang="ru-RU" dirty="0" smtClean="0"/>
                        <a:t>Количество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17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17 </a:t>
                      </a:r>
                      <a:endParaRPr lang="ru-RU" dirty="0"/>
                    </a:p>
                  </a:txBody>
                  <a:tcPr/>
                </a:tc>
              </a:tr>
              <a:tr h="730317">
                <a:tc>
                  <a:txBody>
                    <a:bodyPr/>
                    <a:lstStyle/>
                    <a:p>
                      <a:r>
                        <a:rPr lang="ru-RU" dirty="0" smtClean="0"/>
                        <a:t>Работа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aseline="0" dirty="0" smtClean="0"/>
                        <a:t>204 кВт*ч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40,8 к</a:t>
                      </a:r>
                      <a:r>
                        <a:rPr lang="ru-RU" baseline="0" dirty="0" smtClean="0"/>
                        <a:t>Вт*ч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20,4 к</a:t>
                      </a:r>
                      <a:r>
                        <a:rPr lang="ru-RU" baseline="0" dirty="0" smtClean="0"/>
                        <a:t>Вт*ч</a:t>
                      </a:r>
                      <a:endParaRPr lang="ru-RU" dirty="0"/>
                    </a:p>
                  </a:txBody>
                  <a:tcPr/>
                </a:tc>
              </a:tr>
              <a:tr h="610099">
                <a:tc>
                  <a:txBody>
                    <a:bodyPr/>
                    <a:lstStyle/>
                    <a:p>
                      <a:r>
                        <a:rPr lang="ru-RU" dirty="0" smtClean="0"/>
                        <a:t>Стоимость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0" u="none" dirty="0" smtClean="0"/>
                        <a:t>506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руб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aseline="0" dirty="0" smtClean="0"/>
                        <a:t>101 </a:t>
                      </a:r>
                      <a:r>
                        <a:rPr lang="ru-RU" baseline="0" dirty="0" err="1" smtClean="0"/>
                        <a:t>руб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50,5 </a:t>
                      </a:r>
                      <a:r>
                        <a:rPr lang="ru-RU" dirty="0" err="1" smtClean="0"/>
                        <a:t>руб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1"/>
            <a:ext cx="9905998" cy="711199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</a:rPr>
              <a:t>Памятка по энергосбережению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48356" y="807156"/>
            <a:ext cx="5737577" cy="6050844"/>
          </a:xfrm>
        </p:spPr>
        <p:txBody>
          <a:bodyPr>
            <a:noAutofit/>
          </a:bodyPr>
          <a:lstStyle/>
          <a:p>
            <a:r>
              <a:rPr lang="ru-RU" sz="1400" b="1" dirty="0">
                <a:solidFill>
                  <a:srgbClr val="FF0000"/>
                </a:solidFill>
              </a:rPr>
              <a:t>-   возьмите за правило выключать свет, когда выходите из комнаты даже на несколько минут;</a:t>
            </a:r>
          </a:p>
          <a:p>
            <a:r>
              <a:rPr lang="ru-RU" sz="1400" b="1" dirty="0">
                <a:solidFill>
                  <a:srgbClr val="FF0000"/>
                </a:solidFill>
              </a:rPr>
              <a:t> - при покупке электротоваров обращайте внимание на класс энергосбережения, предпочтение отдайте классу А, самым неэкономичным считается класс G.;</a:t>
            </a:r>
          </a:p>
          <a:p>
            <a:r>
              <a:rPr lang="ru-RU" sz="1400" b="1" dirty="0">
                <a:solidFill>
                  <a:srgbClr val="FF0000"/>
                </a:solidFill>
              </a:rPr>
              <a:t>-  телевизоры и прочие приборы, работающие в режиме ожидания, лучше выключать из розетки;</a:t>
            </a:r>
          </a:p>
          <a:p>
            <a:r>
              <a:rPr lang="ru-RU" sz="1400" b="1" dirty="0">
                <a:solidFill>
                  <a:srgbClr val="FF0000"/>
                </a:solidFill>
              </a:rPr>
              <a:t> -  не оставляйте  в розетке и зарядное устройство, даже без телефона оно продолжает «вытягивать» энергию; </a:t>
            </a:r>
          </a:p>
          <a:p>
            <a:r>
              <a:rPr lang="ru-RU" sz="1400" b="1" dirty="0">
                <a:solidFill>
                  <a:srgbClr val="FF0000"/>
                </a:solidFill>
              </a:rPr>
              <a:t>-  используйте режим энергосбережения компьютера. Такая экономия сохранит до 50 % энергии, потребляемой компьютером; </a:t>
            </a:r>
          </a:p>
          <a:p>
            <a:r>
              <a:rPr lang="ru-RU" sz="1400" b="1" dirty="0">
                <a:solidFill>
                  <a:srgbClr val="FF0000"/>
                </a:solidFill>
              </a:rPr>
              <a:t>-  не забывайте чистить фильтры и мешки для мусора в пылесосе. Загрязненные, они уменьшают тягу воздуха и увеличивают потребление энергии; </a:t>
            </a:r>
          </a:p>
          <a:p>
            <a:r>
              <a:rPr lang="ru-RU" sz="1400" b="1" dirty="0">
                <a:solidFill>
                  <a:srgbClr val="FF0000"/>
                </a:solidFill>
              </a:rPr>
              <a:t>-  избегайте неполной загрузки стиральной машины и не перегружайте барабан. Правильно выбирайте программу. Перед стиркой белье можно замочить, а затем постирать без предварительной стирки, при которой тратится до 30 % энергии; </a:t>
            </a:r>
          </a:p>
          <a:p>
            <a:endParaRPr lang="ru-RU" sz="16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903111"/>
            <a:ext cx="5477933" cy="5954889"/>
          </a:xfrm>
        </p:spPr>
        <p:txBody>
          <a:bodyPr>
            <a:normAutofit/>
          </a:bodyPr>
          <a:lstStyle/>
          <a:p>
            <a:r>
              <a:rPr lang="ru-RU" sz="1400" b="1" dirty="0">
                <a:solidFill>
                  <a:srgbClr val="FF0000"/>
                </a:solidFill>
              </a:rPr>
              <a:t>- не ставьте холодильник рядом с плитой или батареей - при температуре воздуха около 30° агрегат увеличивает количество затрачиваемой на охлаждение энергии. По этой причине не помещайте в холодильник теплые блюда; </a:t>
            </a:r>
          </a:p>
          <a:p>
            <a:r>
              <a:rPr lang="ru-RU" sz="1400" b="1" dirty="0">
                <a:solidFill>
                  <a:srgbClr val="FF0000"/>
                </a:solidFill>
              </a:rPr>
              <a:t>-  чистота окон тоже помогает сэкономить - грязные стекла пропускают меньше света. Пыль на плафонах отнимает еще 10 - 20% света; </a:t>
            </a:r>
          </a:p>
          <a:p>
            <a:r>
              <a:rPr lang="ru-RU" sz="1400" b="1" dirty="0">
                <a:solidFill>
                  <a:srgbClr val="FF0000"/>
                </a:solidFill>
              </a:rPr>
              <a:t>-  светлые материалы в отделке квартиры отражают до 70 - 80% света, а темные лишь 10 - 15%; </a:t>
            </a:r>
          </a:p>
          <a:p>
            <a:r>
              <a:rPr lang="ru-RU" sz="1400" b="1" dirty="0">
                <a:solidFill>
                  <a:srgbClr val="FF0000"/>
                </a:solidFill>
              </a:rPr>
              <a:t>- если вы пользуетесь электрической плитой, готовьте на конфорке, соответствующей диаметру сковороды или кастрюли; </a:t>
            </a:r>
          </a:p>
          <a:p>
            <a:r>
              <a:rPr lang="ru-RU" sz="1400" b="1" dirty="0">
                <a:solidFill>
                  <a:srgbClr val="FF0000"/>
                </a:solidFill>
              </a:rPr>
              <a:t>-  готовить еду лучше под крышкой, что позволит сэкономить до 20% времени, а значит, и энергии;</a:t>
            </a:r>
          </a:p>
          <a:p>
            <a:r>
              <a:rPr lang="ru-RU" sz="1400" b="1" dirty="0">
                <a:solidFill>
                  <a:srgbClr val="FF0000"/>
                </a:solidFill>
              </a:rPr>
              <a:t>-  своевременно  очищайте и накипь в электрическом чайнике. Из-за     уменьшения теплопроводности увеличивается время нагрева воды.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91925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2311" y="1072444"/>
            <a:ext cx="8925100" cy="5249334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  <a:cs typeface="Raavi" panose="020B0502040204020203" pitchFamily="34" charset="0"/>
              </a:rPr>
              <a:t>В </a:t>
            </a:r>
            <a:r>
              <a:rPr lang="ru-RU" b="1" dirty="0">
                <a:solidFill>
                  <a:srgbClr val="FF0000"/>
                </a:solidFill>
                <a:cs typeface="Raavi" panose="020B0502040204020203" pitchFamily="34" charset="0"/>
              </a:rPr>
              <a:t>условиях повышения государственных затрат на выработку энергии, каждый из нас должен внести свою часть в экономию государственных средств</a:t>
            </a:r>
            <a:r>
              <a:rPr lang="ru-RU" b="1" dirty="0" smtClean="0">
                <a:solidFill>
                  <a:srgbClr val="FF0000"/>
                </a:solidFill>
                <a:cs typeface="Raavi" panose="020B0502040204020203" pitchFamily="34" charset="0"/>
              </a:rPr>
              <a:t>. </a:t>
            </a:r>
            <a:r>
              <a:rPr lang="ru-RU" b="1" dirty="0">
                <a:solidFill>
                  <a:srgbClr val="FF0000"/>
                </a:solidFill>
                <a:cs typeface="Raavi" panose="020B0502040204020203" pitchFamily="34" charset="0"/>
              </a:rPr>
              <a:t>сегодня необходимо беречь каждый киловатт. </a:t>
            </a:r>
            <a:r>
              <a:rPr lang="ru-RU" b="1" dirty="0" smtClean="0">
                <a:solidFill>
                  <a:srgbClr val="FF0000"/>
                </a:solidFill>
                <a:cs typeface="Raavi" panose="020B0502040204020203" pitchFamily="34" charset="0"/>
              </a:rPr>
              <a:t> Это </a:t>
            </a:r>
            <a:r>
              <a:rPr lang="ru-RU" b="1" dirty="0">
                <a:solidFill>
                  <a:srgbClr val="FF0000"/>
                </a:solidFill>
                <a:cs typeface="Raavi" panose="020B0502040204020203" pitchFamily="34" charset="0"/>
              </a:rPr>
              <a:t>личная, семейная и государственная задача.</a:t>
            </a:r>
            <a:br>
              <a:rPr lang="ru-RU" b="1" dirty="0">
                <a:solidFill>
                  <a:srgbClr val="FF0000"/>
                </a:solidFill>
                <a:cs typeface="Raavi" panose="020B0502040204020203" pitchFamily="34" charset="0"/>
              </a:rPr>
            </a:br>
            <a:r>
              <a:rPr lang="ru-RU" b="1" dirty="0">
                <a:solidFill>
                  <a:srgbClr val="FF0000"/>
                </a:solidFill>
                <a:cs typeface="Raavi" panose="020B0502040204020203" pitchFamily="34" charset="0"/>
              </a:rPr>
              <a:t> </a:t>
            </a:r>
            <a:br>
              <a:rPr lang="ru-RU" b="1" dirty="0">
                <a:solidFill>
                  <a:srgbClr val="FF0000"/>
                </a:solidFill>
                <a:cs typeface="Raavi" panose="020B0502040204020203" pitchFamily="34" charset="0"/>
              </a:rPr>
            </a:br>
            <a:endParaRPr lang="ru-RU" b="1" dirty="0">
              <a:solidFill>
                <a:srgbClr val="FF0000"/>
              </a:solidFill>
              <a:cs typeface="Raav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6898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22488" y="530578"/>
            <a:ext cx="10837333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Задачами работы стали: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Изучение по различным источникам информации 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истории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применения электроэнергии для улучшения условий жизни 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человека.</a:t>
            </a: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Анализ положения дел с экономией электроэнергии 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дома.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Предложения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 экономии электроэнергии через внедрение ресурсосберегающих технологий.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Считаем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работу актуальной, так как с помощью исследования 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мы хотим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помочь  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семьям 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сэкономить электричество. </a:t>
            </a:r>
            <a:endParaRPr lang="ru-RU" sz="32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327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2920208" y="144794"/>
            <a:ext cx="6405675" cy="9249761"/>
          </a:xfrm>
        </p:spPr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12516" y="609601"/>
            <a:ext cx="5590573" cy="51816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684210" y="505428"/>
            <a:ext cx="21299316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 descr="000528c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4771" y="243068"/>
            <a:ext cx="4825626" cy="6426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6913997" y="2361252"/>
            <a:ext cx="19257687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kumimoji="0" lang="ru-RU" alt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Томас Эдисон -                                                       </a:t>
            </a:r>
            <a:endParaRPr kumimoji="0" lang="ru-RU" altLang="ru-RU" sz="3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изобретатель лампы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накаливания             </a:t>
            </a:r>
            <a:endParaRPr kumimoji="0" lang="ru-RU" altLang="ru-RU" sz="3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202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2213" y="3357563"/>
            <a:ext cx="9969054" cy="23876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03625" y="1678649"/>
            <a:ext cx="5235717" cy="3356338"/>
          </a:xfrm>
        </p:spPr>
        <p:txBody>
          <a:bodyPr>
            <a:normAutofit/>
          </a:bodyPr>
          <a:lstStyle/>
          <a:p>
            <a:r>
              <a:rPr lang="ru-RU" sz="4800" dirty="0" smtClean="0"/>
              <a:t>                 </a:t>
            </a:r>
            <a:r>
              <a:rPr lang="ru-RU" sz="4800" b="1" dirty="0" smtClean="0">
                <a:solidFill>
                  <a:srgbClr val="FF0000"/>
                </a:solidFill>
              </a:rPr>
              <a:t>Лампочка</a:t>
            </a:r>
          </a:p>
          <a:p>
            <a:r>
              <a:rPr lang="ru-RU" sz="4800" b="1" smtClean="0">
                <a:solidFill>
                  <a:srgbClr val="FF0000"/>
                </a:solidFill>
              </a:rPr>
              <a:t>Эдиссона</a:t>
            </a:r>
            <a:endParaRPr lang="ru-RU" sz="4800" dirty="0"/>
          </a:p>
        </p:txBody>
      </p:sp>
      <p:pic>
        <p:nvPicPr>
          <p:cNvPr id="1026" name="Picture 2" descr="https://upload.wikimedia.org/wikipedia/commons/thumb/7/76/Edison_bulb.jpg/200px-Edison_bul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9661" y="191887"/>
            <a:ext cx="4502552" cy="6331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711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13416" y="-184295"/>
            <a:ext cx="9391669" cy="9192028"/>
          </a:xfrm>
        </p:spPr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278149" y="1960119"/>
            <a:ext cx="5934511" cy="354171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141410" y="1199454"/>
            <a:ext cx="3122795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5" name="Picture 1" descr="40660357_08_yelektrolampovuyy_J1-180x3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1565" y="370390"/>
            <a:ext cx="4599634" cy="6152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-3009418" y="4057776"/>
            <a:ext cx="3437757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Лампа накаливания           </a:t>
            </a:r>
            <a:endParaRPr kumimoji="0" lang="ru-RU" altLang="ru-RU" sz="4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19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45985"/>
            <a:ext cx="9905998" cy="147857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141410" y="245984"/>
            <a:ext cx="5135212" cy="5895171"/>
          </a:xfrm>
        </p:spPr>
        <p:txBody>
          <a:bodyPr>
            <a:noAutofit/>
          </a:bodyPr>
          <a:lstStyle/>
          <a:p>
            <a:r>
              <a:rPr lang="ru-RU" sz="2800" b="1" i="1" dirty="0" smtClean="0">
                <a:solidFill>
                  <a:srgbClr val="FF0000"/>
                </a:solidFill>
              </a:rPr>
              <a:t>Преимущества </a:t>
            </a:r>
            <a:r>
              <a:rPr lang="ru-RU" sz="2800" b="1" i="1" dirty="0">
                <a:solidFill>
                  <a:srgbClr val="FF0000"/>
                </a:solidFill>
              </a:rPr>
              <a:t>лампы накаливания:</a:t>
            </a:r>
            <a:endParaRPr lang="ru-RU" sz="2800" b="1" dirty="0">
              <a:solidFill>
                <a:srgbClr val="FF0000"/>
              </a:solidFill>
            </a:endParaRPr>
          </a:p>
          <a:p>
            <a:pPr lvl="0"/>
            <a:r>
              <a:rPr lang="ru-RU" sz="2000" b="1" dirty="0">
                <a:solidFill>
                  <a:srgbClr val="FF0000"/>
                </a:solidFill>
              </a:rPr>
              <a:t>Налаженность в массовом производстве</a:t>
            </a:r>
          </a:p>
          <a:p>
            <a:pPr lvl="0"/>
            <a:r>
              <a:rPr lang="ru-RU" sz="2000" b="1" dirty="0">
                <a:solidFill>
                  <a:srgbClr val="FF0000"/>
                </a:solidFill>
              </a:rPr>
              <a:t>Доступная стоимость</a:t>
            </a:r>
          </a:p>
          <a:p>
            <a:pPr lvl="0"/>
            <a:r>
              <a:rPr lang="ru-RU" sz="2000" b="1" dirty="0">
                <a:solidFill>
                  <a:srgbClr val="FF0000"/>
                </a:solidFill>
              </a:rPr>
              <a:t>Небольшие размеры</a:t>
            </a:r>
          </a:p>
          <a:p>
            <a:pPr lvl="0"/>
            <a:r>
              <a:rPr lang="ru-RU" sz="2000" b="1" dirty="0">
                <a:solidFill>
                  <a:srgbClr val="FF0000"/>
                </a:solidFill>
              </a:rPr>
              <a:t>Быстрый вход на рабочий режим</a:t>
            </a:r>
          </a:p>
          <a:p>
            <a:pPr lvl="0"/>
            <a:r>
              <a:rPr lang="ru-RU" sz="2000" b="1" dirty="0">
                <a:solidFill>
                  <a:srgbClr val="FF0000"/>
                </a:solidFill>
              </a:rPr>
              <a:t>Отсутствие токсичных компонентов, и как следует отсутствие необходимости в инфраструктуре по сбору и утилизации </a:t>
            </a:r>
          </a:p>
          <a:p>
            <a:pPr lvl="0"/>
            <a:r>
              <a:rPr lang="ru-RU" sz="2000" b="1" dirty="0">
                <a:solidFill>
                  <a:srgbClr val="FF0000"/>
                </a:solidFill>
              </a:rPr>
              <a:t>Непрерывный спектр излучения</a:t>
            </a:r>
          </a:p>
          <a:p>
            <a:pPr lvl="0"/>
            <a:r>
              <a:rPr lang="ru-RU" sz="2000" b="1" dirty="0">
                <a:solidFill>
                  <a:srgbClr val="FF0000"/>
                </a:solidFill>
              </a:rPr>
              <a:t>Приятный и привычный в быту спектр</a:t>
            </a:r>
          </a:p>
          <a:p>
            <a:r>
              <a:rPr lang="ru-RU" sz="2000" b="1" dirty="0">
                <a:solidFill>
                  <a:srgbClr val="FF0000"/>
                </a:solidFill>
              </a:rPr>
              <a:t>Морозостойкость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51232" y="245985"/>
            <a:ext cx="5163434" cy="6143527"/>
          </a:xfrm>
        </p:spPr>
        <p:txBody>
          <a:bodyPr>
            <a:normAutofit/>
          </a:bodyPr>
          <a:lstStyle/>
          <a:p>
            <a:r>
              <a:rPr lang="ru-RU" sz="2800" b="1" i="1" dirty="0">
                <a:solidFill>
                  <a:srgbClr val="FF0000"/>
                </a:solidFill>
              </a:rPr>
              <a:t>Недостатки лампы накаливания:</a:t>
            </a:r>
            <a:endParaRPr lang="ru-RU" sz="2800" b="1" dirty="0">
              <a:solidFill>
                <a:srgbClr val="FF0000"/>
              </a:solidFill>
            </a:endParaRPr>
          </a:p>
          <a:p>
            <a:pPr lvl="0"/>
            <a:r>
              <a:rPr lang="ru-RU" sz="2000" b="1" dirty="0">
                <a:solidFill>
                  <a:srgbClr val="FF0000"/>
                </a:solidFill>
              </a:rPr>
              <a:t>Низкая световая отдача</a:t>
            </a:r>
          </a:p>
          <a:p>
            <a:pPr lvl="0"/>
            <a:r>
              <a:rPr lang="ru-RU" sz="2000" b="1" dirty="0">
                <a:solidFill>
                  <a:srgbClr val="FF0000"/>
                </a:solidFill>
              </a:rPr>
              <a:t>Относительно малый срок службы</a:t>
            </a:r>
          </a:p>
          <a:p>
            <a:pPr lvl="0"/>
            <a:r>
              <a:rPr lang="ru-RU" sz="2000" b="1" dirty="0">
                <a:solidFill>
                  <a:srgbClr val="FF0000"/>
                </a:solidFill>
              </a:rPr>
              <a:t>Хрупкость и чувствительность к удару</a:t>
            </a:r>
          </a:p>
          <a:p>
            <a:pPr lvl="0"/>
            <a:r>
              <a:rPr lang="ru-RU" sz="2000" b="1" dirty="0">
                <a:solidFill>
                  <a:srgbClr val="FF0000"/>
                </a:solidFill>
              </a:rPr>
              <a:t>Представляют пожарную опасность.</a:t>
            </a:r>
          </a:p>
          <a:p>
            <a:pPr lvl="0"/>
            <a:r>
              <a:rPr lang="ru-RU" sz="2000" b="1" dirty="0">
                <a:solidFill>
                  <a:srgbClr val="FF0000"/>
                </a:solidFill>
              </a:rPr>
              <a:t> </a:t>
            </a:r>
          </a:p>
          <a:p>
            <a:endParaRPr lang="ru-RU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468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kll_delux_eqs_04_200_2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893" y="1307939"/>
            <a:ext cx="3970116" cy="4259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 descr="1259505323285724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1863" y="1307938"/>
            <a:ext cx="4914477" cy="4259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795856" y="418926"/>
            <a:ext cx="46701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Энергосберегающая лампа 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306931" y="418926"/>
            <a:ext cx="32043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Строение лампы </a:t>
            </a:r>
            <a:endParaRPr lang="ru-RU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3246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2_1_~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" y="937430"/>
            <a:ext cx="7281334" cy="5414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964157" y="444691"/>
            <a:ext cx="38234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Сравнительная схема </a:t>
            </a:r>
            <a:endParaRPr lang="ru-RU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9716276"/>
              </p:ext>
            </p:extLst>
          </p:nvPr>
        </p:nvGraphicFramePr>
        <p:xfrm>
          <a:off x="8287076" y="967911"/>
          <a:ext cx="3250168" cy="54142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01991"/>
                <a:gridCol w="1648177"/>
              </a:tblGrid>
              <a:tr h="1065152">
                <a:tc>
                  <a:txBody>
                    <a:bodyPr/>
                    <a:lstStyle/>
                    <a:p>
                      <a:pPr marL="10795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энергосберегающая, </a:t>
                      </a: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</a:rPr>
                        <a:t>Вт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1244" marR="111244" marT="111244" marB="111244" anchor="ctr"/>
                </a:tc>
                <a:tc>
                  <a:txBody>
                    <a:bodyPr/>
                    <a:lstStyle/>
                    <a:p>
                      <a:pPr marL="10795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Лампа накали-</a:t>
                      </a:r>
                      <a:r>
                        <a:rPr lang="ru-RU" sz="1800" b="1" dirty="0" err="1" smtClean="0">
                          <a:solidFill>
                            <a:srgbClr val="FF0000"/>
                          </a:solidFill>
                          <a:effectLst/>
                        </a:rPr>
                        <a:t>вания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, Вт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1244" marR="111244" marT="111244" marB="111244" anchor="ctr"/>
                </a:tc>
              </a:tr>
              <a:tr h="615899">
                <a:tc>
                  <a:txBody>
                    <a:bodyPr/>
                    <a:lstStyle/>
                    <a:p>
                      <a:pPr marL="10795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1244" marR="111244" marT="111244" marB="111244" anchor="ctr"/>
                </a:tc>
                <a:tc>
                  <a:txBody>
                    <a:bodyPr/>
                    <a:lstStyle/>
                    <a:p>
                      <a:pPr marL="10795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</a:rPr>
                        <a:t>25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1244" marR="111244" marT="111244" marB="111244" anchor="ctr"/>
                </a:tc>
              </a:tr>
              <a:tr h="615899">
                <a:tc>
                  <a:txBody>
                    <a:bodyPr/>
                    <a:lstStyle/>
                    <a:p>
                      <a:pPr marL="10795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</a:rPr>
                        <a:t>7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1244" marR="111244" marT="111244" marB="111244" anchor="ctr"/>
                </a:tc>
                <a:tc>
                  <a:txBody>
                    <a:bodyPr/>
                    <a:lstStyle/>
                    <a:p>
                      <a:pPr marL="10795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</a:rPr>
                        <a:t>35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1244" marR="111244" marT="111244" marB="111244" anchor="ctr"/>
                </a:tc>
              </a:tr>
              <a:tr h="615899">
                <a:tc>
                  <a:txBody>
                    <a:bodyPr/>
                    <a:lstStyle/>
                    <a:p>
                      <a:pPr marL="10795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</a:rPr>
                        <a:t>9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1244" marR="111244" marT="111244" marB="111244" anchor="ctr"/>
                </a:tc>
                <a:tc>
                  <a:txBody>
                    <a:bodyPr/>
                    <a:lstStyle/>
                    <a:p>
                      <a:pPr marL="10795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effectLst/>
                        </a:rPr>
                        <a:t>45</a:t>
                      </a:r>
                      <a:endParaRPr lang="ru-RU" sz="18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1244" marR="111244" marT="111244" marB="111244" anchor="ctr"/>
                </a:tc>
              </a:tr>
              <a:tr h="615899">
                <a:tc>
                  <a:txBody>
                    <a:bodyPr/>
                    <a:lstStyle/>
                    <a:p>
                      <a:pPr marL="10795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</a:rPr>
                        <a:t>11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1244" marR="111244" marT="111244" marB="111244" anchor="ctr"/>
                </a:tc>
                <a:tc>
                  <a:txBody>
                    <a:bodyPr/>
                    <a:lstStyle/>
                    <a:p>
                      <a:pPr marL="10795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effectLst/>
                        </a:rPr>
                        <a:t>60</a:t>
                      </a:r>
                      <a:endParaRPr lang="ru-RU" sz="18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1244" marR="111244" marT="111244" marB="111244" anchor="ctr"/>
                </a:tc>
              </a:tr>
              <a:tr h="615899">
                <a:tc>
                  <a:txBody>
                    <a:bodyPr/>
                    <a:lstStyle/>
                    <a:p>
                      <a:pPr marL="10795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effectLst/>
                        </a:rPr>
                        <a:t>14</a:t>
                      </a:r>
                      <a:endParaRPr lang="ru-RU" sz="18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1244" marR="111244" marT="111244" marB="111244" anchor="ctr"/>
                </a:tc>
                <a:tc>
                  <a:txBody>
                    <a:bodyPr/>
                    <a:lstStyle/>
                    <a:p>
                      <a:pPr marL="10795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</a:rPr>
                        <a:t>75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1244" marR="111244" marT="111244" marB="111244" anchor="ctr"/>
                </a:tc>
              </a:tr>
              <a:tr h="615899">
                <a:tc>
                  <a:txBody>
                    <a:bodyPr/>
                    <a:lstStyle/>
                    <a:p>
                      <a:pPr marL="10795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effectLst/>
                        </a:rPr>
                        <a:t>16</a:t>
                      </a:r>
                      <a:endParaRPr lang="ru-RU" sz="18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1244" marR="111244" marT="111244" marB="111244" anchor="ctr"/>
                </a:tc>
                <a:tc>
                  <a:txBody>
                    <a:bodyPr/>
                    <a:lstStyle/>
                    <a:p>
                      <a:pPr marL="10795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</a:rPr>
                        <a:t>85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1244" marR="111244" marT="111244" marB="111244" anchor="ctr"/>
                </a:tc>
              </a:tr>
              <a:tr h="615899">
                <a:tc>
                  <a:txBody>
                    <a:bodyPr/>
                    <a:lstStyle/>
                    <a:p>
                      <a:pPr marL="10795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effectLst/>
                        </a:rPr>
                        <a:t>20</a:t>
                      </a:r>
                      <a:endParaRPr lang="ru-RU" sz="18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1244" marR="111244" marT="111244" marB="111244" anchor="ctr"/>
                </a:tc>
                <a:tc>
                  <a:txBody>
                    <a:bodyPr/>
                    <a:lstStyle/>
                    <a:p>
                      <a:pPr marL="10795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</a:rPr>
                        <a:t>100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1244" marR="111244" marT="111244" marB="111244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7656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0453" y="272740"/>
            <a:ext cx="7416800" cy="1321427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Преимущества и недостатки      энергосберегающих ламп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09052" y="1594167"/>
            <a:ext cx="2836227" cy="3541714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</a:t>
            </a:r>
            <a:r>
              <a:rPr lang="ru-RU" b="1" dirty="0" smtClean="0">
                <a:solidFill>
                  <a:srgbClr val="FF0000"/>
                </a:solidFill>
              </a:rPr>
              <a:t>Преимущества</a:t>
            </a:r>
            <a:r>
              <a:rPr lang="en-US" b="1" dirty="0" smtClean="0">
                <a:solidFill>
                  <a:srgbClr val="FF0000"/>
                </a:solidFill>
              </a:rPr>
              <a:t>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868357" y="1656695"/>
            <a:ext cx="2058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Недостатки: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75732" y="2280196"/>
            <a:ext cx="617558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FF0000"/>
                </a:solidFill>
              </a:rPr>
              <a:t>Налаженность в массовом производстве</a:t>
            </a:r>
          </a:p>
          <a:p>
            <a:pPr lvl="0"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FF0000"/>
                </a:solidFill>
              </a:rPr>
              <a:t>Доступная стоимость</a:t>
            </a:r>
          </a:p>
          <a:p>
            <a:pPr lvl="0"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FF0000"/>
                </a:solidFill>
              </a:rPr>
              <a:t>Небольшие размеры</a:t>
            </a:r>
          </a:p>
          <a:p>
            <a:pPr lvl="0"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FF0000"/>
                </a:solidFill>
              </a:rPr>
              <a:t>Быстрый вход на рабочий режим</a:t>
            </a:r>
          </a:p>
          <a:p>
            <a:pPr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FF0000"/>
                </a:solidFill>
              </a:rPr>
              <a:t>Непрерывный спектр излучения</a:t>
            </a:r>
          </a:p>
          <a:p>
            <a:pPr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FF0000"/>
                </a:solidFill>
              </a:rPr>
              <a:t>Выбор на любой вкус и цвет</a:t>
            </a:r>
          </a:p>
          <a:p>
            <a:pPr>
              <a:buFont typeface="Arial" pitchFamily="34" charset="0"/>
              <a:buChar char="•"/>
            </a:pPr>
            <a:endParaRPr lang="ru-RU" sz="2400" b="1" dirty="0" smtClean="0">
              <a:solidFill>
                <a:srgbClr val="FF0000"/>
              </a:solidFill>
            </a:endParaRPr>
          </a:p>
          <a:p>
            <a:pPr lvl="0">
              <a:buFont typeface="Arial" pitchFamily="34" charset="0"/>
              <a:buChar char="•"/>
            </a:pP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00711" y="2280196"/>
            <a:ext cx="50912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FF0000"/>
                </a:solidFill>
              </a:rPr>
              <a:t>Токсичные вещества</a:t>
            </a:r>
          </a:p>
          <a:p>
            <a:pPr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FF0000"/>
                </a:solidFill>
              </a:rPr>
              <a:t>Ультрафиолетовое излучение</a:t>
            </a:r>
          </a:p>
          <a:p>
            <a:pPr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FF0000"/>
                </a:solidFill>
              </a:rPr>
              <a:t>Необходимость спец. утилизации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Контур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Контур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онтур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Контур</Template>
  <TotalTime>263</TotalTime>
  <Words>602</Words>
  <Application>Microsoft Office PowerPoint</Application>
  <PresentationFormat>Широкоэкранный</PresentationFormat>
  <Paragraphs>107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Arial</vt:lpstr>
      <vt:lpstr>Calibri</vt:lpstr>
      <vt:lpstr>Raavi</vt:lpstr>
      <vt:lpstr>Tahoma</vt:lpstr>
      <vt:lpstr>Times New Roman</vt:lpstr>
      <vt:lpstr>Trebuchet MS</vt:lpstr>
      <vt:lpstr>Tw Cen MT</vt:lpstr>
      <vt:lpstr>Контур</vt:lpstr>
      <vt:lpstr>Исследовательская работа  по физике  «Экономия электроэнергии»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Преимущества и недостатки      энергосберегающих ламп</vt:lpstr>
      <vt:lpstr>Презентация PowerPoint</vt:lpstr>
      <vt:lpstr>Сравнительная таблица ламп</vt:lpstr>
      <vt:lpstr>Памятка по энергосбережению</vt:lpstr>
      <vt:lpstr>В условиях повышения государственных затрат на выработку энергии, каждый из нас должен внести свою часть в экономию государственных средств. сегодня необходимо беречь каждый киловатт.  Это личная, семейная и государственная задача.  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Ирина</dc:creator>
  <cp:lastModifiedBy>Ирина</cp:lastModifiedBy>
  <cp:revision>40</cp:revision>
  <dcterms:created xsi:type="dcterms:W3CDTF">2017-01-31T19:28:00Z</dcterms:created>
  <dcterms:modified xsi:type="dcterms:W3CDTF">2018-01-17T17:15:37Z</dcterms:modified>
</cp:coreProperties>
</file>