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4" autoAdjust="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10.03.2018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0043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«Обособленные члены предложения – закрепление знаний».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143116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00B050"/>
                </a:solidFill>
              </a:rPr>
              <a:t>Урок в 8 классе по теме:</a:t>
            </a:r>
            <a:endParaRPr lang="ru-RU" sz="4400" b="1" dirty="0">
              <a:solidFill>
                <a:srgbClr val="00B050"/>
              </a:solidFill>
            </a:endParaRPr>
          </a:p>
        </p:txBody>
      </p:sp>
      <p:pic>
        <p:nvPicPr>
          <p:cNvPr id="21507" name="Picture 3" descr="http://www.detvora74.ru/pics/uploads/145dosk14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57166"/>
            <a:ext cx="3078603" cy="19761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4857760"/>
            <a:ext cx="6319487" cy="1703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Разработала и провела учитель русского языка и литературы 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МБОУ «Средняя общеобразовательная школа № 2»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городского округа Судак</a:t>
            </a:r>
          </a:p>
          <a:p>
            <a:pPr algn="ctr">
              <a:lnSpc>
                <a:spcPct val="150000"/>
              </a:lnSpc>
            </a:pPr>
            <a:r>
              <a:rPr lang="ru-RU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Васильева Оксана Александровна</a:t>
            </a:r>
            <a:endParaRPr lang="ru-RU" i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«ЗАПОМНИ, КАК ПРИВИЛЬНО»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ОРФОЭПИЧЕСКИЙ ТРЕНИНГ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Приб</a:t>
            </a:r>
            <a:r>
              <a:rPr lang="ru-RU" b="1" dirty="0" err="1" smtClean="0"/>
              <a:t>Ы</a:t>
            </a:r>
            <a:r>
              <a:rPr lang="ru-RU" dirty="0" err="1" smtClean="0"/>
              <a:t>л</a:t>
            </a:r>
            <a:r>
              <a:rPr lang="ru-RU" dirty="0" smtClean="0"/>
              <a:t> или </a:t>
            </a:r>
            <a:r>
              <a:rPr lang="ru-RU" dirty="0" err="1" smtClean="0"/>
              <a:t>пр</a:t>
            </a:r>
            <a:r>
              <a:rPr lang="ru-RU" b="1" dirty="0" err="1" smtClean="0"/>
              <a:t>И</a:t>
            </a:r>
            <a:r>
              <a:rPr lang="ru-RU" dirty="0" err="1" smtClean="0"/>
              <a:t>был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Пр</a:t>
            </a:r>
            <a:r>
              <a:rPr lang="ru-RU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был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Воздушные </a:t>
            </a:r>
            <a:r>
              <a:rPr lang="ru-RU" dirty="0" err="1" smtClean="0"/>
              <a:t>вор</a:t>
            </a:r>
            <a:r>
              <a:rPr lang="ru-RU" b="1" dirty="0" err="1" smtClean="0"/>
              <a:t>О</a:t>
            </a:r>
            <a:r>
              <a:rPr lang="ru-RU" dirty="0" err="1" smtClean="0"/>
              <a:t>та</a:t>
            </a:r>
            <a:r>
              <a:rPr lang="ru-RU" dirty="0" smtClean="0"/>
              <a:t> или воздушные </a:t>
            </a:r>
            <a:r>
              <a:rPr lang="ru-RU" dirty="0" err="1" smtClean="0"/>
              <a:t>ворот</a:t>
            </a:r>
            <a:r>
              <a:rPr lang="ru-RU" b="1" dirty="0" err="1" smtClean="0"/>
              <a:t>А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Воздушные </a:t>
            </a:r>
            <a:r>
              <a:rPr lang="ru-RU" b="1" dirty="0" err="1" smtClean="0"/>
              <a:t>вор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b="1" dirty="0" err="1" smtClean="0"/>
              <a:t>та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ШАсси</a:t>
            </a:r>
            <a:r>
              <a:rPr lang="ru-RU" dirty="0" smtClean="0"/>
              <a:t> или </a:t>
            </a:r>
            <a:r>
              <a:rPr lang="ru-RU" dirty="0" err="1" smtClean="0"/>
              <a:t>шассИ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Шасс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трОсами</a:t>
            </a:r>
            <a:r>
              <a:rPr lang="ru-RU" dirty="0" smtClean="0"/>
              <a:t> или </a:t>
            </a:r>
            <a:r>
              <a:rPr lang="ru-RU" dirty="0" err="1" smtClean="0"/>
              <a:t>тросАми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Тр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сами</a:t>
            </a: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Прочитать, правильно интонируя предложение и соблюдая орфоэпические нормы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Autofit/>
          </a:bodyPr>
          <a:lstStyle/>
          <a:p>
            <a:pPr marL="0" indent="447675" algn="ctr">
              <a:buNone/>
            </a:pPr>
            <a:endParaRPr lang="ru-RU" sz="2000" b="1" i="1" dirty="0" smtClean="0"/>
          </a:p>
          <a:p>
            <a:pPr marL="0" indent="447675" algn="ctr">
              <a:lnSpc>
                <a:spcPct val="150000"/>
              </a:lnSpc>
              <a:buNone/>
            </a:pPr>
            <a:r>
              <a:rPr lang="ru-RU" sz="2000" b="1" i="1" dirty="0" smtClean="0"/>
              <a:t>1. Виктор Павлович, </a:t>
            </a:r>
            <a:r>
              <a:rPr lang="ru-RU" sz="2000" b="1" i="1" dirty="0" smtClean="0">
                <a:solidFill>
                  <a:srgbClr val="0070C0"/>
                </a:solidFill>
              </a:rPr>
              <a:t>опытный лётчик, </a:t>
            </a:r>
            <a:r>
              <a:rPr lang="ru-RU" sz="2000" b="1" i="1" dirty="0" smtClean="0"/>
              <a:t>рассказывал внукам интересные истории своего боевого прошлого: как возились </a:t>
            </a:r>
            <a:r>
              <a:rPr lang="ru-RU" sz="2000" b="1" i="1" dirty="0" smtClean="0">
                <a:solidFill>
                  <a:srgbClr val="FF0000"/>
                </a:solidFill>
              </a:rPr>
              <a:t>с тросами</a:t>
            </a:r>
            <a:r>
              <a:rPr lang="ru-RU" sz="2000" b="1" i="1" dirty="0" smtClean="0"/>
              <a:t>, </a:t>
            </a:r>
            <a:r>
              <a:rPr lang="ru-RU" sz="2000" b="1" i="1" dirty="0" smtClean="0">
                <a:solidFill>
                  <a:srgbClr val="0070C0"/>
                </a:solidFill>
              </a:rPr>
              <a:t>спасая борт, </a:t>
            </a:r>
            <a:r>
              <a:rPr lang="ru-RU" sz="2000" b="1" i="1" dirty="0" smtClean="0"/>
              <a:t>как различными </a:t>
            </a:r>
            <a:r>
              <a:rPr lang="ru-RU" sz="2000" b="1" i="1" dirty="0" smtClean="0">
                <a:solidFill>
                  <a:srgbClr val="FF0000"/>
                </a:solidFill>
              </a:rPr>
              <a:t>средствами </a:t>
            </a:r>
            <a:r>
              <a:rPr lang="ru-RU" sz="2000" b="1" i="1" dirty="0" smtClean="0"/>
              <a:t>пытались защитить себя от холода. </a:t>
            </a:r>
            <a:endParaRPr lang="ru-RU" sz="2000" b="1" dirty="0" smtClean="0"/>
          </a:p>
          <a:p>
            <a:pPr marL="0" indent="447675" algn="ctr">
              <a:lnSpc>
                <a:spcPct val="150000"/>
              </a:lnSpc>
              <a:buNone/>
            </a:pPr>
            <a:endParaRPr lang="ru-RU" sz="2000" b="1" i="1" dirty="0" smtClean="0"/>
          </a:p>
          <a:p>
            <a:pPr marL="0" indent="447675" algn="ctr">
              <a:lnSpc>
                <a:spcPct val="150000"/>
              </a:lnSpc>
              <a:buNone/>
            </a:pPr>
            <a:r>
              <a:rPr lang="ru-RU" sz="2000" b="1" i="1" dirty="0" smtClean="0"/>
              <a:t>2. Самолёт, </a:t>
            </a:r>
            <a:r>
              <a:rPr lang="ru-RU" sz="2000" b="1" i="1" dirty="0" smtClean="0">
                <a:solidFill>
                  <a:srgbClr val="0070C0"/>
                </a:solidFill>
              </a:rPr>
              <a:t>готовящийся ко взлету, </a:t>
            </a:r>
            <a:r>
              <a:rPr lang="ru-RU" sz="2000" b="1" i="1" dirty="0" smtClean="0"/>
              <a:t>пришлось </a:t>
            </a:r>
            <a:r>
              <a:rPr lang="ru-RU" sz="2000" b="1" i="1" dirty="0" smtClean="0">
                <a:solidFill>
                  <a:srgbClr val="FF0000"/>
                </a:solidFill>
              </a:rPr>
              <a:t>буксировать </a:t>
            </a:r>
            <a:r>
              <a:rPr lang="ru-RU" sz="2000" b="1" i="1" dirty="0" smtClean="0"/>
              <a:t>к точке начала самостоятельного движения.</a:t>
            </a:r>
            <a:endParaRPr lang="ru-RU" sz="2000" b="1" dirty="0" smtClean="0"/>
          </a:p>
          <a:p>
            <a:pPr marL="0" indent="447675" algn="ctr">
              <a:lnSpc>
                <a:spcPct val="170000"/>
              </a:lnSpc>
              <a:buNone/>
            </a:pPr>
            <a:endParaRPr lang="ru-RU" sz="2000" b="1" i="1" dirty="0" smtClean="0"/>
          </a:p>
          <a:p>
            <a:pPr marL="0" indent="447675" algn="ctr">
              <a:lnSpc>
                <a:spcPct val="170000"/>
              </a:lnSpc>
              <a:buNone/>
            </a:pPr>
            <a:r>
              <a:rPr lang="ru-RU" sz="2000" b="1" i="1" dirty="0" smtClean="0">
                <a:solidFill>
                  <a:schemeClr val="tx1"/>
                </a:solidFill>
              </a:rPr>
              <a:t>3. </a:t>
            </a:r>
            <a:r>
              <a:rPr lang="ru-RU" sz="2000" b="1" i="1" dirty="0" smtClean="0">
                <a:solidFill>
                  <a:srgbClr val="0070C0"/>
                </a:solidFill>
              </a:rPr>
              <a:t>Стремительно набирая высоту, </a:t>
            </a:r>
            <a:r>
              <a:rPr lang="ru-RU" sz="2000" b="1" i="1" dirty="0" smtClean="0"/>
              <a:t>авиалайнер уверенно рассекал белоснежную подушку облаков, </a:t>
            </a:r>
            <a:r>
              <a:rPr lang="ru-RU" sz="2000" b="1" i="1" dirty="0" smtClean="0">
                <a:solidFill>
                  <a:srgbClr val="0070C0"/>
                </a:solidFill>
              </a:rPr>
              <a:t>окутывающих его.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0" indent="447675">
              <a:lnSpc>
                <a:spcPct val="170000"/>
              </a:lnSpc>
            </a:pPr>
            <a:endParaRPr lang="ru-RU" sz="1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Прочитать, правильно интонируя предложение и соблюдая орфоэпические нормы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Autofit/>
          </a:bodyPr>
          <a:lstStyle/>
          <a:p>
            <a:pPr marL="0" indent="447675" algn="ctr">
              <a:lnSpc>
                <a:spcPct val="170000"/>
              </a:lnSpc>
              <a:buNone/>
            </a:pPr>
            <a:endParaRPr lang="ru-RU" sz="2000" b="1" i="1" dirty="0" smtClean="0"/>
          </a:p>
          <a:p>
            <a:pPr marL="0" indent="447675" algn="ctr">
              <a:lnSpc>
                <a:spcPct val="170000"/>
              </a:lnSpc>
              <a:buNone/>
            </a:pPr>
            <a:r>
              <a:rPr lang="ru-RU" sz="2000" b="1" i="1" dirty="0" smtClean="0"/>
              <a:t>4. </a:t>
            </a:r>
            <a:r>
              <a:rPr lang="ru-RU" sz="2000" b="1" i="1" dirty="0" smtClean="0">
                <a:solidFill>
                  <a:srgbClr val="FF0000"/>
                </a:solidFill>
              </a:rPr>
              <a:t>Аэропорты</a:t>
            </a:r>
            <a:r>
              <a:rPr lang="ru-RU" sz="2000" b="1" i="1" dirty="0" smtClean="0"/>
              <a:t> всего мира открывают воздушные ворота для быстрых комфортных путешествий.</a:t>
            </a:r>
            <a:endParaRPr lang="ru-RU" sz="2000" b="1" dirty="0" smtClean="0"/>
          </a:p>
          <a:p>
            <a:pPr marL="0" indent="447675" algn="ctr">
              <a:lnSpc>
                <a:spcPct val="170000"/>
              </a:lnSpc>
              <a:buNone/>
            </a:pPr>
            <a:r>
              <a:rPr lang="ru-RU" sz="2000" b="1" i="1" dirty="0" smtClean="0"/>
              <a:t>5. Небо, </a:t>
            </a:r>
            <a:r>
              <a:rPr lang="ru-RU" sz="2000" b="1" i="1" dirty="0" smtClean="0">
                <a:solidFill>
                  <a:srgbClr val="0070C0"/>
                </a:solidFill>
              </a:rPr>
              <a:t>необычайно голубое, </a:t>
            </a:r>
            <a:r>
              <a:rPr lang="ru-RU" sz="2000" b="1" i="1" dirty="0" smtClean="0"/>
              <a:t>завораживало пассажиров своей таинственностью и загадочностью.</a:t>
            </a:r>
            <a:endParaRPr lang="ru-RU" sz="2000" b="1" dirty="0" smtClean="0"/>
          </a:p>
          <a:p>
            <a:pPr marL="0" indent="447675" algn="ctr">
              <a:lnSpc>
                <a:spcPct val="170000"/>
              </a:lnSpc>
              <a:buNone/>
            </a:pPr>
            <a:r>
              <a:rPr lang="ru-RU" sz="2000" b="1" i="1" dirty="0" smtClean="0"/>
              <a:t>6. Я ничего не слышал, </a:t>
            </a:r>
            <a:r>
              <a:rPr lang="ru-RU" sz="2000" b="1" i="1" dirty="0" smtClean="0">
                <a:solidFill>
                  <a:srgbClr val="0070C0"/>
                </a:solidFill>
              </a:rPr>
              <a:t>кроме шума двигателя и плавно выпускающегося</a:t>
            </a:r>
            <a:r>
              <a:rPr lang="ru-RU" sz="2000" b="1" i="1" dirty="0" smtClean="0"/>
              <a:t> </a:t>
            </a:r>
            <a:r>
              <a:rPr lang="ru-RU" sz="2000" b="1" i="1" dirty="0" smtClean="0">
                <a:solidFill>
                  <a:srgbClr val="FF0000"/>
                </a:solidFill>
              </a:rPr>
              <a:t>шасси.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marL="0" indent="447675" algn="ctr">
              <a:lnSpc>
                <a:spcPct val="170000"/>
              </a:lnSpc>
              <a:buNone/>
            </a:pPr>
            <a:r>
              <a:rPr lang="ru-RU" sz="2000" b="1" i="1" dirty="0" smtClean="0"/>
              <a:t>7. Он, </a:t>
            </a:r>
            <a:r>
              <a:rPr lang="ru-RU" sz="2000" b="1" i="1" dirty="0" smtClean="0">
                <a:solidFill>
                  <a:srgbClr val="0070C0"/>
                </a:solidFill>
              </a:rPr>
              <a:t>воодушевленный, </a:t>
            </a:r>
            <a:r>
              <a:rPr lang="ru-RU" sz="2000" b="1" i="1" dirty="0" smtClean="0">
                <a:solidFill>
                  <a:srgbClr val="FF0000"/>
                </a:solidFill>
              </a:rPr>
              <a:t>прибыл </a:t>
            </a:r>
            <a:r>
              <a:rPr lang="ru-RU" sz="2000" b="1" i="1" dirty="0" smtClean="0"/>
              <a:t>к месту назначения.</a:t>
            </a:r>
            <a:endParaRPr lang="ru-RU" sz="2000" b="1" dirty="0" smtClean="0"/>
          </a:p>
          <a:p>
            <a:pPr marL="0" indent="447675">
              <a:lnSpc>
                <a:spcPct val="170000"/>
              </a:lnSpc>
            </a:pPr>
            <a:endParaRPr lang="ru-RU" sz="16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Запишем под диктовку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/>
              <a:t>1. Мобильный телефон, </a:t>
            </a:r>
            <a:r>
              <a:rPr lang="ru-RU" b="1" i="1" dirty="0" smtClean="0"/>
              <a:t>включенный во время полета,</a:t>
            </a:r>
            <a:r>
              <a:rPr lang="ru-RU" dirty="0" smtClean="0"/>
              <a:t> оказывает негативное воздействие на навигационную систему управления воздушным судном.</a:t>
            </a:r>
          </a:p>
          <a:p>
            <a:pPr algn="ctr"/>
            <a:r>
              <a:rPr lang="ru-RU" dirty="0" smtClean="0"/>
              <a:t>2. </a:t>
            </a:r>
            <a:r>
              <a:rPr lang="ru-RU" b="1" i="1" dirty="0" smtClean="0"/>
              <a:t>Прислушиваясь к рекомендациям членов экипажа,</a:t>
            </a:r>
            <a:r>
              <a:rPr lang="ru-RU" dirty="0" smtClean="0"/>
              <a:t> ваш полет станет незабываемым путешествием.</a:t>
            </a:r>
          </a:p>
          <a:p>
            <a:pPr algn="ctr"/>
            <a:r>
              <a:rPr lang="ru-RU" dirty="0" smtClean="0"/>
              <a:t>3.  В салон запрещено проносить объёмный багаж, </a:t>
            </a:r>
            <a:r>
              <a:rPr lang="ru-RU" b="1" i="1" dirty="0" smtClean="0"/>
              <a:t>кроме ручной клади.</a:t>
            </a:r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4. Пилот, </a:t>
            </a:r>
            <a:r>
              <a:rPr lang="ru-RU" b="1" i="1" dirty="0" smtClean="0"/>
              <a:t>высокий статный мужчина с седыми волосами,</a:t>
            </a:r>
            <a:r>
              <a:rPr lang="ru-RU" dirty="0" smtClean="0"/>
              <a:t> объявил благодарность всему бортовому экипажу за слаженную работу.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Синтаксический разбор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ru-RU" b="1" i="1" dirty="0" smtClean="0"/>
              <a:t>Основными средствами, используемыми                  в мировой практике для защиты воздушных судов от наземного обледенения, являются </a:t>
            </a:r>
            <a:r>
              <a:rPr lang="ru-RU" b="1" i="1" dirty="0" err="1" smtClean="0"/>
              <a:t>противообледенительные</a:t>
            </a:r>
            <a:r>
              <a:rPr lang="ru-RU" b="1" i="1" dirty="0" smtClean="0"/>
              <a:t> жидкости, обеспечивающие удаление льда, снега, изморози и инея.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«будь внимателен, где не нужна запятая»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1. Прогулка по городу так нас утомила,                  что в автобусе мы спали </a:t>
            </a:r>
            <a:r>
              <a:rPr lang="ru-RU" b="1" dirty="0" smtClean="0">
                <a:solidFill>
                  <a:srgbClr val="FF0000"/>
                </a:solidFill>
              </a:rPr>
              <a:t>стоя.</a:t>
            </a:r>
          </a:p>
          <a:p>
            <a:r>
              <a:rPr lang="ru-RU" b="1" dirty="0" smtClean="0"/>
              <a:t>2.Наш учитель </a:t>
            </a:r>
            <a:r>
              <a:rPr lang="ru-RU" b="1" dirty="0" smtClean="0">
                <a:solidFill>
                  <a:srgbClr val="FF0000"/>
                </a:solidFill>
              </a:rPr>
              <a:t>обладая даром рассказчика </a:t>
            </a:r>
            <a:r>
              <a:rPr lang="ru-RU" b="1" dirty="0" smtClean="0">
                <a:solidFill>
                  <a:schemeClr val="tx1"/>
                </a:solidFill>
              </a:rPr>
              <a:t>объяснял </a:t>
            </a:r>
            <a:r>
              <a:rPr lang="ru-RU" b="1" dirty="0" smtClean="0"/>
              <a:t>материал так, что мы слушали </a:t>
            </a:r>
            <a:r>
              <a:rPr lang="ru-RU" b="1" dirty="0" smtClean="0">
                <a:solidFill>
                  <a:srgbClr val="FF0000"/>
                </a:solidFill>
              </a:rPr>
              <a:t>затаив дыхание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3. </a:t>
            </a:r>
            <a:r>
              <a:rPr lang="ru-RU" b="1" dirty="0" smtClean="0">
                <a:solidFill>
                  <a:srgbClr val="FF0000"/>
                </a:solidFill>
              </a:rPr>
              <a:t>Осыпающиеся с деревьев </a:t>
            </a:r>
            <a:r>
              <a:rPr lang="ru-RU" b="1" dirty="0" smtClean="0"/>
              <a:t>листья ложатся на землю.</a:t>
            </a:r>
          </a:p>
          <a:p>
            <a:r>
              <a:rPr lang="ru-RU" b="1" dirty="0" smtClean="0"/>
              <a:t>4. </a:t>
            </a:r>
            <a:r>
              <a:rPr lang="ru-RU" b="1" dirty="0" smtClean="0">
                <a:solidFill>
                  <a:srgbClr val="FF0000"/>
                </a:solidFill>
              </a:rPr>
              <a:t>Привлечённые светом </a:t>
            </a:r>
            <a:r>
              <a:rPr lang="ru-RU" b="1" dirty="0" smtClean="0"/>
              <a:t>бабочки безмолвно кружились вокруг фонарей.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Развитие речи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0070C0"/>
                </a:solidFill>
              </a:rPr>
              <a:t>повествование </a:t>
            </a:r>
            <a:r>
              <a:rPr lang="ru-RU" sz="4000" b="1" dirty="0" smtClean="0"/>
              <a:t>«Профессия - лётчик»;</a:t>
            </a:r>
          </a:p>
          <a:p>
            <a:pPr algn="ctr">
              <a:buFontTx/>
              <a:buChar char="-"/>
            </a:pPr>
            <a:endParaRPr lang="ru-RU" sz="4000" b="1" dirty="0" smtClean="0"/>
          </a:p>
          <a:p>
            <a:pPr algn="ctr">
              <a:buFontTx/>
              <a:buChar char="-"/>
            </a:pPr>
            <a:r>
              <a:rPr lang="ru-RU" sz="4000" b="1" dirty="0" smtClean="0">
                <a:solidFill>
                  <a:srgbClr val="0070C0"/>
                </a:solidFill>
              </a:rPr>
              <a:t>описание </a:t>
            </a:r>
            <a:r>
              <a:rPr lang="ru-RU" sz="4000" b="1" dirty="0" smtClean="0"/>
              <a:t>«В открытом небе» или «Каким я представляю свой первый полёт?»;</a:t>
            </a:r>
          </a:p>
          <a:p>
            <a:pPr algn="ctr">
              <a:buFontTx/>
              <a:buChar char="-"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-</a:t>
            </a:r>
            <a:r>
              <a:rPr lang="ru-RU" sz="4000" b="1" dirty="0" smtClean="0">
                <a:solidFill>
                  <a:srgbClr val="0070C0"/>
                </a:solidFill>
              </a:rPr>
              <a:t> рассуждение </a:t>
            </a:r>
            <a:r>
              <a:rPr lang="ru-RU" sz="4000" b="1" dirty="0" smtClean="0"/>
              <a:t>«Почему говорят, что чёрная полоса в жизни может быть взлётной?».</a:t>
            </a:r>
            <a:br>
              <a:rPr lang="ru-RU" sz="4000" b="1" dirty="0" smtClean="0"/>
            </a:br>
            <a:endParaRPr lang="ru-RU" sz="4000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Блиц-опрос: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FontTx/>
              <a:buChar char="-"/>
            </a:pPr>
            <a:r>
              <a:rPr lang="ru-RU" sz="4000" b="1" dirty="0" smtClean="0"/>
              <a:t>можно ли считать подготовленные высказывания текстом? Почему?</a:t>
            </a:r>
          </a:p>
          <a:p>
            <a:pPr algn="ctr">
              <a:buFontTx/>
              <a:buChar char="-"/>
            </a:pPr>
            <a:endParaRPr lang="ru-RU" sz="4000" b="1" dirty="0" smtClean="0"/>
          </a:p>
          <a:p>
            <a:pPr algn="ctr">
              <a:buFontTx/>
              <a:buChar char="-"/>
            </a:pPr>
            <a:r>
              <a:rPr lang="ru-RU" sz="4000" b="1" dirty="0" smtClean="0"/>
              <a:t>раскрыта ли тема?</a:t>
            </a:r>
          </a:p>
          <a:p>
            <a:pPr algn="ctr">
              <a:buFontTx/>
              <a:buChar char="-"/>
            </a:pPr>
            <a:endParaRPr lang="ru-RU" sz="4000" b="1" dirty="0" smtClean="0"/>
          </a:p>
          <a:p>
            <a:pPr algn="ctr">
              <a:buFontTx/>
              <a:buChar char="-"/>
            </a:pPr>
            <a:r>
              <a:rPr lang="ru-RU" sz="4000" b="1" dirty="0" smtClean="0"/>
              <a:t>использованы ли в высказываниях обособленный члены предложения?</a:t>
            </a:r>
          </a:p>
          <a:p>
            <a:pPr algn="ctr">
              <a:buFontTx/>
              <a:buChar char="-"/>
            </a:pPr>
            <a:endParaRPr lang="ru-RU" sz="4000" b="1" dirty="0" smtClean="0"/>
          </a:p>
          <a:p>
            <a:pPr algn="ctr">
              <a:buNone/>
            </a:pPr>
            <a:r>
              <a:rPr lang="ru-RU" sz="4000" b="1" dirty="0" smtClean="0"/>
              <a:t>- оцените высказывания, аргументируя свой ответ.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2fons.ru/pic/201409/2560x1440/2fons.ru-59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8382057" cy="47149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Рефлексия: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3"/>
            <a:ext cx="8686800" cy="4572032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удалось ли нам достичь поставленных целей?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все ли удалось на уроке? Что не получилось?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над чем я буду еще работать?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чем был интересен урок? Что не понравилось?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было ли трудно?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где и как может пригодиться полученный материал?</a:t>
            </a:r>
          </a:p>
          <a:p>
            <a:pPr algn="ctr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</a:rPr>
              <a:t>- опишите свои эмоции сейчас. Оправдались ли ваши ожидания?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ross-tur.ru/wp-content/uploads/2014/07/samolet66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8143931" cy="54292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P.S</a:t>
            </a:r>
            <a:r>
              <a:rPr lang="ru-RU" b="1" dirty="0" smtClean="0">
                <a:solidFill>
                  <a:srgbClr val="00B050"/>
                </a:solidFill>
              </a:rPr>
              <a:t>. пожелание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бойтесь достигать целей. Пусть каждая новая цель для вас будет новой высотой, которую вы сможете набрать. Путь к высоте, порой, лежит через тернии. Но не бойтесь подниматься выше. Там есть солнце и звёзды. Желаю вам стать светилом в области правописания и яркой звездой в вашей будущей профессии.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686800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</a:rPr>
              <a:t>Двадцать  восьмое февраля</a:t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/>
            </a:r>
            <a:br>
              <a:rPr lang="ru-RU" i="1" dirty="0" smtClean="0">
                <a:solidFill>
                  <a:srgbClr val="00B050"/>
                </a:solidFill>
              </a:rPr>
            </a:br>
            <a:r>
              <a:rPr lang="ru-RU" i="1" dirty="0" smtClean="0">
                <a:solidFill>
                  <a:srgbClr val="00B050"/>
                </a:solidFill>
              </a:rPr>
              <a:t>классная работа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928934"/>
            <a:ext cx="8686800" cy="343696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«Обособленные члены предложения – закрепление знаний».</a:t>
            </a:r>
            <a:endParaRPr lang="ru-RU" sz="4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Портрет первоначальных эмоций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686800" cy="3937009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Какие эмоции я жду </a:t>
            </a:r>
          </a:p>
          <a:p>
            <a:pPr algn="ctr">
              <a:buNone/>
            </a:pPr>
            <a:r>
              <a:rPr lang="ru-RU" sz="5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 сегодняшнего урока?</a:t>
            </a:r>
          </a:p>
          <a:p>
            <a:pPr algn="ctr">
              <a:buNone/>
            </a:pPr>
            <a:endParaRPr lang="ru-RU" sz="5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70" name="AutoShape 2" descr="https://optomamarf.ru/files/970/970ff1198cc144284ec091c76f0bdfc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optomamarf.ru/files/970/970ff1198cc144284ec091c76f0bdfc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https://optomamarf.ru/files/970/970ff1198cc144284ec091c76f0bdfc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6" name="Picture 8" descr="http://prgukuban.ru/files/image/1407201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857628"/>
            <a:ext cx="3857652" cy="28016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</a:rPr>
              <a:t>НАШ ДЕВИЗ:</a:t>
            </a:r>
            <a:endParaRPr lang="ru-RU" sz="54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b="1" i="1" dirty="0" smtClean="0"/>
              <a:t>Повторять мы правила</a:t>
            </a:r>
          </a:p>
          <a:p>
            <a:pPr algn="ctr">
              <a:buNone/>
            </a:pPr>
            <a:r>
              <a:rPr lang="ru-RU" sz="4800" b="1" i="1" dirty="0" smtClean="0"/>
              <a:t>вовсе не боимся, </a:t>
            </a:r>
          </a:p>
          <a:p>
            <a:pPr algn="ctr">
              <a:buNone/>
            </a:pPr>
            <a:r>
              <a:rPr lang="ru-RU" sz="4800" b="1" i="1" dirty="0" smtClean="0"/>
              <a:t>потому что грамотно писать хотим мы научиться!</a:t>
            </a:r>
            <a:endParaRPr lang="ru-RU" sz="4800" b="1" i="1" dirty="0"/>
          </a:p>
        </p:txBody>
      </p:sp>
      <p:pic>
        <p:nvPicPr>
          <p:cNvPr id="4" name="Picture 2" descr="http://oboi-dlja-stola.ru/file/15110/760x0/16:9/%D0%A5%D0%BC%D1%83%D1%80%D0%B0%D1%8F-%D1%81%D0%BE%D0%B2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5000636"/>
            <a:ext cx="3000396" cy="1689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СЛОВАРНАЯ РАЗМИНКА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482042" cy="4525963"/>
          </a:xfrm>
        </p:spPr>
        <p:txBody>
          <a:bodyPr numCol="2">
            <a:normAutofit fontScale="77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Аэро</a:t>
            </a:r>
            <a:r>
              <a:rPr lang="ru-RU" b="1" dirty="0" smtClean="0">
                <a:solidFill>
                  <a:srgbClr val="0070C0"/>
                </a:solidFill>
              </a:rPr>
              <a:t>порт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Авиа</a:t>
            </a:r>
            <a:r>
              <a:rPr lang="ru-RU" b="1" dirty="0" smtClean="0">
                <a:solidFill>
                  <a:srgbClr val="0070C0"/>
                </a:solidFill>
              </a:rPr>
              <a:t>компания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Авиацио</a:t>
            </a:r>
            <a:r>
              <a:rPr lang="ru-RU" b="1" dirty="0" smtClean="0">
                <a:solidFill>
                  <a:srgbClr val="FF0000"/>
                </a:solidFill>
              </a:rPr>
              <a:t>нн</a:t>
            </a:r>
            <a:r>
              <a:rPr lang="ru-RU" b="1" dirty="0" smtClean="0">
                <a:solidFill>
                  <a:srgbClr val="0070C0"/>
                </a:solidFill>
              </a:rPr>
              <a:t>ый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Взлетно-посадочная</a:t>
            </a:r>
            <a:r>
              <a:rPr lang="ru-RU" b="1" dirty="0" smtClean="0">
                <a:solidFill>
                  <a:srgbClr val="0070C0"/>
                </a:solidFill>
              </a:rPr>
              <a:t> полоса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Крейсерская скорость </a:t>
            </a:r>
            <a:r>
              <a:rPr lang="ru-RU" b="1" dirty="0" smtClean="0">
                <a:solidFill>
                  <a:srgbClr val="FF0000"/>
                </a:solidFill>
              </a:rPr>
              <a:t>авиа</a:t>
            </a:r>
            <a:r>
              <a:rPr lang="ru-RU" b="1" dirty="0" smtClean="0">
                <a:solidFill>
                  <a:srgbClr val="0070C0"/>
                </a:solidFill>
              </a:rPr>
              <a:t>судна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Юго-восточный </a:t>
            </a:r>
            <a:r>
              <a:rPr lang="ru-RU" b="1" dirty="0" smtClean="0">
                <a:solidFill>
                  <a:srgbClr val="0070C0"/>
                </a:solidFill>
              </a:rPr>
              <a:t>ветер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Воздушная тра</a:t>
            </a:r>
            <a:r>
              <a:rPr lang="ru-RU" b="1" dirty="0" smtClean="0">
                <a:solidFill>
                  <a:srgbClr val="FF0000"/>
                </a:solidFill>
              </a:rPr>
              <a:t>сс</a:t>
            </a:r>
            <a:r>
              <a:rPr lang="ru-RU" b="1" dirty="0" smtClean="0">
                <a:solidFill>
                  <a:srgbClr val="0070C0"/>
                </a:solidFill>
              </a:rPr>
              <a:t>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Стюарде</a:t>
            </a:r>
            <a:r>
              <a:rPr lang="ru-RU" b="1" dirty="0" smtClean="0">
                <a:solidFill>
                  <a:srgbClr val="FF0000"/>
                </a:solidFill>
              </a:rPr>
              <a:t>сс</a:t>
            </a:r>
            <a:r>
              <a:rPr lang="ru-RU" b="1" dirty="0" smtClean="0">
                <a:solidFill>
                  <a:srgbClr val="0070C0"/>
                </a:solidFill>
              </a:rPr>
              <a:t>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Борт</a:t>
            </a:r>
            <a:r>
              <a:rPr lang="ru-RU" b="1" dirty="0" smtClean="0">
                <a:solidFill>
                  <a:srgbClr val="0070C0"/>
                </a:solidFill>
              </a:rPr>
              <a:t>проводница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Ша</a:t>
            </a:r>
            <a:r>
              <a:rPr lang="ru-RU" b="1" dirty="0" smtClean="0">
                <a:solidFill>
                  <a:srgbClr val="FF0000"/>
                </a:solidFill>
              </a:rPr>
              <a:t>сс</a:t>
            </a:r>
            <a:r>
              <a:rPr lang="ru-RU" b="1" dirty="0" smtClean="0">
                <a:solidFill>
                  <a:srgbClr val="0070C0"/>
                </a:solidFill>
              </a:rPr>
              <a:t>и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Пе</a:t>
            </a:r>
            <a:r>
              <a:rPr lang="ru-RU" b="1" dirty="0" smtClean="0">
                <a:solidFill>
                  <a:srgbClr val="FF0000"/>
                </a:solidFill>
              </a:rPr>
              <a:t>рр</a:t>
            </a:r>
            <a:r>
              <a:rPr lang="ru-RU" b="1" dirty="0" smtClean="0">
                <a:solidFill>
                  <a:srgbClr val="0070C0"/>
                </a:solidFill>
              </a:rPr>
              <a:t>онный автобус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Рас</a:t>
            </a:r>
            <a:r>
              <a:rPr lang="ru-RU" b="1" dirty="0" smtClean="0">
                <a:solidFill>
                  <a:srgbClr val="0070C0"/>
                </a:solidFill>
              </a:rPr>
              <a:t>чётное время прибытия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Раз</a:t>
            </a:r>
            <a:r>
              <a:rPr lang="ru-RU" b="1" dirty="0" smtClean="0">
                <a:solidFill>
                  <a:srgbClr val="0070C0"/>
                </a:solidFill>
              </a:rPr>
              <a:t>герметизация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Лё</a:t>
            </a:r>
            <a:r>
              <a:rPr lang="ru-RU" b="1" dirty="0" smtClean="0">
                <a:solidFill>
                  <a:srgbClr val="FF0000"/>
                </a:solidFill>
              </a:rPr>
              <a:t>тч</a:t>
            </a:r>
            <a:r>
              <a:rPr lang="ru-RU" b="1" dirty="0" smtClean="0">
                <a:solidFill>
                  <a:srgbClr val="0070C0"/>
                </a:solidFill>
              </a:rPr>
              <a:t>ик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и</a:t>
            </a:r>
            <a:r>
              <a:rPr lang="ru-RU" b="1" dirty="0" smtClean="0">
                <a:solidFill>
                  <a:srgbClr val="0070C0"/>
                </a:solidFill>
              </a:rPr>
              <a:t>лот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Ф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>
                <a:solidFill>
                  <a:srgbClr val="0070C0"/>
                </a:solidFill>
              </a:rPr>
              <a:t>зеляж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Параш</a:t>
            </a:r>
            <a:r>
              <a:rPr lang="ru-RU" b="1" dirty="0" smtClean="0">
                <a:solidFill>
                  <a:srgbClr val="FF0000"/>
                </a:solidFill>
              </a:rPr>
              <a:t>ю</a:t>
            </a:r>
            <a:r>
              <a:rPr lang="ru-RU" b="1" dirty="0" smtClean="0">
                <a:solidFill>
                  <a:srgbClr val="0070C0"/>
                </a:solidFill>
              </a:rPr>
              <a:t>т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И</a:t>
            </a:r>
            <a:r>
              <a:rPr lang="ru-RU" b="1" dirty="0" smtClean="0">
                <a:solidFill>
                  <a:srgbClr val="FF0000"/>
                </a:solidFill>
              </a:rPr>
              <a:t>лл</a:t>
            </a:r>
            <a:r>
              <a:rPr lang="ru-RU" b="1" dirty="0" smtClean="0">
                <a:solidFill>
                  <a:srgbClr val="0070C0"/>
                </a:solidFill>
              </a:rPr>
              <a:t>юминатор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Пило</a:t>
            </a:r>
            <a:r>
              <a:rPr lang="ru-RU" b="1" dirty="0" smtClean="0">
                <a:solidFill>
                  <a:srgbClr val="FF0000"/>
                </a:solidFill>
              </a:rPr>
              <a:t>тск</a:t>
            </a:r>
            <a:r>
              <a:rPr lang="ru-RU" b="1" dirty="0" smtClean="0">
                <a:solidFill>
                  <a:srgbClr val="0070C0"/>
                </a:solidFill>
              </a:rPr>
              <a:t>ое удостоверение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686800" cy="838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ЛЕКСИКОЛОГИЯ УТОЧНЯЕТ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/>
              <a:t>Большой толковый словарь</a:t>
            </a:r>
            <a:r>
              <a:rPr lang="ru-RU" dirty="0" smtClean="0"/>
              <a:t> русского языка. Гл. ред. С. А. Кузнецов:</a:t>
            </a:r>
          </a:p>
          <a:p>
            <a:pPr algn="ctr">
              <a:buNone/>
            </a:pPr>
            <a:r>
              <a:rPr lang="ru-RU" b="1" dirty="0" smtClean="0"/>
              <a:t>ПИЛОТ,</a:t>
            </a:r>
            <a:r>
              <a:rPr lang="ru-RU" dirty="0" smtClean="0"/>
              <a:t> -а; м. [франц. </a:t>
            </a:r>
            <a:r>
              <a:rPr lang="ru-RU" dirty="0" err="1" smtClean="0"/>
              <a:t>pilote</a:t>
            </a:r>
            <a:r>
              <a:rPr lang="ru-RU" dirty="0" smtClean="0"/>
              <a:t>] 1. Лётчик, управляющий летательным аппаратом (самолётом, вертолётом, планером, дирижаблем). П. первого класса. П. на международных авиарейсах. 2. Спорт. Профессиональный автогонщик. Команда опытных пилотов. // Спортсмен-водитель в марафонских ралли.3. Спортсмен, управляющий </a:t>
            </a:r>
            <a:r>
              <a:rPr lang="ru-RU" dirty="0" err="1" smtClean="0"/>
              <a:t>картом</a:t>
            </a:r>
            <a:r>
              <a:rPr lang="ru-RU" dirty="0" smtClean="0"/>
              <a:t>, бобом (2.Б.). &lt;Пилотский, -</a:t>
            </a:r>
            <a:r>
              <a:rPr lang="ru-RU" dirty="0" err="1" smtClean="0"/>
              <a:t>ая</a:t>
            </a:r>
            <a:r>
              <a:rPr lang="ru-RU" dirty="0" smtClean="0"/>
              <a:t>, -</a:t>
            </a:r>
            <a:r>
              <a:rPr lang="ru-RU" dirty="0" err="1" smtClean="0"/>
              <a:t>ое</a:t>
            </a:r>
            <a:r>
              <a:rPr lang="ru-RU" dirty="0" smtClean="0"/>
              <a:t>. П. шлем. </a:t>
            </a:r>
            <a:r>
              <a:rPr lang="ru-RU" dirty="0" err="1" smtClean="0"/>
              <a:t>П-ая</a:t>
            </a:r>
            <a:r>
              <a:rPr lang="ru-RU" dirty="0" smtClean="0"/>
              <a:t> кабина. </a:t>
            </a:r>
          </a:p>
          <a:p>
            <a:pPr algn="ctr"/>
            <a:endParaRPr lang="ru-RU" dirty="0" smtClean="0"/>
          </a:p>
          <a:p>
            <a:pPr algn="ctr">
              <a:buNone/>
            </a:pPr>
            <a:r>
              <a:rPr lang="ru-RU" b="1" dirty="0" smtClean="0"/>
              <a:t>  ЛЁТЧИК,</a:t>
            </a:r>
            <a:r>
              <a:rPr lang="ru-RU" dirty="0" smtClean="0"/>
              <a:t> -а; м. Специалист, умеющий управлять каким-л. летательным аппаратом (обычно самолётом, вертолётом).Военный л. Лётчик-испытатель. Л. поднял в воздух </a:t>
            </a:r>
            <a:r>
              <a:rPr lang="ru-RU" dirty="0" err="1" smtClean="0"/>
              <a:t>самолёт.Опытный</a:t>
            </a:r>
            <a:r>
              <a:rPr lang="ru-RU" dirty="0" smtClean="0"/>
              <a:t> л. Учиться на лётчика. ◊ Лётчик-космонавт. Звание, присваиваемое космонавтам, совершившим полёт в космос.&lt;Лётчица, -</a:t>
            </a:r>
            <a:r>
              <a:rPr lang="ru-RU" dirty="0" err="1" smtClean="0"/>
              <a:t>ы</a:t>
            </a:r>
            <a:r>
              <a:rPr lang="ru-RU" dirty="0" smtClean="0"/>
              <a:t>; ж. 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ДОБРО ПОЖАЛОВАТЬ НА БОРТ САМОЛЕТА АВИАКОМПАНИИ «НАСТРЕЧУ К ЗНАНИЯМ».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Содержимое 3" descr="самолё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30" y="1554163"/>
            <a:ext cx="7241539" cy="4525962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nevseoboi.com.ua/uploads/posts/2011-06/1309251797_wonderful-32_www.nevseoboi.com.u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891909">
            <a:off x="285478" y="1307232"/>
            <a:ext cx="685804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craftkids.ru/uploads/4/6/6/Samolyotik_46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4327">
            <a:off x="5829710" y="4071381"/>
            <a:ext cx="3124429" cy="158650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НАШЕ ПОЛЕТНОЕ ЗАДАНИЕ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2054" name="Рисунок 1" descr="http://craftkids.ru/uploads/4/6/6/Samolyotik_46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13821">
            <a:off x="617050" y="4666921"/>
            <a:ext cx="3101296" cy="1574762"/>
          </a:xfrm>
          <a:prstGeom prst="rect">
            <a:avLst/>
          </a:prstGeom>
          <a:noFill/>
        </p:spPr>
      </p:pic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 rot="-509981">
            <a:off x="1450975" y="7537450"/>
            <a:ext cx="7686675" cy="6429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909981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52" name="Picture 4" descr="http://craftkids.ru/uploads/4/6/6/Samolyotik_466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6944">
            <a:off x="3477684" y="4586096"/>
            <a:ext cx="3167959" cy="1608611"/>
          </a:xfrm>
          <a:prstGeom prst="rect">
            <a:avLst/>
          </a:prstGeom>
          <a:noFill/>
        </p:spPr>
      </p:pic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 rot="1539542">
            <a:off x="6062975" y="4274738"/>
            <a:ext cx="3292994" cy="2040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Найти ответы на вопросы, которые я ещё не усвоил.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49" name="WordArt 1"/>
          <p:cNvSpPr>
            <a:spLocks noChangeArrowheads="1" noChangeShapeType="1" noTextEdit="1"/>
          </p:cNvSpPr>
          <p:nvPr/>
        </p:nvSpPr>
        <p:spPr bwMode="auto">
          <a:xfrm>
            <a:off x="-268288" y="1828800"/>
            <a:ext cx="10360026" cy="5516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-53975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130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38325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0" y="13716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0913" algn="l"/>
              </a:tabLst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0913" algn="l"/>
              </a:tabLst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20913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 rot="1667722">
            <a:off x="3870270" y="4749777"/>
            <a:ext cx="2949583" cy="17129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Узнать что-то новое и полезное.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2" name="WordArt 14"/>
          <p:cNvSpPr>
            <a:spLocks noChangeArrowheads="1" noChangeShapeType="1" noTextEdit="1"/>
          </p:cNvSpPr>
          <p:nvPr/>
        </p:nvSpPr>
        <p:spPr bwMode="auto">
          <a:xfrm rot="1540857">
            <a:off x="913745" y="4850519"/>
            <a:ext cx="2855174" cy="258611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909981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Закрепить знания и умения.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9999FF"/>
                  </a:gs>
                  <a:gs pos="100000">
                    <a:srgbClr val="009999"/>
                  </a:gs>
                </a:gsLst>
                <a:lin ang="5909981" scaled="1"/>
              </a:gra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0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3" grpId="0" build="p"/>
      <p:bldP spid="2051" grpId="0" build="p"/>
      <p:bldP spid="206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«ЗАПОМНИ, КАК ПРИВИЛЬНО»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ОРФОЭПИЧЕСКИЙ ТРЕНИНГ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14422"/>
            <a:ext cx="8563004" cy="5500726"/>
          </a:xfrm>
        </p:spPr>
        <p:txBody>
          <a:bodyPr numCol="1"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err="1" smtClean="0"/>
              <a:t>Букс</a:t>
            </a:r>
            <a:r>
              <a:rPr lang="ru-RU" b="1" dirty="0" err="1" smtClean="0"/>
              <a:t>И</a:t>
            </a:r>
            <a:r>
              <a:rPr lang="ru-RU" dirty="0" err="1" smtClean="0"/>
              <a:t>ровать</a:t>
            </a:r>
            <a:r>
              <a:rPr lang="ru-RU" dirty="0" smtClean="0"/>
              <a:t> или </a:t>
            </a:r>
            <a:r>
              <a:rPr lang="ru-RU" dirty="0" err="1" smtClean="0"/>
              <a:t>буксиров</a:t>
            </a:r>
            <a:r>
              <a:rPr lang="ru-RU" b="1" dirty="0" err="1" smtClean="0"/>
              <a:t>А</a:t>
            </a:r>
            <a:r>
              <a:rPr lang="ru-RU" dirty="0" err="1" smtClean="0"/>
              <a:t>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Букс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ровать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Рул</a:t>
            </a:r>
            <a:r>
              <a:rPr lang="ru-RU" b="1" dirty="0" err="1" smtClean="0"/>
              <a:t>И</a:t>
            </a:r>
            <a:r>
              <a:rPr lang="ru-RU" dirty="0" err="1" smtClean="0"/>
              <a:t>т</a:t>
            </a:r>
            <a:r>
              <a:rPr lang="ru-RU" dirty="0" smtClean="0"/>
              <a:t> или </a:t>
            </a:r>
            <a:r>
              <a:rPr lang="ru-RU" dirty="0" err="1" smtClean="0"/>
              <a:t>р</a:t>
            </a:r>
            <a:r>
              <a:rPr lang="ru-RU" b="1" dirty="0" err="1" smtClean="0"/>
              <a:t>У</a:t>
            </a:r>
            <a:r>
              <a:rPr lang="ru-RU" dirty="0" err="1" smtClean="0"/>
              <a:t>лит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Рул</a:t>
            </a:r>
            <a:r>
              <a:rPr lang="ru-RU" b="1" dirty="0" err="1" smtClean="0">
                <a:solidFill>
                  <a:srgbClr val="FF0000"/>
                </a:solidFill>
              </a:rPr>
              <a:t>И</a:t>
            </a:r>
            <a:r>
              <a:rPr lang="ru-RU" dirty="0" err="1" smtClean="0"/>
              <a:t>т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Аэропорт</a:t>
            </a:r>
            <a:r>
              <a:rPr lang="ru-RU" b="1" dirty="0" err="1" smtClean="0"/>
              <a:t>Ы</a:t>
            </a:r>
            <a:r>
              <a:rPr lang="ru-RU" b="1" dirty="0" smtClean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аэропОрты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err="1" smtClean="0"/>
              <a:t>Аэр</a:t>
            </a:r>
            <a:r>
              <a:rPr lang="ru-RU" dirty="0" err="1" smtClean="0">
                <a:solidFill>
                  <a:schemeClr val="tx1"/>
                </a:solidFill>
              </a:rPr>
              <a:t>о</a:t>
            </a:r>
            <a:r>
              <a:rPr lang="ru-RU" dirty="0" err="1" smtClean="0"/>
              <a:t>п</a:t>
            </a:r>
            <a:r>
              <a:rPr lang="ru-RU" b="1" dirty="0" err="1" smtClean="0">
                <a:solidFill>
                  <a:srgbClr val="FF0000"/>
                </a:solidFill>
              </a:rPr>
              <a:t>О</a:t>
            </a:r>
            <a:r>
              <a:rPr lang="ru-RU" dirty="0" err="1" smtClean="0"/>
              <a:t>рты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 smtClean="0"/>
              <a:t>аэропорт</a:t>
            </a:r>
            <a:r>
              <a:rPr lang="ru-RU" b="1" dirty="0" err="1" smtClean="0"/>
              <a:t>Е</a:t>
            </a:r>
            <a:r>
              <a:rPr lang="ru-RU" dirty="0" smtClean="0"/>
              <a:t> или в </a:t>
            </a:r>
            <a:r>
              <a:rPr lang="ru-RU" dirty="0" err="1" smtClean="0"/>
              <a:t>аэропорт</a:t>
            </a:r>
            <a:r>
              <a:rPr lang="ru-RU" b="1" dirty="0" err="1" smtClean="0"/>
              <a:t>У</a:t>
            </a:r>
            <a:endParaRPr lang="ru-RU" b="1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</a:t>
            </a:r>
            <a:r>
              <a:rPr lang="ru-RU" dirty="0" err="1" smtClean="0"/>
              <a:t>аэропорт</a:t>
            </a:r>
            <a:r>
              <a:rPr lang="ru-RU" b="1" dirty="0" err="1" smtClean="0">
                <a:solidFill>
                  <a:srgbClr val="FF0000"/>
                </a:solidFill>
              </a:rPr>
              <a:t>У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Ср</a:t>
            </a:r>
            <a:r>
              <a:rPr lang="ru-RU" b="1" dirty="0" err="1" smtClean="0">
                <a:solidFill>
                  <a:schemeClr val="tx1"/>
                </a:solidFill>
              </a:rPr>
              <a:t>Е</a:t>
            </a:r>
            <a:r>
              <a:rPr lang="ru-RU" dirty="0" err="1" smtClean="0">
                <a:solidFill>
                  <a:schemeClr val="tx1"/>
                </a:solidFill>
              </a:rPr>
              <a:t>дствами</a:t>
            </a:r>
            <a:r>
              <a:rPr lang="ru-RU" dirty="0" smtClean="0">
                <a:solidFill>
                  <a:schemeClr val="tx1"/>
                </a:solidFill>
              </a:rPr>
              <a:t> или </a:t>
            </a:r>
            <a:r>
              <a:rPr lang="ru-RU" dirty="0" err="1" smtClean="0">
                <a:solidFill>
                  <a:schemeClr val="tx1"/>
                </a:solidFill>
              </a:rPr>
              <a:t>средств</a:t>
            </a:r>
            <a:r>
              <a:rPr lang="ru-RU" b="1" dirty="0" err="1" smtClean="0">
                <a:solidFill>
                  <a:schemeClr val="tx1"/>
                </a:solidFill>
              </a:rPr>
              <a:t>А</a:t>
            </a:r>
            <a:r>
              <a:rPr lang="ru-RU" dirty="0" err="1" smtClean="0">
                <a:solidFill>
                  <a:schemeClr val="tx1"/>
                </a:solidFill>
              </a:rPr>
              <a:t>ми</a:t>
            </a:r>
            <a:endParaRPr lang="ru-RU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solidFill>
                  <a:schemeClr val="tx1"/>
                </a:solidFill>
              </a:rPr>
              <a:t>Ср</a:t>
            </a:r>
            <a:r>
              <a:rPr lang="ru-RU" b="1" dirty="0" err="1" smtClean="0">
                <a:solidFill>
                  <a:srgbClr val="FF0000"/>
                </a:solidFill>
              </a:rPr>
              <a:t>Е</a:t>
            </a:r>
            <a:r>
              <a:rPr lang="ru-RU" dirty="0" err="1" smtClean="0">
                <a:solidFill>
                  <a:schemeClr val="tx1"/>
                </a:solidFill>
              </a:rPr>
              <a:t>дствами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144</TotalTime>
  <Words>637</Words>
  <PresentationFormat>Экран (4:3)</PresentationFormat>
  <Paragraphs>126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«Обособленные члены предложения – закрепление знаний».</vt:lpstr>
      <vt:lpstr>Двадцать  восьмое февраля  классная работа</vt:lpstr>
      <vt:lpstr>Портрет первоначальных эмоций</vt:lpstr>
      <vt:lpstr>НАШ ДЕВИЗ:</vt:lpstr>
      <vt:lpstr>СЛОВАРНАЯ РАЗМИНКА</vt:lpstr>
      <vt:lpstr>ЛЕКСИКОЛОГИЯ УТОЧНЯЕТ</vt:lpstr>
      <vt:lpstr>ДОБРО ПОЖАЛОВАТЬ НА БОРТ САМОЛЕТА АВИАКОМПАНИИ «НАСТРЕЧУ К ЗНАНИЯМ».</vt:lpstr>
      <vt:lpstr>НАШЕ ПОЛЕТНОЕ ЗАДАНИЕ</vt:lpstr>
      <vt:lpstr>«ЗАПОМНИ, КАК ПРИВИЛЬНО» ОРФОЭПИЧЕСКИЙ ТРЕНИНГ</vt:lpstr>
      <vt:lpstr>«ЗАПОМНИ, КАК ПРИВИЛЬНО» ОРФОЭПИЧЕСКИЙ ТРЕНИНГ</vt:lpstr>
      <vt:lpstr>Прочитать, правильно интонируя предложение и соблюдая орфоэпические нормы</vt:lpstr>
      <vt:lpstr>Прочитать, правильно интонируя предложение и соблюдая орфоэпические нормы</vt:lpstr>
      <vt:lpstr>Запишем под диктовку</vt:lpstr>
      <vt:lpstr>Синтаксический разбор</vt:lpstr>
      <vt:lpstr>«будь внимателен, где не нужна запятая»</vt:lpstr>
      <vt:lpstr>Развитие речи</vt:lpstr>
      <vt:lpstr>Блиц-опрос:</vt:lpstr>
      <vt:lpstr>Рефлексия:</vt:lpstr>
      <vt:lpstr>P.S. пожелание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«Обособленные члены предложения – закрепление знаний».</dc:title>
  <cp:lastModifiedBy>Admin</cp:lastModifiedBy>
  <cp:revision>23</cp:revision>
  <dcterms:modified xsi:type="dcterms:W3CDTF">2018-03-10T13:56:48Z</dcterms:modified>
</cp:coreProperties>
</file>