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73" r:id="rId11"/>
    <p:sldId id="264" r:id="rId12"/>
    <p:sldId id="265" r:id="rId13"/>
    <p:sldId id="269" r:id="rId14"/>
    <p:sldId id="267" r:id="rId15"/>
    <p:sldId id="268" r:id="rId16"/>
    <p:sldId id="274" r:id="rId17"/>
    <p:sldId id="270" r:id="rId18"/>
    <p:sldId id="271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72200" y="4429133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</a:t>
            </a:r>
            <a:r>
              <a:rPr lang="ru-RU" dirty="0" smtClean="0"/>
              <a:t>реподаватель  русского языка и литературы, к.ф.н. </a:t>
            </a:r>
          </a:p>
          <a:p>
            <a:r>
              <a:rPr lang="ru-RU" dirty="0" smtClean="0"/>
              <a:t>Гусева С. В.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6133946"/>
            <a:ext cx="4032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Магнитогорск 2016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311434"/>
            <a:ext cx="849694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государственное автономное профессиональное образовательное учреждение</a:t>
            </a:r>
            <a:br>
              <a:rPr lang="ru-RU" sz="1600" dirty="0"/>
            </a:br>
            <a:r>
              <a:rPr lang="ru-RU" sz="1600" dirty="0"/>
              <a:t>Челябинской области «Политехнический колледж</a:t>
            </a:r>
            <a:r>
              <a:rPr lang="ru-RU" sz="1600" dirty="0" smtClean="0"/>
              <a:t>»</a:t>
            </a:r>
          </a:p>
          <a:p>
            <a:pPr algn="ctr"/>
            <a:r>
              <a:rPr lang="ru-RU" sz="1400" dirty="0" smtClean="0"/>
              <a:t> </a:t>
            </a:r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1285852" y="1285860"/>
            <a:ext cx="707236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ПРЕЗЕНТАЦИЯ К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МЕТОДИЧЕСКОЙ РАЗРАБОТК</a:t>
            </a:r>
            <a:r>
              <a:rPr lang="en-US" b="1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ru-RU" b="1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 УЧЕБНОГО ЗАНЯТИЯ</a:t>
            </a:r>
            <a:endParaRPr lang="ru-RU" sz="1100" dirty="0" smtClean="0">
              <a:latin typeface="Arial Black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b="1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ПО ЛИТЕРАТУРЕ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28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лЕРА\Nikolay-Semenovich-Leskov_online-urok.ru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0"/>
            <a:ext cx="4643439" cy="6858000"/>
          </a:xfrm>
          <a:prstGeom prst="rect">
            <a:avLst/>
          </a:prstGeom>
          <a:noFill/>
        </p:spPr>
      </p:pic>
      <p:pic>
        <p:nvPicPr>
          <p:cNvPr id="5" name="Picture 5" descr="FG 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85035">
            <a:off x="-39210" y="1244912"/>
            <a:ext cx="3599332" cy="3757828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Ударение в названии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Во-первых</a:t>
            </a:r>
            <a:r>
              <a:rPr lang="ru-RU" dirty="0" smtClean="0"/>
              <a:t>, во времена Лескова в переводах Шекспира ударение ставилось на первом слоге:</a:t>
            </a:r>
          </a:p>
          <a:p>
            <a:pPr algn="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Барабанов слышен бой!</a:t>
            </a:r>
          </a:p>
          <a:p>
            <a:pPr algn="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Это Макбет, наш герой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!&lt;...&gt;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 тобой же, Макбет, мы поспорим насмерть,</a:t>
            </a:r>
          </a:p>
          <a:p>
            <a:pPr algn="r"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Иль меч в ножны вложу я без удара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…</a:t>
            </a:r>
          </a:p>
          <a:p>
            <a:pPr algn="r">
              <a:buNone/>
            </a:pPr>
            <a:r>
              <a:rPr lang="ru-RU" dirty="0" smtClean="0">
                <a:solidFill>
                  <a:schemeClr val="accent6"/>
                </a:solidFill>
              </a:rPr>
              <a:t>В</a:t>
            </a:r>
            <a:r>
              <a:rPr lang="ru-RU" dirty="0" smtClean="0">
                <a:solidFill>
                  <a:schemeClr val="accent6"/>
                </a:solidFill>
              </a:rPr>
              <a:t>. Шекспир. Макбет.</a:t>
            </a:r>
            <a:r>
              <a:rPr lang="ru-RU" dirty="0" smtClean="0"/>
              <a:t> </a:t>
            </a:r>
            <a:endParaRPr lang="ru-RU" dirty="0" smtClean="0"/>
          </a:p>
          <a:p>
            <a:pPr algn="r">
              <a:buNone/>
            </a:pPr>
            <a:r>
              <a:rPr lang="ru-RU" dirty="0" smtClean="0">
                <a:solidFill>
                  <a:schemeClr val="accent6"/>
                </a:solidFill>
              </a:rPr>
              <a:t>Перевод</a:t>
            </a:r>
            <a:r>
              <a:rPr lang="ru-RU" dirty="0" smtClean="0">
                <a:solidFill>
                  <a:schemeClr val="accent6"/>
                </a:solidFill>
              </a:rPr>
              <a:t> </a:t>
            </a:r>
            <a:r>
              <a:rPr lang="ru-RU" u="sng" dirty="0" smtClean="0">
                <a:solidFill>
                  <a:schemeClr val="accent6"/>
                </a:solidFill>
              </a:rPr>
              <a:t>А. И. </a:t>
            </a:r>
            <a:r>
              <a:rPr lang="ru-RU" u="sng" dirty="0" err="1" smtClean="0">
                <a:solidFill>
                  <a:schemeClr val="accent6"/>
                </a:solidFill>
              </a:rPr>
              <a:t>Кронеберга</a:t>
            </a:r>
            <a:endParaRPr lang="ru-RU" dirty="0" smtClean="0">
              <a:solidFill>
                <a:schemeClr val="accent6"/>
              </a:solidFill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Во-вторых,</a:t>
            </a:r>
            <a:r>
              <a:rPr lang="ru-RU" dirty="0" smtClean="0"/>
              <a:t> при ударении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Макбе́т</a:t>
            </a:r>
            <a:r>
              <a:rPr lang="ru-RU" dirty="0" smtClean="0"/>
              <a:t> сбивается ритм заглавия, что невозможно для Лескова с его приверженностью к языковой игре и силлабо-тонической </a:t>
            </a:r>
            <a:r>
              <a:rPr lang="ru-RU" dirty="0" err="1" smtClean="0"/>
              <a:t>метризации</a:t>
            </a:r>
            <a:r>
              <a:rPr lang="ru-RU" dirty="0" smtClean="0"/>
              <a:t> в своих текстах. </a:t>
            </a:r>
            <a:endParaRPr lang="ru-RU" dirty="0" smtClean="0"/>
          </a:p>
          <a:p>
            <a:r>
              <a:rPr lang="ru-RU" dirty="0" smtClean="0"/>
              <a:t>Название </a:t>
            </a:r>
            <a:r>
              <a:rPr lang="ru-RU" dirty="0" smtClean="0"/>
              <a:t>в первой публикации «Леди Макбет нашего уезда» с тем же </a:t>
            </a:r>
            <a:r>
              <a:rPr lang="ru-RU" dirty="0" smtClean="0"/>
              <a:t>ритмом говорит </a:t>
            </a:r>
            <a:r>
              <a:rPr lang="ru-RU" dirty="0" smtClean="0"/>
              <a:t>в пользу ударения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 первом слоге.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Рассказ - ? (но 15 глав, несколько событий</a:t>
            </a:r>
            <a:r>
              <a:rPr lang="ru-RU" dirty="0" smtClean="0"/>
              <a:t>)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Повесть –? (но сам автор определил: очерк)</a:t>
            </a:r>
          </a:p>
          <a:p>
            <a:r>
              <a:rPr lang="ru-RU" dirty="0" smtClean="0"/>
              <a:t>Сказ - ? (стр. 60 </a:t>
            </a:r>
            <a:r>
              <a:rPr lang="ru-RU" dirty="0" err="1" smtClean="0"/>
              <a:t>уч-ка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Кроме того, автором заявлен </a:t>
            </a:r>
            <a:r>
              <a:rPr lang="ru-RU" dirty="0" smtClean="0">
                <a:solidFill>
                  <a:schemeClr val="tx2"/>
                </a:solidFill>
              </a:rPr>
              <a:t>жанр «ОЧЕРК». </a:t>
            </a:r>
            <a:endParaRPr lang="ru-RU" dirty="0" smtClean="0">
              <a:solidFill>
                <a:schemeClr val="tx2"/>
              </a:solidFill>
            </a:endParaRPr>
          </a:p>
          <a:p>
            <a:r>
              <a:rPr lang="ru-RU" dirty="0" smtClean="0"/>
              <a:t>Почему</a:t>
            </a:r>
            <a:r>
              <a:rPr lang="ru-RU" dirty="0" smtClean="0"/>
              <a:t>, как вы думаете, Лесков настаивает на этом определении?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5214950"/>
          <a:ext cx="6096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sng" dirty="0" smtClean="0"/>
                        <a:t>Вывод:</a:t>
                      </a:r>
                      <a:r>
                        <a:rPr lang="ru-RU" sz="2400" b="0" i="0" u="none" dirty="0" smtClean="0"/>
                        <a:t>   </a:t>
                      </a:r>
                      <a:r>
                        <a:rPr lang="ru-RU" sz="2400" b="0" i="0" dirty="0" smtClean="0"/>
                        <a:t>Мы будем пользоваться определением: повесть, очерк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трелка вниз 15"/>
          <p:cNvSpPr/>
          <p:nvPr/>
        </p:nvSpPr>
        <p:spPr>
          <a:xfrm>
            <a:off x="5643570" y="1785926"/>
            <a:ext cx="642942" cy="142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85720" y="3286124"/>
          <a:ext cx="6858048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286016"/>
                <a:gridCol w="2286016"/>
              </a:tblGrid>
              <a:tr h="2000264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Чистая, решительная, искренняя,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ясная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Хищность, царственность, непредсказуемая    кошка, звериное начало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Измаялась	- Измаил – крепость (воинственность)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Стрелка вниз 19"/>
          <p:cNvSpPr/>
          <p:nvPr/>
        </p:nvSpPr>
        <p:spPr>
          <a:xfrm>
            <a:off x="1142976" y="1785926"/>
            <a:ext cx="642942" cy="142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3286116" y="1785926"/>
            <a:ext cx="642942" cy="142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85720" y="1142984"/>
          <a:ext cx="6858048" cy="428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286016"/>
                <a:gridCol w="2286016"/>
              </a:tblGrid>
              <a:tr h="42862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КАТЕРИНА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ЛЬВОВНА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ИЗМАЙЛОВА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984"/>
                <a:gridCol w="2286016"/>
                <a:gridCol w="2214578"/>
                <a:gridCol w="2357422"/>
              </a:tblGrid>
              <a:tr h="761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ЛЕДИ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МАКБЕТ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МЦЕНСКОГО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УЕЗДА</a:t>
                      </a:r>
                      <a:endParaRPr lang="ru-RU" dirty="0"/>
                    </a:p>
                  </a:txBody>
                  <a:tcPr anchor="ctr"/>
                </a:tc>
              </a:tr>
              <a:tr h="3048012">
                <a:tc gridSpan="4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48012">
                <a:tc>
                  <a:txBody>
                    <a:bodyPr/>
                    <a:lstStyle/>
                    <a:p>
                      <a:pPr algn="ctr"/>
                      <a:endParaRPr kumimoji="0" lang="ru-RU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Стрелка вниз 25"/>
          <p:cNvSpPr/>
          <p:nvPr/>
        </p:nvSpPr>
        <p:spPr>
          <a:xfrm>
            <a:off x="642910" y="1000108"/>
            <a:ext cx="85725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000364" y="1000108"/>
            <a:ext cx="85725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800000">
            <a:off x="7643834" y="1000108"/>
            <a:ext cx="85725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9800000">
            <a:off x="5429256" y="1000108"/>
            <a:ext cx="85725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0" y="4929198"/>
            <a:ext cx="228598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dk1"/>
                </a:solidFill>
              </a:rPr>
              <a:t>Английская </a:t>
            </a:r>
          </a:p>
          <a:p>
            <a:pPr algn="ctr"/>
            <a:r>
              <a:rPr lang="ru-RU" sz="2400" b="1" dirty="0" smtClean="0">
                <a:solidFill>
                  <a:schemeClr val="dk1"/>
                </a:solidFill>
              </a:rPr>
              <a:t>женщина</a:t>
            </a:r>
            <a:endParaRPr lang="ru-RU" sz="2400" b="1" dirty="0" smtClean="0">
              <a:solidFill>
                <a:schemeClr val="dk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57422" y="4929198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dk1"/>
                </a:solidFill>
              </a:rPr>
              <a:t>Трагедия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dk1"/>
                </a:solidFill>
              </a:rPr>
              <a:t>У. </a:t>
            </a:r>
            <a:r>
              <a:rPr lang="ru-RU" sz="2400" b="1" dirty="0" smtClean="0">
                <a:solidFill>
                  <a:schemeClr val="dk1"/>
                </a:solidFill>
              </a:rPr>
              <a:t>Шекспира</a:t>
            </a:r>
            <a:endParaRPr lang="ru-RU" sz="2400" b="1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4929198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dk1"/>
                </a:solidFill>
              </a:rPr>
              <a:t>Обычный </a:t>
            </a:r>
            <a:endParaRPr lang="ru-RU" sz="2400" b="1" dirty="0" smtClean="0">
              <a:solidFill>
                <a:schemeClr val="dk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dk1"/>
                </a:solidFill>
              </a:rPr>
              <a:t>российский уезд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2" grpId="0" animBg="1"/>
      <p:bldP spid="13" grpId="0" animBg="1"/>
      <p:bldP spid="14" grpId="0" animBg="1"/>
      <p:bldP spid="19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трелка вниз 15"/>
          <p:cNvSpPr/>
          <p:nvPr/>
        </p:nvSpPr>
        <p:spPr>
          <a:xfrm>
            <a:off x="5643570" y="1785926"/>
            <a:ext cx="642942" cy="142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85720" y="3286124"/>
          <a:ext cx="6858048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286016"/>
                <a:gridCol w="2286016"/>
              </a:tblGrid>
              <a:tr h="2000264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Чистая, решительная, искренняя,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ясная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Хищность, царственность, непредсказуемая    кошка, звериное начало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Измаялась	- Измаил – крепость (воинственность)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Стрелка вниз 19"/>
          <p:cNvSpPr/>
          <p:nvPr/>
        </p:nvSpPr>
        <p:spPr>
          <a:xfrm>
            <a:off x="1142976" y="1785926"/>
            <a:ext cx="642942" cy="142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3286116" y="1785926"/>
            <a:ext cx="642942" cy="1428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85720" y="1142984"/>
          <a:ext cx="6858048" cy="428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286016"/>
                <a:gridCol w="2286016"/>
              </a:tblGrid>
              <a:tr h="42862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КАТЕРИНА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ЛЬВОВНА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ИЗМАЙЛОВА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61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КАТЕРИНА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ЛЬВОВНА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ИЗМАЙЛОВА</a:t>
                      </a:r>
                      <a:endParaRPr lang="ru-RU" dirty="0"/>
                    </a:p>
                  </a:txBody>
                  <a:tcPr anchor="ctr"/>
                </a:tc>
              </a:tr>
              <a:tr h="3048012">
                <a:tc gridSpan="3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04801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" name="Стрелка вниз 25"/>
          <p:cNvSpPr/>
          <p:nvPr/>
        </p:nvSpPr>
        <p:spPr>
          <a:xfrm>
            <a:off x="214282" y="1000108"/>
            <a:ext cx="264320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3214678" y="1000108"/>
            <a:ext cx="264320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6286512" y="1000108"/>
            <a:ext cx="2643206" cy="25717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0" y="4572008"/>
            <a:ext cx="3071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dk1"/>
                </a:solidFill>
              </a:rPr>
              <a:t>Чистая, решительная, искренняя,</a:t>
            </a:r>
          </a:p>
          <a:p>
            <a:pPr algn="ctr"/>
            <a:r>
              <a:rPr lang="ru-RU" sz="2400" dirty="0" smtClean="0">
                <a:solidFill>
                  <a:schemeClr val="dk1"/>
                </a:solidFill>
              </a:rPr>
              <a:t>ясная</a:t>
            </a:r>
            <a:endParaRPr lang="ru-RU" sz="2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3071802" y="4572008"/>
            <a:ext cx="30718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schemeClr val="dk1"/>
                </a:solidFill>
              </a:rPr>
              <a:t>Хищность, царственность, непредсказуемая    кошка, звериное начало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72198" y="4572008"/>
            <a:ext cx="3071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schemeClr val="dk1"/>
                </a:solidFill>
              </a:rPr>
              <a:t>Измаялась - Измаил – крепость (воинственность)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11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1752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6240477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0"/>
          <a:ext cx="4572000" cy="57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571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72000" y="0"/>
          <a:ext cx="4572000" cy="57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571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572000" y="0"/>
          <a:ext cx="457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61756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62404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Спокойна, вся слита с бытом, любовь приходит к ней от скуки, жестока к мужу, свекру, своему и чужому ребенку, умеет добиться своего. На каторге топит соперницу и погибает сама.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0"/>
          <a:ext cx="457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61756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62404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Решительна, злодейка, но позже мучается от содеянного, мечется, сходит с ума, умирает.</a:t>
                      </a: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0"/>
          <a:ext cx="4572000" cy="57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57148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Леди Макбет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72000" y="0"/>
          <a:ext cx="4572000" cy="57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</a:tblGrid>
              <a:tr h="57148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Катерина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0"/>
          <a:ext cx="9144000" cy="6858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500042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Сильные, страстные, целеустремлённые натуры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058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Средство достижения цели: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5752">
                <a:tc gridSpan="2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058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190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Наказание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058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0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Покаяние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34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500042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Злодейство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500042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Хищничество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2867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Цель: власть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92867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Цель: любовь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714488"/>
            <a:ext cx="9144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Убийство ( преступление)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071678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короля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Дункана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слуг, 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Банко-полководца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и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друга Макбета, жены и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сына полководца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Макдуфа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2071678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свёкра Бориса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Тимофеича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мужа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ЗиновьяБорисыча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племянника мужа Федю, 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Сонетку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643314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Теряет рассудок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( ( не телом больна, а душой ...)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378619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Душа больна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4714884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Не наступило.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«Что совершено, то совершено, - предсмертные слова леди Макбет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714884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Не наступило.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Убивает Сонетку, погибая вместе с нею в волнах Волги.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Правила </a:t>
            </a:r>
            <a:r>
              <a:rPr lang="ru-RU" dirty="0" err="1" smtClean="0"/>
              <a:t>синквейна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– строка – одно ключевое слово, определяющее содержание </a:t>
            </a:r>
            <a:r>
              <a:rPr lang="ru-RU" dirty="0" err="1" smtClean="0"/>
              <a:t>синквейна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2 – строка – два прилагательных, характеризующих данное понятие.</a:t>
            </a:r>
          </a:p>
          <a:p>
            <a:r>
              <a:rPr lang="ru-RU" dirty="0" smtClean="0"/>
              <a:t>3 – три глагола, обозначающих действие в рамках заданной темы.</a:t>
            </a:r>
          </a:p>
          <a:p>
            <a:r>
              <a:rPr lang="ru-RU" dirty="0" smtClean="0"/>
              <a:t>4 – короткое предложение, раскрывающее суть темы или отношения к ней.</a:t>
            </a:r>
          </a:p>
          <a:p>
            <a:r>
              <a:rPr lang="ru-RU" dirty="0" smtClean="0"/>
              <a:t>5 – синоним ключевого слова.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858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928670"/>
            <a:ext cx="4572000" cy="4819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Леди Макбет</a:t>
            </a:r>
            <a:endParaRPr lang="ru-RU" dirty="0" smtClean="0"/>
          </a:p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Жестокая, целеустремлённая</a:t>
            </a:r>
            <a:endParaRPr lang="ru-RU" dirty="0" smtClean="0"/>
          </a:p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Убедить, убить, царствовать</a:t>
            </a:r>
            <a:endParaRPr lang="ru-RU" dirty="0" smtClean="0"/>
          </a:p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Способность подтолкнуть любимого мужа на преступление ради  жажды царствования.</a:t>
            </a:r>
            <a:endParaRPr lang="ru-RU" dirty="0" smtClean="0"/>
          </a:p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Кровавое убийство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928670"/>
            <a:ext cx="4572000" cy="4819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Катерина Измайлова</a:t>
            </a:r>
            <a:endParaRPr lang="ru-RU" dirty="0" smtClean="0"/>
          </a:p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Самоотверженная, любящая</a:t>
            </a:r>
            <a:endParaRPr lang="ru-RU" dirty="0" smtClean="0"/>
          </a:p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ru-RU" b="1" dirty="0" smtClean="0">
                <a:solidFill>
                  <a:schemeClr val="lt1"/>
                </a:solidFill>
              </a:rPr>
              <a:t>Любить, убить, наслаждаться </a:t>
            </a:r>
          </a:p>
          <a:p>
            <a:pPr marL="342900" lvl="0" indent="-342900" algn="ctr">
              <a:lnSpc>
                <a:spcPct val="250000"/>
              </a:lnSpc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lt1"/>
                </a:solidFill>
              </a:rPr>
              <a:t>Способность к самозабвенной, страстной любви, толкающей на преступления.</a:t>
            </a:r>
            <a:endParaRPr lang="ru-RU" dirty="0" smtClean="0"/>
          </a:p>
          <a:p>
            <a:pPr marL="342900" indent="-342900" algn="ctr">
              <a:lnSpc>
                <a:spcPct val="250000"/>
              </a:lnSpc>
              <a:buFont typeface="+mj-lt"/>
              <a:buAutoNum type="arabicPeriod"/>
            </a:pPr>
            <a:r>
              <a:rPr lang="ru-RU" b="1" dirty="0" smtClean="0">
                <a:solidFill>
                  <a:schemeClr val="lt1"/>
                </a:solidFill>
              </a:rPr>
              <a:t>Убийство и любовь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2" cy="6858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52"/>
                <a:gridCol w="1214446"/>
                <a:gridCol w="785818"/>
                <a:gridCol w="1285884"/>
                <a:gridCol w="1143008"/>
                <a:gridCol w="1928826"/>
                <a:gridCol w="1500168"/>
              </a:tblGrid>
              <a:tr h="85723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Средства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Портрет, имя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Речь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Поступки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Образ жизни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Отношения с другими           героями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Отношение автора к героине</a:t>
                      </a:r>
                      <a:endParaRPr lang="ru-RU" dirty="0"/>
                    </a:p>
                  </a:txBody>
                  <a:tcPr anchor="ctr"/>
                </a:tc>
              </a:tr>
              <a:tr h="2800352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 Катерины Львовны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3272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 леди Макбет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Эпиграфы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Тому, кто совершит преступление дважды, оно уже кажется дозволенным. </a:t>
            </a:r>
          </a:p>
          <a:p>
            <a:pPr lvl="0" algn="r">
              <a:buNone/>
            </a:pPr>
            <a:r>
              <a:rPr lang="ru-RU" b="1" i="1" dirty="0" smtClean="0"/>
              <a:t>Талмуд</a:t>
            </a:r>
            <a:endParaRPr lang="ru-RU" dirty="0" smtClean="0"/>
          </a:p>
          <a:p>
            <a:pPr lvl="0"/>
            <a:r>
              <a:rPr lang="ru-RU" dirty="0" smtClean="0"/>
              <a:t>Дурные последствия преступлений живут дольше, чем сами преступления. </a:t>
            </a:r>
          </a:p>
          <a:p>
            <a:pPr lvl="0" algn="r">
              <a:buNone/>
            </a:pPr>
            <a:r>
              <a:rPr lang="ru-RU" b="1" i="1" dirty="0" smtClean="0"/>
              <a:t>Вальтер Скотт</a:t>
            </a:r>
            <a:endParaRPr lang="ru-RU" dirty="0" smtClean="0"/>
          </a:p>
          <a:p>
            <a:pPr lvl="0"/>
            <a:r>
              <a:rPr lang="ru-RU" dirty="0" smtClean="0"/>
              <a:t>Истинная любовь прощает все преступления, кроме преступления против любви. </a:t>
            </a:r>
          </a:p>
          <a:p>
            <a:pPr lvl="0" algn="r">
              <a:buNone/>
            </a:pPr>
            <a:r>
              <a:rPr lang="ru-RU" b="1" i="1" dirty="0" smtClean="0"/>
              <a:t>Оскар Уайльд</a:t>
            </a:r>
            <a:endParaRPr lang="ru-RU" dirty="0" smtClean="0"/>
          </a:p>
          <a:p>
            <a:pPr lvl="0"/>
            <a:r>
              <a:rPr lang="ru-RU" dirty="0" smtClean="0"/>
              <a:t>Любить - это значит находить в счастье другого свое собственное счастье. </a:t>
            </a:r>
          </a:p>
          <a:p>
            <a:pPr lvl="0" algn="r">
              <a:buNone/>
            </a:pPr>
            <a:r>
              <a:rPr lang="ru-RU" b="1" i="1" dirty="0" smtClean="0"/>
              <a:t>Готфрид Лейбниц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5286412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</a:rPr>
              <a:t>«Две судьбы. Две трагедии» </a:t>
            </a:r>
            <a:r>
              <a:rPr lang="ru-RU" b="1" dirty="0" smtClean="0"/>
              <a:t>(Леди Макбет в трагедии У. Шекспира «Макбет» и в очерке Н.С. Лескова «Леди Макбет </a:t>
            </a:r>
            <a:r>
              <a:rPr lang="ru-RU" b="1" dirty="0" err="1" smtClean="0"/>
              <a:t>Мценского</a:t>
            </a:r>
            <a:r>
              <a:rPr lang="ru-RU" b="1" dirty="0" smtClean="0"/>
              <a:t> уезда»)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200" dirty="0" smtClean="0"/>
              <a:t>рассмотреть  судьбу и трагедию  героинь произведений путем сопоставления позиций двух авторов, сравнения героев, заглавия, проблематики, тематики и анализа текста.</a:t>
            </a:r>
            <a:endParaRPr lang="ru-RU" sz="32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7239000" cy="6241446"/>
          </a:xfrm>
        </p:spPr>
        <p:txBody>
          <a:bodyPr>
            <a:normAutofit fontScale="85000" lnSpcReduction="20000"/>
          </a:bodyPr>
          <a:lstStyle/>
          <a:p>
            <a:pPr lvl="0"/>
            <a:endParaRPr lang="ru-RU" dirty="0" smtClean="0"/>
          </a:p>
          <a:p>
            <a:pPr lvl="0" algn="ctr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План урока: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Краткая история создания и жанровые особенности произведений </a:t>
            </a:r>
            <a:r>
              <a:rPr lang="ru-RU" dirty="0" smtClean="0"/>
              <a:t>У. Шекспира “Макбет” и Н.С. Лескова “Леди Макбет </a:t>
            </a:r>
            <a:r>
              <a:rPr lang="ru-RU" dirty="0" err="1" smtClean="0"/>
              <a:t>Мценского</a:t>
            </a:r>
            <a:r>
              <a:rPr lang="ru-RU" dirty="0" smtClean="0"/>
              <a:t> уезда”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Проблематика и тематика произведений </a:t>
            </a:r>
            <a:r>
              <a:rPr lang="ru-RU" dirty="0" smtClean="0"/>
              <a:t>У. Шекспира “Макбет” и Н.С. Лескова “Леди Макбет </a:t>
            </a:r>
            <a:r>
              <a:rPr lang="ru-RU" dirty="0" err="1" smtClean="0"/>
              <a:t>Мценского</a:t>
            </a:r>
            <a:r>
              <a:rPr lang="ru-RU" dirty="0" smtClean="0"/>
              <a:t> уезда”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Особенности заглавия произведений </a:t>
            </a:r>
            <a:r>
              <a:rPr lang="ru-RU" dirty="0" smtClean="0"/>
              <a:t>У. Шекспира “Макбет” и Н.С. Лескова “Леди Макбет </a:t>
            </a:r>
            <a:r>
              <a:rPr lang="ru-RU" dirty="0" err="1" smtClean="0"/>
              <a:t>Мценского</a:t>
            </a:r>
            <a:r>
              <a:rPr lang="ru-RU" dirty="0" smtClean="0"/>
              <a:t> уезда”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Сопоставительный анализ леди Макбет</a:t>
            </a:r>
            <a:r>
              <a:rPr lang="ru-RU" dirty="0" smtClean="0"/>
              <a:t> У. Шекспира “Макбет” и </a:t>
            </a:r>
            <a:r>
              <a:rPr lang="ru-RU" dirty="0" smtClean="0">
                <a:solidFill>
                  <a:schemeClr val="tx2"/>
                </a:solidFill>
              </a:rPr>
              <a:t>Катерины Измайловой</a:t>
            </a:r>
            <a:r>
              <a:rPr lang="ru-RU" dirty="0" smtClean="0"/>
              <a:t> Н.С. Лескова “Леди Макбет </a:t>
            </a:r>
            <a:r>
              <a:rPr lang="ru-RU" dirty="0" err="1" smtClean="0"/>
              <a:t>Мценского</a:t>
            </a:r>
            <a:r>
              <a:rPr lang="ru-RU" dirty="0" smtClean="0"/>
              <a:t> уезда”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Роль композиции в произведениях </a:t>
            </a:r>
            <a:r>
              <a:rPr lang="ru-RU" dirty="0" smtClean="0"/>
              <a:t>У. Шекспира “Макбет” и Н.С. Лескова “Леди Макбет </a:t>
            </a:r>
            <a:r>
              <a:rPr lang="ru-RU" dirty="0" err="1" smtClean="0"/>
              <a:t>Мценского</a:t>
            </a:r>
            <a:r>
              <a:rPr lang="ru-RU" dirty="0" smtClean="0"/>
              <a:t> уезда”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Выполнение заданий на карточках на сопоставление образов, составление </a:t>
            </a:r>
            <a:r>
              <a:rPr lang="ru-RU" dirty="0" err="1" smtClean="0"/>
              <a:t>синквейна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16"/>
                <a:gridCol w="2285984"/>
              </a:tblGrid>
              <a:tr h="553424">
                <a:tc gridSpan="2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045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Противопоставление понятий, положений, образов – это …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Разновидность художественного произведения, объединяющая общими чертами разные произведения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эпический жанр; по характеру развития сюжета сложнее рассказа, но менее развёрнут, чем роман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внешности героя как средство его характеристики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Малый эпический жанр, в котором дано изображение какого-либо эпизода из жизни героя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Нахождение общих и различных черт между двумя предметами, явлениями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Знакомство в начале произведения с местом, временем действия, с героями произведения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Переработанное воспроизведение чужого произведения, воспоминание о нём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Выразительная подробность в произведении, несущая смысловую и эмоциональную нагрузку – это …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Драматическое произведение, изображающее напряжённую борьбу, личную или общественную катастрофу и обычно оканчивающееся гибелью героя – это….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Художественно-публицистический жанр, в котором сочетаются логико-рациональный и эмоционально-образный способы отражения действительности для решения определенных аспектов концепции человека или общественной жизни – это...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 - Повесть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 - Жанр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- Антитеза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 - Рассказ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 - Портрет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 - Художественная деталь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 - Реминисценция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 - Сравнение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И- Трагедия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– Экспозиция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Л- Очерк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5500726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1 – В</a:t>
            </a:r>
          </a:p>
          <a:p>
            <a:pPr lvl="0"/>
            <a:r>
              <a:rPr lang="ru-RU" dirty="0" smtClean="0"/>
              <a:t>2 – Б</a:t>
            </a:r>
          </a:p>
          <a:p>
            <a:pPr lvl="0"/>
            <a:r>
              <a:rPr lang="ru-RU" dirty="0" smtClean="0"/>
              <a:t>3 – А</a:t>
            </a:r>
          </a:p>
          <a:p>
            <a:pPr lvl="0"/>
            <a:r>
              <a:rPr lang="ru-RU" dirty="0" smtClean="0"/>
              <a:t>4 – Д</a:t>
            </a:r>
          </a:p>
          <a:p>
            <a:pPr lvl="0"/>
            <a:r>
              <a:rPr lang="ru-RU" dirty="0" smtClean="0"/>
              <a:t>5 – Г</a:t>
            </a:r>
          </a:p>
          <a:p>
            <a:pPr lvl="0"/>
            <a:r>
              <a:rPr lang="ru-RU" dirty="0" smtClean="0"/>
              <a:t>6 – З</a:t>
            </a:r>
          </a:p>
          <a:p>
            <a:pPr lvl="0"/>
            <a:r>
              <a:rPr lang="ru-RU" dirty="0" smtClean="0"/>
              <a:t>7 – К</a:t>
            </a:r>
          </a:p>
          <a:p>
            <a:pPr lvl="0"/>
            <a:r>
              <a:rPr lang="ru-RU" dirty="0" smtClean="0"/>
              <a:t>8 – Ж</a:t>
            </a:r>
          </a:p>
          <a:p>
            <a:pPr lvl="0"/>
            <a:r>
              <a:rPr lang="ru-RU" dirty="0" smtClean="0"/>
              <a:t>9 – Е</a:t>
            </a:r>
          </a:p>
          <a:p>
            <a:pPr lvl="0"/>
            <a:r>
              <a:rPr lang="ru-RU" dirty="0" smtClean="0"/>
              <a:t>10 – И</a:t>
            </a:r>
          </a:p>
          <a:p>
            <a:r>
              <a:rPr lang="ru-RU" dirty="0" smtClean="0"/>
              <a:t>11 – 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-222852"/>
          <a:ext cx="9144000" cy="708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762000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Преступление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953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728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  <a:tr h="9286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0976">
                <a:tc gridSpan="2">
                  <a:txBody>
                    <a:bodyPr/>
                    <a:lstStyle/>
                    <a:p>
                      <a:pPr algn="ctr"/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47784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1008">
                <a:tc gridSpan="2">
                  <a:txBody>
                    <a:bodyPr/>
                    <a:lstStyle/>
                    <a:p>
                      <a:pPr algn="ctr"/>
                      <a:endParaRPr kumimoji="0"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4775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64305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dk1"/>
                </a:solidFill>
              </a:rPr>
              <a:t>Наказание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164305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dk1"/>
                </a:solidFill>
              </a:rPr>
              <a:t>Осознание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92893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dk1"/>
                </a:solidFill>
              </a:rPr>
              <a:t>Боль</a:t>
            </a:r>
            <a:endParaRPr lang="ru-RU" dirty="0">
              <a:solidFill>
                <a:schemeClr val="dk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35769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dk1"/>
                </a:solidFill>
              </a:rPr>
              <a:t>Мучение</a:t>
            </a:r>
            <a:endParaRPr lang="ru-RU" dirty="0">
              <a:solidFill>
                <a:schemeClr val="dk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143644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dk1"/>
                </a:solidFill>
              </a:rPr>
              <a:t>Гибель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6143644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dk1"/>
                </a:solidFill>
              </a:rPr>
              <a:t>Раскаяние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 rot="1800000">
            <a:off x="3172893" y="679576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8900000">
            <a:off x="5440460" y="654123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8900000">
            <a:off x="3172894" y="2036897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2700000">
            <a:off x="5537352" y="2101329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4357686" y="3429000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800000">
            <a:off x="3172893" y="4894419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8900000">
            <a:off x="5440460" y="4868966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лЕРА\803367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39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207</TotalTime>
  <Words>873</Words>
  <PresentationFormat>Экран (4:3)</PresentationFormat>
  <Paragraphs>170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Изящная</vt:lpstr>
      <vt:lpstr>Слайд 1</vt:lpstr>
      <vt:lpstr>Эпиграфы</vt:lpstr>
      <vt:lpstr>Слайд 3</vt:lpstr>
      <vt:lpstr>Цель урока:</vt:lpstr>
      <vt:lpstr>Слайд 5</vt:lpstr>
      <vt:lpstr>Слайд 6</vt:lpstr>
      <vt:lpstr>Слайд 7</vt:lpstr>
      <vt:lpstr>Слайд 8</vt:lpstr>
      <vt:lpstr>Слайд 9</vt:lpstr>
      <vt:lpstr>Слайд 10</vt:lpstr>
      <vt:lpstr>Ударение в названии </vt:lpstr>
      <vt:lpstr>Слайд 12</vt:lpstr>
      <vt:lpstr>Слайд 13</vt:lpstr>
      <vt:lpstr>Слайд 14</vt:lpstr>
      <vt:lpstr>Слайд 15</vt:lpstr>
      <vt:lpstr>Слайд 16</vt:lpstr>
      <vt:lpstr>Правила синквейна 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tmsharipova</cp:lastModifiedBy>
  <cp:revision>43</cp:revision>
  <dcterms:modified xsi:type="dcterms:W3CDTF">2016-02-25T06:45:58Z</dcterms:modified>
</cp:coreProperties>
</file>