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5"/>
  </p:notesMasterIdLst>
  <p:sldIdLst>
    <p:sldId id="256" r:id="rId2"/>
    <p:sldId id="269" r:id="rId3"/>
    <p:sldId id="262" r:id="rId4"/>
    <p:sldId id="268" r:id="rId5"/>
    <p:sldId id="270" r:id="rId6"/>
    <p:sldId id="271" r:id="rId7"/>
    <p:sldId id="276" r:id="rId8"/>
    <p:sldId id="272" r:id="rId9"/>
    <p:sldId id="273" r:id="rId10"/>
    <p:sldId id="274" r:id="rId11"/>
    <p:sldId id="275" r:id="rId12"/>
    <p:sldId id="278" r:id="rId13"/>
    <p:sldId id="27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C079A-27B7-471B-BE3F-F33A378381C3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1E041-DD78-44A3-8271-93F15F3D7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319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4A22F73-0445-49E5-8317-DB7958A360F9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4FB3F7-D03B-491D-8DD8-5371EEA7BC12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DA3491-BBED-44AF-8472-1F824DC9A9ED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661E4-C57A-463E-9ACA-B0E7983C1EBB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F9D8FF7-9BE1-470A-BA53-605629C1BB24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C38E34-B1C1-48CA-A942-38F9D60BD4B1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9CEB-F7C3-4ECC-8F4C-39E5306D5D33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CF5123-F57F-4A28-AEA9-EAFD2E0386FF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566588-28FC-48B9-8609-FC4593DBE48C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97B4913-93BE-4493-B07D-366D74EBD8A9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7C4AF5D-43D5-4A44-8E59-153769296F64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4A86DBF-6595-42AF-AB0D-84297CC730DE}" type="datetime1">
              <a:rPr lang="ru-RU" smtClean="0"/>
              <a:pPr/>
              <a:t>27.03.2018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F37B69E-075D-47A0-9730-9A3485FC42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1"/>
            <a:ext cx="7772400" cy="7664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Причины </a:t>
            </a:r>
            <a:r>
              <a:rPr lang="en-US" dirty="0" smtClean="0"/>
              <a:t>II</a:t>
            </a:r>
            <a:r>
              <a:rPr lang="ru-RU" dirty="0" smtClean="0"/>
              <a:t> Мировой войны</a:t>
            </a:r>
            <a:endParaRPr lang="ru-RU" dirty="0"/>
          </a:p>
        </p:txBody>
      </p:sp>
      <p:pic>
        <p:nvPicPr>
          <p:cNvPr id="7170" name="Picture 2" descr="http://turbopic.org/img/2010_11/i4ce183e7293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08720"/>
            <a:ext cx="7620000" cy="428625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79512" y="5301208"/>
            <a:ext cx="8703152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Автор: Волков Артём Дмитриевич ученик 8 «Б» класса</a:t>
            </a:r>
          </a:p>
          <a:p>
            <a:r>
              <a:rPr lang="ru-RU" dirty="0" smtClean="0"/>
              <a:t>Научный руководитель: Учитель Истории  Тарасов Павел Юрьевич</a:t>
            </a:r>
          </a:p>
          <a:p>
            <a:r>
              <a:rPr lang="ru-RU" dirty="0" smtClean="0"/>
              <a:t>Город: Новосибирск,  Муниципальное бюджетное общеобразовательное</a:t>
            </a:r>
          </a:p>
          <a:p>
            <a:r>
              <a:rPr lang="ru-RU" dirty="0" smtClean="0"/>
              <a:t>учреждение города Новосибирска «Средняя общеобразовательная школа №170»</a:t>
            </a:r>
          </a:p>
          <a:p>
            <a:r>
              <a:rPr lang="ru-RU" dirty="0" smtClean="0"/>
              <a:t>Год выполнения презентации: Февраль-Март 2018 г.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VI. </a:t>
            </a:r>
            <a:r>
              <a:rPr lang="ru-RU" sz="3200" dirty="0" smtClean="0"/>
              <a:t>Попытки СССР создать систему коллективной безопасности в Европе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6280"/>
          </a:xfrm>
        </p:spPr>
        <p:txBody>
          <a:bodyPr>
            <a:noAutofit/>
          </a:bodyPr>
          <a:lstStyle/>
          <a:p>
            <a:r>
              <a:rPr lang="ru-RU" sz="1800" dirty="0" smtClean="0"/>
              <a:t>1) НКИД СССР проводит работу по созданию в Европе системы «Коллективной безопасности», чтобы Европейские страны поддержали версальскую систему и помешали военным планам Германии. </a:t>
            </a:r>
          </a:p>
          <a:p>
            <a:endParaRPr lang="ru-RU" sz="1800" dirty="0" smtClean="0"/>
          </a:p>
          <a:p>
            <a:r>
              <a:rPr lang="ru-RU" sz="1800" dirty="0" smtClean="0"/>
              <a:t>2)Для этого 17 апреля 1939 г. в Москве на переговорах между делегациями СССР Англии и Франции было внесено предложение о заключении между странами тройственного договора о взаимопомощи. В ходе переговоров представители Англии и Франции всячески затягивали принятие решений по договору. Брать на себя обязательства перед СССР, Франция и Англия не желали. Итог: переговоры закончились неудачей. Страны Запада по-прежнему игнорировали СССР. </a:t>
            </a:r>
          </a:p>
          <a:p>
            <a:endParaRPr lang="ru-RU" sz="1800" dirty="0" smtClean="0"/>
          </a:p>
          <a:p>
            <a:r>
              <a:rPr lang="ru-RU" sz="1800" dirty="0" smtClean="0"/>
              <a:t>3)В итоге между представителями Англии и Германии была подписана декларация о ненападении. Позднее подобная декларация была подписана между Германией и Францией. Проводя политику «невмешательства» Франция и Англия увеличивали инвестиции в экономику Германии. </a:t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980728"/>
          </a:xfrm>
        </p:spPr>
        <p:txBody>
          <a:bodyPr>
            <a:noAutofit/>
          </a:bodyPr>
          <a:lstStyle/>
          <a:p>
            <a:pPr algn="just"/>
            <a:r>
              <a:rPr lang="en-US" sz="2700" dirty="0" smtClean="0"/>
              <a:t>VII</a:t>
            </a:r>
            <a:r>
              <a:rPr lang="ru-RU" sz="2700" dirty="0" smtClean="0"/>
              <a:t>. Пакт о ненападении между СССР и Германией как факт предательства Англии и Франции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715436" cy="4952592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/>
              <a:t>Германия с 1938 г. начала работать на сближение с Советской Россией. После подписания Мюнхенского соглашения Германия пересмотрела отношения с СССР. Позиция западных держав поставила Советский Союз перед альтернативой: оказаться перед прямой угрозой нападения фашистской Германии или, исчерпав возможности заключения союза с Великобританией и Францией, подписать договор с Германией. 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19 августа 1939 г. начался торговый союз с Германией. Внешнеполитическая обстановка сделала неизбежным второй выбор. Европа сама подтолкнула СССР к сближению с Германией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23 августа 1939 г. Риббентроп прилетел в Москву для переговоров о мире. Встреча Риббентропа со Сталиным И.В и закончилась подписанием Пакта о ненападении, который ещё подразумевал раздел сфер влияния в Восточной Европе. Германия напала 1 сентября 1939 г. на Польшу. Началась Вторая мировая война.</a:t>
            </a:r>
          </a:p>
          <a:p>
            <a:pPr algn="just"/>
            <a:r>
              <a:rPr lang="ru-RU" sz="1800" dirty="0" smtClean="0"/>
              <a:t>Попытки союзников столкнуть СССР и Германию между собой провалилась.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916832"/>
            <a:ext cx="79208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II</a:t>
            </a:r>
            <a:r>
              <a:rPr lang="ru-RU" dirty="0" smtClean="0"/>
              <a:t> Мировая война стала следствием Версальско-Вашингтонского устройства мира. Стремлением германских монополий к переделу мира. Непримиримыми идеологическими противоречиями между Западом и Востоком. Которые умело использовала нацистская Германия для достижения своих целей. </a:t>
            </a:r>
          </a:p>
          <a:p>
            <a:pPr algn="just"/>
            <a:r>
              <a:rPr lang="ru-RU" dirty="0" smtClean="0"/>
              <a:t>В своей работе я постарался показать многообразие причин и факторов приведший мир к страшной трагедии – </a:t>
            </a:r>
            <a:r>
              <a:rPr lang="en-US" dirty="0" smtClean="0"/>
              <a:t>II </a:t>
            </a:r>
            <a:r>
              <a:rPr lang="ru-RU" dirty="0" smtClean="0"/>
              <a:t>Мировой войне.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84784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1-Цит. по: Бланк А.С. Из истории раннего фашизма в Германии. Организация, идеология, методы. М., 1978, с. 52.</a:t>
            </a:r>
          </a:p>
          <a:p>
            <a:r>
              <a:rPr lang="ru-RU" dirty="0" smtClean="0"/>
              <a:t>2- См.: </a:t>
            </a:r>
            <a:r>
              <a:rPr lang="ru-RU" dirty="0" err="1" smtClean="0"/>
              <a:t>Боркин</a:t>
            </a:r>
            <a:r>
              <a:rPr lang="ru-RU" dirty="0" smtClean="0"/>
              <a:t> Дж. Преступление и наказание «ИГ </a:t>
            </a:r>
            <a:r>
              <a:rPr lang="ru-RU" dirty="0" err="1" smtClean="0"/>
              <a:t>Фарбениндустри</a:t>
            </a:r>
            <a:r>
              <a:rPr lang="ru-RU" dirty="0" smtClean="0"/>
              <a:t>». М., 1982. стр.162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015224"/>
          </a:xfrm>
        </p:spPr>
        <p:txBody>
          <a:bodyPr/>
          <a:lstStyle/>
          <a:p>
            <a:r>
              <a:rPr lang="ru-RU" dirty="0" smtClean="0"/>
              <a:t>План презентации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621560" cy="5328592"/>
          </a:xfrm>
        </p:spPr>
        <p:txBody>
          <a:bodyPr>
            <a:noAutofit/>
          </a:bodyPr>
          <a:lstStyle/>
          <a:p>
            <a:pPr marL="571500" indent="-571500">
              <a:buNone/>
            </a:pPr>
            <a:r>
              <a:rPr lang="en-US" sz="1200" dirty="0" smtClean="0"/>
              <a:t>I. </a:t>
            </a:r>
            <a:r>
              <a:rPr lang="ru-RU" sz="1200" dirty="0" smtClean="0"/>
              <a:t>«Версальский мирный договор» - как мина замедленного действия </a:t>
            </a:r>
            <a:r>
              <a:rPr lang="en-US" sz="1200" dirty="0" smtClean="0"/>
              <a:t>II </a:t>
            </a:r>
            <a:r>
              <a:rPr lang="ru-RU" sz="1200" dirty="0" smtClean="0"/>
              <a:t>Мировой войны.</a:t>
            </a:r>
          </a:p>
          <a:p>
            <a:pPr marL="571500" indent="-571500">
              <a:buNone/>
            </a:pPr>
            <a:r>
              <a:rPr lang="ru-RU" sz="1200" dirty="0" smtClean="0"/>
              <a:t>	1) Экономическое</a:t>
            </a:r>
          </a:p>
          <a:p>
            <a:pPr marL="571500" indent="-571500">
              <a:buNone/>
            </a:pPr>
            <a:r>
              <a:rPr lang="ru-RU" sz="1200" dirty="0" smtClean="0"/>
              <a:t>	2Политическое</a:t>
            </a:r>
          </a:p>
          <a:p>
            <a:pPr marL="571500" indent="-571500">
              <a:buNone/>
            </a:pPr>
            <a:r>
              <a:rPr lang="ru-RU" sz="1200" dirty="0" smtClean="0"/>
              <a:t>	3)Национальное унижение немецкого народа</a:t>
            </a:r>
          </a:p>
          <a:p>
            <a:pPr>
              <a:buNone/>
            </a:pPr>
            <a:r>
              <a:rPr lang="en-US" sz="1200" dirty="0" smtClean="0"/>
              <a:t>II.</a:t>
            </a:r>
            <a:r>
              <a:rPr lang="ru-RU" sz="1200" dirty="0" smtClean="0"/>
              <a:t>Сближение СССР и Германии как стран-изгоев в период 1922-1933гг.</a:t>
            </a:r>
          </a:p>
          <a:p>
            <a:pPr marL="514350" indent="-514350">
              <a:buNone/>
            </a:pPr>
            <a:r>
              <a:rPr lang="ru-RU" sz="1200" dirty="0" smtClean="0"/>
              <a:t>	1) </a:t>
            </a:r>
            <a:r>
              <a:rPr lang="ru-RU" sz="1200" dirty="0" err="1" smtClean="0"/>
              <a:t>Раппальский</a:t>
            </a:r>
            <a:r>
              <a:rPr lang="ru-RU" sz="1200" dirty="0" smtClean="0"/>
              <a:t> договор</a:t>
            </a:r>
          </a:p>
          <a:p>
            <a:pPr marL="514350" indent="-514350">
              <a:buNone/>
            </a:pPr>
            <a:r>
              <a:rPr lang="ru-RU" sz="1200" dirty="0" smtClean="0"/>
              <a:t>		а) политическое</a:t>
            </a:r>
          </a:p>
          <a:p>
            <a:pPr marL="514350" indent="-514350">
              <a:buNone/>
            </a:pPr>
            <a:r>
              <a:rPr lang="ru-RU" sz="1200" dirty="0" smtClean="0"/>
              <a:t>		б)экономическое</a:t>
            </a:r>
          </a:p>
          <a:p>
            <a:pPr marL="514350" indent="-514350">
              <a:buNone/>
            </a:pPr>
            <a:r>
              <a:rPr lang="ru-RU" sz="1200" dirty="0" smtClean="0"/>
              <a:t>		в)военно-техническое сотрудничество</a:t>
            </a:r>
          </a:p>
          <a:p>
            <a:pPr>
              <a:buNone/>
            </a:pPr>
            <a:r>
              <a:rPr lang="en-US" sz="1200" dirty="0" smtClean="0"/>
              <a:t>III. </a:t>
            </a:r>
            <a:r>
              <a:rPr lang="ru-RU" sz="1200" dirty="0" smtClean="0"/>
              <a:t>Роль Германских монополий в приходе к власти национал- социалистов</a:t>
            </a:r>
          </a:p>
          <a:p>
            <a:pPr marL="514350" indent="-514350">
              <a:buNone/>
            </a:pPr>
            <a:r>
              <a:rPr lang="ru-RU" sz="1200" dirty="0" smtClean="0"/>
              <a:t>	1) Борьба за новый передел Мира</a:t>
            </a:r>
          </a:p>
          <a:p>
            <a:pPr marL="514350" indent="-514350">
              <a:buNone/>
            </a:pPr>
            <a:r>
              <a:rPr lang="ru-RU" sz="1200" dirty="0" smtClean="0"/>
              <a:t>	2) Необходимость сырьевых рынков для германских монополий</a:t>
            </a:r>
          </a:p>
          <a:p>
            <a:pPr>
              <a:buNone/>
            </a:pPr>
            <a:r>
              <a:rPr lang="en-US" sz="1200" dirty="0" smtClean="0"/>
              <a:t>IV</a:t>
            </a:r>
            <a:r>
              <a:rPr lang="ru-RU" sz="1200" dirty="0" smtClean="0"/>
              <a:t>. Противоречия между СССР и Германией  после 1933 г.</a:t>
            </a:r>
          </a:p>
          <a:p>
            <a:pPr marL="514350" indent="-514350">
              <a:buNone/>
            </a:pPr>
            <a:r>
              <a:rPr lang="ru-RU" sz="1200" dirty="0" smtClean="0"/>
              <a:t>	1)Создание оси Рим-Берлин-Токио</a:t>
            </a:r>
          </a:p>
          <a:p>
            <a:pPr marL="514350" indent="-514350">
              <a:buNone/>
            </a:pPr>
            <a:r>
              <a:rPr lang="ru-RU" sz="1200" dirty="0" smtClean="0"/>
              <a:t>	2)Антикоминтерновский пакт</a:t>
            </a:r>
          </a:p>
          <a:p>
            <a:pPr>
              <a:buNone/>
            </a:pPr>
            <a:r>
              <a:rPr lang="en-US" sz="1200" dirty="0" smtClean="0"/>
              <a:t>V. </a:t>
            </a:r>
            <a:r>
              <a:rPr lang="ru-RU" sz="1200" dirty="0" smtClean="0"/>
              <a:t>Роль Англии и Франции в  Германском развороте «</a:t>
            </a:r>
            <a:r>
              <a:rPr lang="en-US" sz="1200" dirty="0" err="1" smtClean="0"/>
              <a:t>Grang</a:t>
            </a:r>
            <a:r>
              <a:rPr lang="en-US" sz="1200" dirty="0" smtClean="0"/>
              <a:t> </a:t>
            </a:r>
            <a:r>
              <a:rPr lang="en-US" sz="1200" dirty="0" err="1" smtClean="0"/>
              <a:t>nach</a:t>
            </a:r>
            <a:r>
              <a:rPr lang="en-US" sz="1200" dirty="0" smtClean="0"/>
              <a:t> </a:t>
            </a:r>
            <a:r>
              <a:rPr lang="en-US" sz="1200" dirty="0" err="1" smtClean="0"/>
              <a:t>Osten</a:t>
            </a:r>
            <a:r>
              <a:rPr lang="ru-RU" sz="1200" dirty="0" smtClean="0"/>
              <a:t>»</a:t>
            </a:r>
          </a:p>
          <a:p>
            <a:pPr>
              <a:buNone/>
            </a:pPr>
            <a:r>
              <a:rPr lang="ru-RU" sz="1200" dirty="0" smtClean="0"/>
              <a:t>1)Политика умиротворения</a:t>
            </a:r>
          </a:p>
          <a:p>
            <a:pPr>
              <a:buNone/>
            </a:pPr>
            <a:r>
              <a:rPr lang="ru-RU" sz="1200" dirty="0" smtClean="0"/>
              <a:t>	а) Аншлюс Австрии</a:t>
            </a:r>
          </a:p>
          <a:p>
            <a:pPr>
              <a:buNone/>
            </a:pPr>
            <a:r>
              <a:rPr lang="ru-RU" sz="1200" dirty="0" smtClean="0"/>
              <a:t>	б) Мюнхенский сговор</a:t>
            </a:r>
          </a:p>
          <a:p>
            <a:pPr>
              <a:buNone/>
            </a:pPr>
            <a:r>
              <a:rPr lang="ru-RU" sz="1200" dirty="0" smtClean="0"/>
              <a:t>	в) Аннексия Чехословакии</a:t>
            </a:r>
          </a:p>
          <a:p>
            <a:pPr>
              <a:buNone/>
            </a:pPr>
            <a:r>
              <a:rPr lang="en-US" sz="1200" dirty="0" smtClean="0"/>
              <a:t>VI. </a:t>
            </a:r>
            <a:r>
              <a:rPr lang="ru-RU" sz="1200" dirty="0" smtClean="0"/>
              <a:t>Попытки СССР создать систему коллективной безопасности в Европе</a:t>
            </a:r>
          </a:p>
          <a:p>
            <a:pPr marL="514350" indent="-514350">
              <a:buNone/>
            </a:pPr>
            <a:r>
              <a:rPr lang="ru-RU" sz="1200" dirty="0" smtClean="0"/>
              <a:t>	1)Заключение двухсторонних договоров</a:t>
            </a:r>
          </a:p>
          <a:p>
            <a:pPr marL="514350" indent="-514350">
              <a:buNone/>
            </a:pPr>
            <a:r>
              <a:rPr lang="ru-RU" sz="1200" dirty="0" smtClean="0"/>
              <a:t>	2)Московские переговоры с Англией и Францией </a:t>
            </a:r>
          </a:p>
          <a:p>
            <a:pPr marL="514350" indent="-514350">
              <a:buNone/>
            </a:pPr>
            <a:r>
              <a:rPr lang="ru-RU" sz="1200" dirty="0" smtClean="0"/>
              <a:t>	3)Провал всех попыток СССР обуздать немецкий нацизм</a:t>
            </a:r>
          </a:p>
          <a:p>
            <a:pPr>
              <a:buNone/>
            </a:pPr>
            <a:r>
              <a:rPr lang="en-US" sz="1200" dirty="0" smtClean="0"/>
              <a:t>VII</a:t>
            </a:r>
            <a:r>
              <a:rPr lang="ru-RU" sz="1200" dirty="0" smtClean="0"/>
              <a:t>. Пакт о ненападении между СССР и Германией как факт предательства Англии и Франции</a:t>
            </a:r>
          </a:p>
          <a:p>
            <a:pPr marL="514350" indent="-514350">
              <a:buNone/>
            </a:pPr>
            <a:r>
              <a:rPr lang="ru-RU" sz="1200" dirty="0" smtClean="0"/>
              <a:t>	1)Раздел Восточной Европы между СССР и Германией реализованная возможность обезопасить Европейскую часть  СССР от будущей войны с нацисткой Германией.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Вступление: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857364"/>
            <a:ext cx="8215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Целью моей работы является показать, какие силы привели  национал-социалистов к власти в Германии ,что привело человечество к такому кровавому событию, как Вторая Мировая война. </a:t>
            </a:r>
          </a:p>
          <a:p>
            <a:r>
              <a:rPr lang="ru-RU" dirty="0" smtClean="0"/>
              <a:t>Ведь многие не знают о том, по каким причинам это произошло.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I.</a:t>
            </a:r>
            <a:r>
              <a:rPr lang="ru-RU" sz="2800" dirty="0" smtClean="0"/>
              <a:t>«Версальский мирный договор» - как мина замедленного действия </a:t>
            </a:r>
            <a:r>
              <a:rPr lang="en-US" sz="2800" dirty="0" smtClean="0"/>
              <a:t>II </a:t>
            </a:r>
            <a:r>
              <a:rPr lang="ru-RU" sz="2800" dirty="0" smtClean="0"/>
              <a:t>Мировой войны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23582" y="1555254"/>
            <a:ext cx="82153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arenR"/>
            </a:pPr>
            <a:r>
              <a:rPr lang="ru-RU" dirty="0" smtClean="0"/>
              <a:t>Экономическое унижение немцев: Германия вернула Франции Эльзас и Лотарингию – наиболее богатый железом район. 30-километровая зона вдоль Рейна подлежала полной демилитаризации. </a:t>
            </a:r>
          </a:p>
          <a:p>
            <a:pPr marL="342900" indent="-342900" algn="just">
              <a:buAutoNum type="arabicParenR"/>
            </a:pPr>
            <a:r>
              <a:rPr lang="ru-RU" dirty="0" smtClean="0"/>
              <a:t>Германии разрешалось иметь только сухопутную 100-тысячную армию. Большая часть флота была передана странам-победителям. Иметь боевую авиацию и бронетехнику запрещалось, на строительство новых кораблей накладывались ограничения. </a:t>
            </a:r>
          </a:p>
          <a:p>
            <a:pPr marL="342900" indent="-342900" algn="just">
              <a:buAutoNum type="arabicParenR"/>
            </a:pPr>
            <a:r>
              <a:rPr lang="ru-RU" dirty="0" smtClean="0"/>
              <a:t>Германия должна была вплоть до 1988 г. выплачивать победителям репарации в сумме 132 </a:t>
            </a:r>
            <a:r>
              <a:rPr lang="ru-RU" dirty="0" err="1" smtClean="0"/>
              <a:t>млрд</a:t>
            </a:r>
            <a:r>
              <a:rPr lang="ru-RU" dirty="0" smtClean="0"/>
              <a:t> марок.</a:t>
            </a:r>
          </a:p>
          <a:p>
            <a:pPr marL="342900" indent="-342900" algn="just">
              <a:buAutoNum type="arabicParenR"/>
            </a:pPr>
            <a:r>
              <a:rPr lang="ru-RU" dirty="0" smtClean="0"/>
              <a:t>Немцы лишались всех колоний в мире , которые поделили между собой державы-победительницы. </a:t>
            </a:r>
          </a:p>
          <a:p>
            <a:pPr marL="342900" indent="-342900" algn="just">
              <a:buAutoNum type="arabicParenR"/>
            </a:pPr>
            <a:r>
              <a:rPr lang="ru-RU" dirty="0" smtClean="0"/>
              <a:t>Немецкая нация была унижена - Миллионы этнических немцев остались в Польше, Чехословакии и Югославии.</a:t>
            </a:r>
          </a:p>
          <a:p>
            <a:pPr marL="342900" indent="-342900" algn="just">
              <a:buAutoNum type="arabicParenR"/>
            </a:pPr>
            <a:r>
              <a:rPr lang="ru-RU" dirty="0" smtClean="0"/>
              <a:t>Статья 231 Версальского Мирного Договора признавала Германию </a:t>
            </a:r>
            <a:r>
              <a:rPr lang="ru-RU" b="1" i="1" u="sng" dirty="0" smtClean="0"/>
              <a:t>единственной</a:t>
            </a:r>
            <a:r>
              <a:rPr lang="ru-RU" dirty="0" smtClean="0"/>
              <a:t> виновницей </a:t>
            </a:r>
            <a:r>
              <a:rPr lang="en-US" dirty="0" smtClean="0"/>
              <a:t>I </a:t>
            </a:r>
            <a:r>
              <a:rPr lang="ru-RU" dirty="0" smtClean="0"/>
              <a:t>Мировой войны.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II. </a:t>
            </a:r>
            <a:r>
              <a:rPr lang="ru-RU" sz="3200" dirty="0" smtClean="0"/>
              <a:t>Сближение СССР и Германии как стран-изгоев в период 1922-1933гг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484784"/>
            <a:ext cx="77867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 smtClean="0"/>
              <a:t>Раппальский</a:t>
            </a:r>
            <a:r>
              <a:rPr lang="ru-RU" dirty="0" smtClean="0"/>
              <a:t> мирный договор :</a:t>
            </a:r>
          </a:p>
          <a:p>
            <a:pPr algn="just"/>
            <a:r>
              <a:rPr lang="ru-RU" dirty="0" smtClean="0"/>
              <a:t>                   А)  Советская Россия искала партнеров для выхода из Международной изоляции которая помогла бы обеспечить ее экономические потребности. </a:t>
            </a:r>
          </a:p>
          <a:p>
            <a:pPr algn="just"/>
            <a:r>
              <a:rPr lang="ru-RU" dirty="0" smtClean="0"/>
              <a:t>	Б) Послевоенная Германия, жестко ограниченная условиями Версальского мира, также находящаяся на положении изгоя среди стран-победителей, нуждалась в сотрудничестве с Россией, способной предоставить ее индустрии рынок сбыта, и, с другой стороны, обеспечить сырьем и продуктами сельского хозяйства.</a:t>
            </a:r>
          </a:p>
          <a:p>
            <a:pPr algn="just"/>
            <a:r>
              <a:rPr lang="ru-RU" dirty="0" smtClean="0"/>
              <a:t>                   В) Обе страны нуждались в военной кооперации. По условиям Версальского мирного договора. Германия была резко ограничена в сфере производства вооружения, оснащения им своих армии и флота, возможности подготовки военных кадров. Россия получала техническую помощь, существенные финансовые вливания, что способствовало и экономическому развитию, и повышению обороноспособности страны. Взамен Германия обретала возможность обойти военно-технические ограничения, наложенные Версальским договором.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III. </a:t>
            </a:r>
            <a:r>
              <a:rPr lang="ru-RU" sz="3200" dirty="0" smtClean="0"/>
              <a:t>Роль Германских монополий в приходе к власти национал- социалистов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Именно старая финансовая и политическая элита заключила в 30-е годы союз с Гитлером и привела его к власти, а Германию — к нацизму и катастрофе.</a:t>
            </a:r>
          </a:p>
          <a:p>
            <a:endParaRPr lang="ru-RU" dirty="0" smtClean="0"/>
          </a:p>
          <a:p>
            <a:r>
              <a:rPr lang="ru-RU" dirty="0" smtClean="0"/>
              <a:t>Монополистическая буржуазия и сделала ставку на нацизм, прежде всего потому, что основные лозунги нацистов </a:t>
            </a:r>
            <a:r>
              <a:rPr lang="ru-RU" b="1" u="sng" dirty="0" smtClean="0"/>
              <a:t>полностью</a:t>
            </a:r>
            <a:r>
              <a:rPr lang="ru-RU" dirty="0" smtClean="0"/>
              <a:t> отвечали планам и целям германских монополистов в переделе мира- «жизненное пространство для </a:t>
            </a:r>
            <a:r>
              <a:rPr lang="en-US" dirty="0" smtClean="0"/>
              <a:t> </a:t>
            </a:r>
            <a:r>
              <a:rPr lang="ru-RU" dirty="0" smtClean="0"/>
              <a:t>германской нации.</a:t>
            </a:r>
          </a:p>
          <a:p>
            <a:endParaRPr lang="ru-RU" dirty="0" smtClean="0"/>
          </a:p>
          <a:p>
            <a:pPr algn="just"/>
            <a:r>
              <a:rPr lang="ru-RU" dirty="0" smtClean="0"/>
              <a:t>Германские монополисты не сидели сложа руки; они «действовали». Они взращивали нацизм, </a:t>
            </a:r>
            <a:r>
              <a:rPr lang="ru-RU" b="1" u="sng" dirty="0" smtClean="0"/>
              <a:t>были его крупнейшей финансовой опорой</a:t>
            </a:r>
            <a:r>
              <a:rPr lang="ru-RU" dirty="0" smtClean="0"/>
              <a:t>, более того, оказывали ему прямую политическую поддержку.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течение 1927-1932 гг. состоялось несколько секретных встреч, в которых приняли участие видные представители финансовой олигархии, помещики, генералы и главари нацисткой партии. Поддержка нацистов промышленниками и банкирами стала особенно очевидной после встреч Гитлера в 1932 г. с верхушкой германской империалистической буржуазии. Гитлер изложил промышленным и финансовым магнатам свою программу ремилитаризации Германии, перехода к политике завоевания «жизненного пространства», подготовки и развязывания войн. Он обещал предоставить крупные военные заказы, создать сильную и здоровую нацию, твердое и стабильное правительство, высказался за решительную борьбу против большевизма и марксизма. «Марксизм будет выкорчеван с корнем, — заявил Гитлер. — Думаете, что я пошел бы на компромиссы с марксизмом? Ни на какие. Если я пойду на какой-либо компромисс, тогда через 30 лет марксизм оживет опять. Марксизм нужно убить» </a:t>
            </a:r>
            <a:r>
              <a:rPr lang="ru-RU" baseline="30000" dirty="0" smtClean="0"/>
              <a:t>(1)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348800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Чистая прибыль концерна </a:t>
            </a:r>
            <a:r>
              <a:rPr lang="ru-RU" sz="1600" dirty="0" err="1" smtClean="0"/>
              <a:t>Круппа</a:t>
            </a:r>
            <a:r>
              <a:rPr lang="ru-RU" sz="1600" dirty="0" smtClean="0"/>
              <a:t> увеличилась за тот же период с 6,65 млн. до 17,22 млн. </a:t>
            </a:r>
            <a:r>
              <a:rPr lang="ru-RU" sz="1600" dirty="0" err="1" smtClean="0"/>
              <a:t>рейхсмарок</a:t>
            </a:r>
            <a:r>
              <a:rPr lang="ru-RU" sz="1600" dirty="0" smtClean="0"/>
              <a:t>. </a:t>
            </a:r>
          </a:p>
          <a:p>
            <a:pPr algn="just"/>
            <a:r>
              <a:rPr lang="ru-RU" sz="1600" dirty="0" smtClean="0"/>
              <a:t>	Наряду с </a:t>
            </a:r>
            <a:r>
              <a:rPr lang="ru-RU" sz="1600" dirty="0" err="1" smtClean="0"/>
              <a:t>крупповскими</a:t>
            </a:r>
            <a:r>
              <a:rPr lang="ru-RU" sz="1600" dirty="0" smtClean="0"/>
              <a:t> предприятиями на в Германии росли и другие концерны. </a:t>
            </a:r>
          </a:p>
          <a:p>
            <a:pPr algn="just"/>
            <a:r>
              <a:rPr lang="ru-RU" sz="1600" dirty="0" smtClean="0"/>
              <a:t>«ИГ </a:t>
            </a:r>
            <a:r>
              <a:rPr lang="ru-RU" sz="1600" dirty="0" err="1" smtClean="0"/>
              <a:t>Фарбениндустри</a:t>
            </a:r>
            <a:r>
              <a:rPr lang="ru-RU" sz="1600" dirty="0" smtClean="0"/>
              <a:t>». Джозеф </a:t>
            </a:r>
            <a:r>
              <a:rPr lang="ru-RU" sz="1600" dirty="0" err="1" smtClean="0"/>
              <a:t>Боркин</a:t>
            </a:r>
            <a:r>
              <a:rPr lang="ru-RU" sz="1600" dirty="0" smtClean="0"/>
              <a:t> в книге «Преступление и наказание «ИГ </a:t>
            </a:r>
            <a:r>
              <a:rPr lang="ru-RU" sz="1600" dirty="0" err="1" smtClean="0"/>
              <a:t>Фарбениндустри</a:t>
            </a:r>
            <a:r>
              <a:rPr lang="ru-RU" sz="1600" dirty="0" smtClean="0"/>
              <a:t>» отмечает, что «лидерство» «ИГ» в подготовке промышленности Германии к войне было «неоспоримым». Концерн выпускал почти все синтетическое горючее, синтетический каучук, отравляющие газы, магний, смазочные масла, взрывчатые вещества, метиловый спирт, сыворотки, пластификаторы, красители, никель и т.д. </a:t>
            </a:r>
          </a:p>
          <a:p>
            <a:pPr algn="just"/>
            <a:r>
              <a:rPr lang="ru-RU" sz="1600" dirty="0" smtClean="0"/>
              <a:t>Д. </a:t>
            </a:r>
            <a:r>
              <a:rPr lang="ru-RU" sz="1600" dirty="0" err="1" smtClean="0"/>
              <a:t>Боркин</a:t>
            </a:r>
            <a:r>
              <a:rPr lang="ru-RU" sz="1600" dirty="0" smtClean="0"/>
              <a:t> отмечает, что руководитель «ИГ </a:t>
            </a:r>
            <a:r>
              <a:rPr lang="ru-RU" sz="1600" dirty="0" err="1" smtClean="0"/>
              <a:t>Фарбениндустри</a:t>
            </a:r>
            <a:r>
              <a:rPr lang="ru-RU" sz="1600" dirty="0" smtClean="0"/>
              <a:t>» </a:t>
            </a:r>
            <a:r>
              <a:rPr lang="ru-RU" sz="1600" dirty="0" err="1" smtClean="0"/>
              <a:t>Краух</a:t>
            </a:r>
            <a:r>
              <a:rPr lang="ru-RU" sz="1600" dirty="0" smtClean="0"/>
              <a:t> стал символом вклада «ИГ» в укрепление военной мощи  Германии</a:t>
            </a:r>
            <a:r>
              <a:rPr lang="ru-RU" sz="1600" baseline="30000" dirty="0" smtClean="0"/>
              <a:t>2</a:t>
            </a:r>
            <a:r>
              <a:rPr lang="ru-RU" sz="1600" dirty="0" smtClean="0"/>
              <a:t>. Гитлер лично вручил </a:t>
            </a:r>
            <a:r>
              <a:rPr lang="ru-RU" sz="1600" dirty="0" err="1" smtClean="0"/>
              <a:t>Крауху</a:t>
            </a:r>
            <a:r>
              <a:rPr lang="ru-RU" sz="1600" dirty="0" smtClean="0"/>
              <a:t> награду, которая предназначалась только для героев, отличившихся на войне, — «Железный крест», и назвал его человеком, одержавшим поразительные победы на поле боя германской промышленности.</a:t>
            </a:r>
          </a:p>
          <a:p>
            <a:pPr algn="just"/>
            <a:r>
              <a:rPr lang="ru-RU" sz="1600" dirty="0" smtClean="0"/>
              <a:t>	 «Стальной трест» увеличил свои прибыли за первые шесть лет гитлеровской диктатуры в 3,5 раза, концерн </a:t>
            </a:r>
            <a:r>
              <a:rPr lang="ru-RU" sz="1600" dirty="0" err="1" smtClean="0"/>
              <a:t>Маннесмана</a:t>
            </a:r>
            <a:r>
              <a:rPr lang="ru-RU" sz="1600" dirty="0" smtClean="0"/>
              <a:t> — в 5 раз, концерн </a:t>
            </a:r>
            <a:r>
              <a:rPr lang="ru-RU" sz="1600" dirty="0" err="1" smtClean="0"/>
              <a:t>Круппа</a:t>
            </a:r>
            <a:r>
              <a:rPr lang="ru-RU" sz="1600" dirty="0" smtClean="0"/>
              <a:t> — в 3,5 раза, концерн Сименса — в 3 раза, а прибыли «ИГ </a:t>
            </a:r>
            <a:r>
              <a:rPr lang="ru-RU" sz="1600" dirty="0" err="1" smtClean="0"/>
              <a:t>Фарбениндустри</a:t>
            </a:r>
            <a:r>
              <a:rPr lang="ru-RU" sz="1600" dirty="0" smtClean="0"/>
              <a:t>» с 1932 по 1943 г. повысились в 18 раз. Примечательно, что сами нацистские главари становились акционерами крупнейших монополистических объединений. Так, Геринг, в частности, был одним из совладельцев созданного в 1937 г. крупнейшего военно-промышленного концерна, названного его именем и объединявшего 177 заводов, 69 горнопромышленных и металлургических предприятий, 15 строительных фирм</a:t>
            </a:r>
            <a:endParaRPr lang="ru-RU" sz="16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5720" y="2857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4864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III.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Роль Германских монополий в приходе к власти национал- социалистов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IV</a:t>
            </a:r>
            <a:r>
              <a:rPr lang="ru-RU" sz="3200" dirty="0" smtClean="0"/>
              <a:t>. Противоречия между СССР и Германией  после 1933 г.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46237"/>
            <a:ext cx="8712968" cy="4526280"/>
          </a:xfrm>
        </p:spPr>
        <p:txBody>
          <a:bodyPr>
            <a:normAutofit/>
          </a:bodyPr>
          <a:lstStyle/>
          <a:p>
            <a:pPr algn="just"/>
            <a:r>
              <a:rPr lang="ru-RU" sz="1800" dirty="0" smtClean="0"/>
              <a:t> А) Союз стран «оси» был основан на </a:t>
            </a:r>
            <a:r>
              <a:rPr lang="ru-RU" sz="1800" dirty="0" err="1" smtClean="0"/>
              <a:t>германо</a:t>
            </a:r>
            <a:r>
              <a:rPr lang="ru-RU" sz="1800" dirty="0" smtClean="0"/>
              <a:t> -  японском Антикоминтерновском пакте и германо-итальянском Стальном пакте, а полностью оформился 27 сентября 1940 года, когда Германия, Италия и Япония подписали Тройственный пакт о разграничении зон влияния при установлении «нового порядка» и военной взаимопомощи.</a:t>
            </a:r>
          </a:p>
          <a:p>
            <a:pPr algn="just">
              <a:buNone/>
            </a:pPr>
            <a:r>
              <a:rPr lang="ru-RU" sz="1800" dirty="0" smtClean="0"/>
              <a:t>       </a:t>
            </a:r>
          </a:p>
          <a:p>
            <a:pPr algn="just">
              <a:buNone/>
            </a:pPr>
            <a:r>
              <a:rPr lang="ru-RU" sz="1800" dirty="0" smtClean="0"/>
              <a:t>         Б) Это договор, подписанный 25 ноября 1936 в Берлине между Германией и Японией, оформившийся под флагом борьбы против Коминтерна (мирового коммунизма) блок этих государств для завоевания мирового господства. Состоял из трех статей и Дополнительного протокола. По "Антикоминтерновскому пакту" Германия и Япония обязывались в тесном сотрудничестве вести борьбу против Коминтерна и приглашали "третьи государства, внутреннему спокойствию которых угрожает деятельность Коммунистического Интернационала, принять оборонительные меры в духе этого соглашения или присоединиться к настоящему пакту"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V. </a:t>
            </a:r>
            <a:r>
              <a:rPr lang="ru-RU" sz="3200" dirty="0" smtClean="0"/>
              <a:t>Роль Англии и Франции в  Германском развороте «</a:t>
            </a:r>
            <a:r>
              <a:rPr lang="en-US" sz="3200" dirty="0" err="1" smtClean="0"/>
              <a:t>Grang</a:t>
            </a:r>
            <a:r>
              <a:rPr lang="en-US" sz="3200" dirty="0" smtClean="0"/>
              <a:t> </a:t>
            </a:r>
            <a:r>
              <a:rPr lang="en-US" sz="3200" dirty="0" err="1" smtClean="0"/>
              <a:t>nach</a:t>
            </a:r>
            <a:r>
              <a:rPr lang="en-US" sz="3200" dirty="0" smtClean="0"/>
              <a:t> </a:t>
            </a:r>
            <a:r>
              <a:rPr lang="en-US" sz="3200" dirty="0" err="1" smtClean="0"/>
              <a:t>Osten</a:t>
            </a:r>
            <a:r>
              <a:rPr lang="ru-RU" sz="3200" dirty="0" smtClean="0"/>
              <a:t>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46237"/>
            <a:ext cx="8568952" cy="4425969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/>
              <a:t>Все силы «западных демократий» прикладывались ради одного – любыми способами развернуть военную машину Германии на Восток. Англию и Францию устраивало усиление Германии в качестве буферного государства между Западом и Востоком. Англия и Франция рассматривали Германию как силу против Советского Союза. Ради этого закрывались глаза на нарушение Германией Версальского мирного договора 1918 г.  В Европе считали, что приход к власти нацистов меньшее зло, чем коммунизм, в котором видели угрозу все капиталистические страны</a:t>
            </a:r>
          </a:p>
          <a:p>
            <a:pPr algn="just"/>
            <a:r>
              <a:rPr lang="ru-RU" sz="1800" dirty="0" smtClean="0"/>
              <a:t>1)               А) В марте 1938 г. Германия осуществила аншлюс Австрии.</a:t>
            </a:r>
          </a:p>
          <a:p>
            <a:pPr algn="just"/>
            <a:r>
              <a:rPr lang="ru-RU" sz="1800" dirty="0" smtClean="0"/>
              <a:t>                   Б) </a:t>
            </a:r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29-30 сентября 1938 </a:t>
            </a:r>
            <a:r>
              <a:rPr lang="ru-RU" sz="1800" dirty="0" smtClean="0"/>
              <a:t>произошло Мюнхенское соглашение  - о присоединении пограничных земель Чехословакии. Вместо того, чтобы поставить на место Третий Рейх, Англия, Франция подписали договор о разделе Чехословакии и передачи Судетской области Германии. </a:t>
            </a:r>
          </a:p>
          <a:p>
            <a:r>
              <a:rPr lang="ru-RU" sz="1800" dirty="0" smtClean="0"/>
              <a:t>                   В)Произошла передача(Аннексия) Судетской области Чехословакии (со всеми сооружениями и укреплениями, фабриками, заводами, запасами сырья, путями сообщения…)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B69E-075D-47A0-9730-9A3485FC42F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599</TotalTime>
  <Words>751</Words>
  <Application>Microsoft Office PowerPoint</Application>
  <PresentationFormat>Экран (4:3)</PresentationFormat>
  <Paragraphs>103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Calibri</vt:lpstr>
      <vt:lpstr>Cambria</vt:lpstr>
      <vt:lpstr>Rockwell</vt:lpstr>
      <vt:lpstr>Wingdings 2</vt:lpstr>
      <vt:lpstr>Литейная</vt:lpstr>
      <vt:lpstr>Причины II Мировой войны</vt:lpstr>
      <vt:lpstr>План презентации</vt:lpstr>
      <vt:lpstr>Вступление:</vt:lpstr>
      <vt:lpstr>I.«Версальский мирный договор» - как мина замедленного действия II Мировой войны</vt:lpstr>
      <vt:lpstr>II. Сближение СССР и Германии как стран-изгоев в период 1922-1933гг</vt:lpstr>
      <vt:lpstr>III. Роль Германских монополий в приходе к власти национал- социалистов</vt:lpstr>
      <vt:lpstr>Презентация PowerPoint</vt:lpstr>
      <vt:lpstr>IV. Противоречия между СССР и Германией  после 1933 г.</vt:lpstr>
      <vt:lpstr>V. Роль Англии и Франции в  Германском развороте «Grang nach Osten»</vt:lpstr>
      <vt:lpstr>VI. Попытки СССР создать систему коллективной безопасности в Европе </vt:lpstr>
      <vt:lpstr>VII. Пакт о ненападении между СССР и Германией как факт предательства Англии и Франции</vt:lpstr>
      <vt:lpstr>Заключение</vt:lpstr>
      <vt:lpstr>Список литературы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Политика Второй Мировой войны</dc:title>
  <dc:creator>user</dc:creator>
  <cp:lastModifiedBy>Пользователь Windows</cp:lastModifiedBy>
  <cp:revision>73</cp:revision>
  <dcterms:created xsi:type="dcterms:W3CDTF">2018-03-02T08:34:44Z</dcterms:created>
  <dcterms:modified xsi:type="dcterms:W3CDTF">2018-03-27T14:54:57Z</dcterms:modified>
</cp:coreProperties>
</file>