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3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0"/>
              <c:delete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Лист1!$A$3:$A$7</c:f>
              <c:strCache>
                <c:ptCount val="5"/>
                <c:pt idx="0">
                  <c:v>I уровень</c:v>
                </c:pt>
                <c:pt idx="1">
                  <c:v>II уровень</c:v>
                </c:pt>
                <c:pt idx="2">
                  <c:v>III уровень</c:v>
                </c:pt>
                <c:pt idx="3">
                  <c:v>IV уровень</c:v>
                </c:pt>
                <c:pt idx="4">
                  <c:v>V уровень</c:v>
                </c:pt>
              </c:strCache>
            </c:strRef>
          </c:cat>
          <c:val>
            <c:numRef>
              <c:f>Лист1!$B$3:$B$7</c:f>
              <c:numCache>
                <c:formatCode>General</c:formatCode>
                <c:ptCount val="5"/>
                <c:pt idx="0">
                  <c:v>0</c:v>
                </c:pt>
                <c:pt idx="1">
                  <c:v>12</c:v>
                </c:pt>
                <c:pt idx="2">
                  <c:v>19</c:v>
                </c:pt>
                <c:pt idx="3">
                  <c:v>8</c:v>
                </c:pt>
                <c:pt idx="4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80190395981757823"/>
          <c:y val="0.19633414387648684"/>
          <c:w val="0.1828326329843131"/>
          <c:h val="0.35415643781515316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Лист1!$A$25</c:f>
              <c:strCache>
                <c:ptCount val="1"/>
                <c:pt idx="0">
                  <c:v>I уровень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Лист1!$B$24:$H$24</c:f>
              <c:strCache>
                <c:ptCount val="7"/>
                <c:pt idx="0">
                  <c:v>11 класс</c:v>
                </c:pt>
                <c:pt idx="1">
                  <c:v>10 класс</c:v>
                </c:pt>
                <c:pt idx="2">
                  <c:v>9 "а" класс</c:v>
                </c:pt>
                <c:pt idx="3">
                  <c:v>9 "б" класс</c:v>
                </c:pt>
                <c:pt idx="4">
                  <c:v>8 класс</c:v>
                </c:pt>
                <c:pt idx="5">
                  <c:v>7 класс</c:v>
                </c:pt>
                <c:pt idx="6">
                  <c:v>6 класс</c:v>
                </c:pt>
              </c:strCache>
            </c:strRef>
          </c:cat>
          <c:val>
            <c:numRef>
              <c:f>Лист1!$B$25:$H$25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Лист1!$A$26</c:f>
              <c:strCache>
                <c:ptCount val="1"/>
                <c:pt idx="0">
                  <c:v>II уровень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Лист1!$B$24:$H$24</c:f>
              <c:strCache>
                <c:ptCount val="7"/>
                <c:pt idx="0">
                  <c:v>11 класс</c:v>
                </c:pt>
                <c:pt idx="1">
                  <c:v>10 класс</c:v>
                </c:pt>
                <c:pt idx="2">
                  <c:v>9 "а" класс</c:v>
                </c:pt>
                <c:pt idx="3">
                  <c:v>9 "б" класс</c:v>
                </c:pt>
                <c:pt idx="4">
                  <c:v>8 класс</c:v>
                </c:pt>
                <c:pt idx="5">
                  <c:v>7 класс</c:v>
                </c:pt>
                <c:pt idx="6">
                  <c:v>6 класс</c:v>
                </c:pt>
              </c:strCache>
            </c:strRef>
          </c:cat>
          <c:val>
            <c:numRef>
              <c:f>Лист1!$B$26:$H$26</c:f>
              <c:numCache>
                <c:formatCode>General</c:formatCode>
                <c:ptCount val="7"/>
                <c:pt idx="0">
                  <c:v>1</c:v>
                </c:pt>
                <c:pt idx="1">
                  <c:v>4</c:v>
                </c:pt>
                <c:pt idx="2">
                  <c:v>3</c:v>
                </c:pt>
                <c:pt idx="3">
                  <c:v>1</c:v>
                </c:pt>
                <c:pt idx="4">
                  <c:v>3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Лист1!$A$27</c:f>
              <c:strCache>
                <c:ptCount val="1"/>
                <c:pt idx="0">
                  <c:v>III уровень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Лист1!$B$24:$H$24</c:f>
              <c:strCache>
                <c:ptCount val="7"/>
                <c:pt idx="0">
                  <c:v>11 класс</c:v>
                </c:pt>
                <c:pt idx="1">
                  <c:v>10 класс</c:v>
                </c:pt>
                <c:pt idx="2">
                  <c:v>9 "а" класс</c:v>
                </c:pt>
                <c:pt idx="3">
                  <c:v>9 "б" класс</c:v>
                </c:pt>
                <c:pt idx="4">
                  <c:v>8 класс</c:v>
                </c:pt>
                <c:pt idx="5">
                  <c:v>7 класс</c:v>
                </c:pt>
                <c:pt idx="6">
                  <c:v>6 класс</c:v>
                </c:pt>
              </c:strCache>
            </c:strRef>
          </c:cat>
          <c:val>
            <c:numRef>
              <c:f>Лист1!$B$27:$H$27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4</c:v>
                </c:pt>
                <c:pt idx="5">
                  <c:v>5</c:v>
                </c:pt>
                <c:pt idx="6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Лист1!$A$28</c:f>
              <c:strCache>
                <c:ptCount val="1"/>
                <c:pt idx="0">
                  <c:v>IV уровень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Лист1!$B$24:$H$24</c:f>
              <c:strCache>
                <c:ptCount val="7"/>
                <c:pt idx="0">
                  <c:v>11 класс</c:v>
                </c:pt>
                <c:pt idx="1">
                  <c:v>10 класс</c:v>
                </c:pt>
                <c:pt idx="2">
                  <c:v>9 "а" класс</c:v>
                </c:pt>
                <c:pt idx="3">
                  <c:v>9 "б" класс</c:v>
                </c:pt>
                <c:pt idx="4">
                  <c:v>8 класс</c:v>
                </c:pt>
                <c:pt idx="5">
                  <c:v>7 класс</c:v>
                </c:pt>
                <c:pt idx="6">
                  <c:v>6 класс</c:v>
                </c:pt>
              </c:strCache>
            </c:strRef>
          </c:cat>
          <c:val>
            <c:numRef>
              <c:f>Лист1!$B$28:$H$28</c:f>
              <c:numCache>
                <c:formatCode>General</c:formatCode>
                <c:ptCount val="7"/>
                <c:pt idx="0">
                  <c:v>0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0</c:v>
                </c:pt>
                <c:pt idx="6">
                  <c:v>2</c:v>
                </c:pt>
              </c:numCache>
            </c:numRef>
          </c:val>
        </c:ser>
        <c:ser>
          <c:idx val="4"/>
          <c:order val="4"/>
          <c:tx>
            <c:strRef>
              <c:f>Лист1!$A$29</c:f>
              <c:strCache>
                <c:ptCount val="1"/>
                <c:pt idx="0">
                  <c:v>V уровень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Лист1!$B$24:$H$24</c:f>
              <c:strCache>
                <c:ptCount val="7"/>
                <c:pt idx="0">
                  <c:v>11 класс</c:v>
                </c:pt>
                <c:pt idx="1">
                  <c:v>10 класс</c:v>
                </c:pt>
                <c:pt idx="2">
                  <c:v>9 "а" класс</c:v>
                </c:pt>
                <c:pt idx="3">
                  <c:v>9 "б" класс</c:v>
                </c:pt>
                <c:pt idx="4">
                  <c:v>8 класс</c:v>
                </c:pt>
                <c:pt idx="5">
                  <c:v>7 класс</c:v>
                </c:pt>
                <c:pt idx="6">
                  <c:v>6 класс</c:v>
                </c:pt>
              </c:strCache>
            </c:strRef>
          </c:cat>
          <c:val>
            <c:numRef>
              <c:f>Лист1!$B$29:$H$29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5101056"/>
        <c:axId val="45102592"/>
        <c:axId val="0"/>
      </c:bar3DChart>
      <c:catAx>
        <c:axId val="4510105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1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5102592"/>
        <c:crosses val="autoZero"/>
        <c:auto val="1"/>
        <c:lblAlgn val="ctr"/>
        <c:lblOffset val="100"/>
        <c:noMultiLvlLbl val="0"/>
      </c:catAx>
      <c:valAx>
        <c:axId val="45102592"/>
        <c:scaling>
          <c:orientation val="minMax"/>
          <c:max val="5"/>
          <c:min val="0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45101056"/>
        <c:crosses val="autoZero"/>
        <c:crossBetween val="between"/>
        <c:majorUnit val="1"/>
      </c:valAx>
    </c:plotArea>
    <c:legend>
      <c:legendPos val="r"/>
      <c:layout>
        <c:manualLayout>
          <c:xMode val="edge"/>
          <c:yMode val="edge"/>
          <c:x val="0.84925629956459869"/>
          <c:y val="0.21122356755639982"/>
          <c:w val="0.14738422280548263"/>
          <c:h val="0.28850634742085812"/>
        </c:manualLayout>
      </c:layout>
      <c:overlay val="0"/>
      <c:txPr>
        <a:bodyPr/>
        <a:lstStyle/>
        <a:p>
          <a:pPr>
            <a:defRPr sz="12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Лист1!$B$52</c:f>
              <c:strCache>
                <c:ptCount val="1"/>
                <c:pt idx="0">
                  <c:v>познавательная активность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Лист1!$A$53:$A$55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Лист1!$B$53:$B$55</c:f>
              <c:numCache>
                <c:formatCode>General</c:formatCode>
                <c:ptCount val="3"/>
                <c:pt idx="0">
                  <c:v>26</c:v>
                </c:pt>
                <c:pt idx="1">
                  <c:v>16</c:v>
                </c:pt>
                <c:pt idx="2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Лист1!$C$52</c:f>
              <c:strCache>
                <c:ptCount val="1"/>
                <c:pt idx="0">
                  <c:v>мотивация достижения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9449838187702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Лист1!$A$53:$A$55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Лист1!$C$53:$C$55</c:f>
              <c:numCache>
                <c:formatCode>General</c:formatCode>
                <c:ptCount val="3"/>
                <c:pt idx="0">
                  <c:v>17</c:v>
                </c:pt>
                <c:pt idx="1">
                  <c:v>25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5256704"/>
        <c:axId val="45258240"/>
        <c:axId val="0"/>
      </c:bar3DChart>
      <c:catAx>
        <c:axId val="4525670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5258240"/>
        <c:crosses val="autoZero"/>
        <c:auto val="1"/>
        <c:lblAlgn val="ctr"/>
        <c:lblOffset val="100"/>
        <c:noMultiLvlLbl val="0"/>
      </c:catAx>
      <c:valAx>
        <c:axId val="45258240"/>
        <c:scaling>
          <c:orientation val="minMax"/>
          <c:max val="45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4525670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Лист1!$A$92</c:f>
              <c:strCache>
                <c:ptCount val="1"/>
                <c:pt idx="0">
                  <c:v>высокий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Лист1!$B$91:$H$91</c:f>
              <c:strCache>
                <c:ptCount val="7"/>
                <c:pt idx="0">
                  <c:v>11 класс</c:v>
                </c:pt>
                <c:pt idx="1">
                  <c:v>10 класс</c:v>
                </c:pt>
                <c:pt idx="2">
                  <c:v>9 "а" класс</c:v>
                </c:pt>
                <c:pt idx="3">
                  <c:v>9 "б" класс</c:v>
                </c:pt>
                <c:pt idx="4">
                  <c:v>8 класс</c:v>
                </c:pt>
                <c:pt idx="5">
                  <c:v>7 класс</c:v>
                </c:pt>
                <c:pt idx="6">
                  <c:v>6 класс</c:v>
                </c:pt>
              </c:strCache>
            </c:strRef>
          </c:cat>
          <c:val>
            <c:numRef>
              <c:f>Лист1!$B$92:$H$92</c:f>
              <c:numCache>
                <c:formatCode>General</c:formatCode>
                <c:ptCount val="7"/>
                <c:pt idx="0">
                  <c:v>2</c:v>
                </c:pt>
                <c:pt idx="1">
                  <c:v>4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Лист1!$A$93</c:f>
              <c:strCache>
                <c:ptCount val="1"/>
                <c:pt idx="0">
                  <c:v>средний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Лист1!$B$91:$H$91</c:f>
              <c:strCache>
                <c:ptCount val="7"/>
                <c:pt idx="0">
                  <c:v>11 класс</c:v>
                </c:pt>
                <c:pt idx="1">
                  <c:v>10 класс</c:v>
                </c:pt>
                <c:pt idx="2">
                  <c:v>9 "а" класс</c:v>
                </c:pt>
                <c:pt idx="3">
                  <c:v>9 "б" класс</c:v>
                </c:pt>
                <c:pt idx="4">
                  <c:v>8 класс</c:v>
                </c:pt>
                <c:pt idx="5">
                  <c:v>7 класс</c:v>
                </c:pt>
                <c:pt idx="6">
                  <c:v>6 класс</c:v>
                </c:pt>
              </c:strCache>
            </c:strRef>
          </c:cat>
          <c:val>
            <c:numRef>
              <c:f>Лист1!$B$93:$H$93</c:f>
              <c:numCache>
                <c:formatCode>General</c:formatCode>
                <c:ptCount val="7"/>
                <c:pt idx="0">
                  <c:v>0</c:v>
                </c:pt>
                <c:pt idx="1">
                  <c:v>5</c:v>
                </c:pt>
                <c:pt idx="2">
                  <c:v>3</c:v>
                </c:pt>
                <c:pt idx="3">
                  <c:v>1</c:v>
                </c:pt>
                <c:pt idx="4">
                  <c:v>5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Лист1!$A$94</c:f>
              <c:strCache>
                <c:ptCount val="1"/>
                <c:pt idx="0">
                  <c:v>низкий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Лист1!$B$91:$H$91</c:f>
              <c:strCache>
                <c:ptCount val="7"/>
                <c:pt idx="0">
                  <c:v>11 класс</c:v>
                </c:pt>
                <c:pt idx="1">
                  <c:v>10 класс</c:v>
                </c:pt>
                <c:pt idx="2">
                  <c:v>9 "а" класс</c:v>
                </c:pt>
                <c:pt idx="3">
                  <c:v>9 "б" класс</c:v>
                </c:pt>
                <c:pt idx="4">
                  <c:v>8 класс</c:v>
                </c:pt>
                <c:pt idx="5">
                  <c:v>7 класс</c:v>
                </c:pt>
                <c:pt idx="6">
                  <c:v>6 класс</c:v>
                </c:pt>
              </c:strCache>
            </c:strRef>
          </c:cat>
          <c:val>
            <c:numRef>
              <c:f>Лист1!$B$94:$H$94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5278336"/>
        <c:axId val="45279872"/>
        <c:axId val="0"/>
      </c:bar3DChart>
      <c:catAx>
        <c:axId val="4527833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5279872"/>
        <c:crosses val="autoZero"/>
        <c:auto val="1"/>
        <c:lblAlgn val="ctr"/>
        <c:lblOffset val="100"/>
        <c:noMultiLvlLbl val="0"/>
      </c:catAx>
      <c:valAx>
        <c:axId val="45279872"/>
        <c:scaling>
          <c:orientation val="minMax"/>
          <c:max val="1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4527833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Лист1!$A$104</c:f>
              <c:strCache>
                <c:ptCount val="1"/>
                <c:pt idx="0">
                  <c:v>высокий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Лист1!$B$103:$H$103</c:f>
              <c:strCache>
                <c:ptCount val="7"/>
                <c:pt idx="0">
                  <c:v>11 класс</c:v>
                </c:pt>
                <c:pt idx="1">
                  <c:v>10 класс</c:v>
                </c:pt>
                <c:pt idx="2">
                  <c:v>9 "а" класс</c:v>
                </c:pt>
                <c:pt idx="3">
                  <c:v>9 "б" класс</c:v>
                </c:pt>
                <c:pt idx="4">
                  <c:v>8 класс</c:v>
                </c:pt>
                <c:pt idx="5">
                  <c:v>7 класс</c:v>
                </c:pt>
                <c:pt idx="6">
                  <c:v>6 класс</c:v>
                </c:pt>
              </c:strCache>
            </c:strRef>
          </c:cat>
          <c:val>
            <c:numRef>
              <c:f>Лист1!$B$104:$H$104</c:f>
              <c:numCache>
                <c:formatCode>General</c:formatCode>
                <c:ptCount val="7"/>
                <c:pt idx="0">
                  <c:v>1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5</c:v>
                </c:pt>
                <c:pt idx="5">
                  <c:v>3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Лист1!$A$105</c:f>
              <c:strCache>
                <c:ptCount val="1"/>
                <c:pt idx="0">
                  <c:v>средний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Лист1!$B$103:$H$103</c:f>
              <c:strCache>
                <c:ptCount val="7"/>
                <c:pt idx="0">
                  <c:v>11 класс</c:v>
                </c:pt>
                <c:pt idx="1">
                  <c:v>10 класс</c:v>
                </c:pt>
                <c:pt idx="2">
                  <c:v>9 "а" класс</c:v>
                </c:pt>
                <c:pt idx="3">
                  <c:v>9 "б" класс</c:v>
                </c:pt>
                <c:pt idx="4">
                  <c:v>8 класс</c:v>
                </c:pt>
                <c:pt idx="5">
                  <c:v>7 класс</c:v>
                </c:pt>
                <c:pt idx="6">
                  <c:v>6 класс</c:v>
                </c:pt>
              </c:strCache>
            </c:strRef>
          </c:cat>
          <c:val>
            <c:numRef>
              <c:f>Лист1!$B$105:$H$105</c:f>
              <c:numCache>
                <c:formatCode>General</c:formatCode>
                <c:ptCount val="7"/>
                <c:pt idx="0">
                  <c:v>1</c:v>
                </c:pt>
                <c:pt idx="1">
                  <c:v>6</c:v>
                </c:pt>
                <c:pt idx="2">
                  <c:v>5</c:v>
                </c:pt>
                <c:pt idx="3">
                  <c:v>4</c:v>
                </c:pt>
                <c:pt idx="4">
                  <c:v>3</c:v>
                </c:pt>
                <c:pt idx="5">
                  <c:v>4</c:v>
                </c:pt>
                <c:pt idx="6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Лист1!$A$106</c:f>
              <c:strCache>
                <c:ptCount val="1"/>
                <c:pt idx="0">
                  <c:v>низкий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Лист1!$B$103:$H$103</c:f>
              <c:strCache>
                <c:ptCount val="7"/>
                <c:pt idx="0">
                  <c:v>11 класс</c:v>
                </c:pt>
                <c:pt idx="1">
                  <c:v>10 класс</c:v>
                </c:pt>
                <c:pt idx="2">
                  <c:v>9 "а" класс</c:v>
                </c:pt>
                <c:pt idx="3">
                  <c:v>9 "б" класс</c:v>
                </c:pt>
                <c:pt idx="4">
                  <c:v>8 класс</c:v>
                </c:pt>
                <c:pt idx="5">
                  <c:v>7 класс</c:v>
                </c:pt>
                <c:pt idx="6">
                  <c:v>6 класс</c:v>
                </c:pt>
              </c:strCache>
            </c:strRef>
          </c:cat>
          <c:val>
            <c:numRef>
              <c:f>Лист1!$B$106:$H$106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  <c:pt idx="5">
                  <c:v>0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5786240"/>
        <c:axId val="45788160"/>
        <c:axId val="0"/>
      </c:bar3DChart>
      <c:catAx>
        <c:axId val="457862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5788160"/>
        <c:crosses val="autoZero"/>
        <c:auto val="1"/>
        <c:lblAlgn val="ctr"/>
        <c:lblOffset val="100"/>
        <c:noMultiLvlLbl val="0"/>
      </c:catAx>
      <c:valAx>
        <c:axId val="45788160"/>
        <c:scaling>
          <c:orientation val="minMax"/>
          <c:max val="1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578624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Лист1!$B$58</c:f>
              <c:strCache>
                <c:ptCount val="1"/>
                <c:pt idx="0">
                  <c:v>тревожность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Лист1!$A$59:$A$61</c:f>
              <c:strCache>
                <c:ptCount val="3"/>
                <c:pt idx="0">
                  <c:v>высокий 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Лист1!$B$59:$B$61</c:f>
              <c:numCache>
                <c:formatCode>General</c:formatCode>
                <c:ptCount val="3"/>
                <c:pt idx="0">
                  <c:v>11</c:v>
                </c:pt>
                <c:pt idx="1">
                  <c:v>28</c:v>
                </c:pt>
                <c:pt idx="2">
                  <c:v>6</c:v>
                </c:pt>
              </c:numCache>
            </c:numRef>
          </c:val>
        </c:ser>
        <c:ser>
          <c:idx val="1"/>
          <c:order val="1"/>
          <c:tx>
            <c:strRef>
              <c:f>Лист1!$C$58</c:f>
              <c:strCache>
                <c:ptCount val="1"/>
                <c:pt idx="0">
                  <c:v>гнев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Лист1!$A$59:$A$61</c:f>
              <c:strCache>
                <c:ptCount val="3"/>
                <c:pt idx="0">
                  <c:v>высокий 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Лист1!$C$59:$C$61</c:f>
              <c:numCache>
                <c:formatCode>General</c:formatCode>
                <c:ptCount val="3"/>
                <c:pt idx="0">
                  <c:v>13</c:v>
                </c:pt>
                <c:pt idx="1">
                  <c:v>18</c:v>
                </c:pt>
                <c:pt idx="2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22601472"/>
        <c:axId val="122603008"/>
        <c:axId val="0"/>
      </c:bar3DChart>
      <c:catAx>
        <c:axId val="122601472"/>
        <c:scaling>
          <c:orientation val="minMax"/>
        </c:scaling>
        <c:delete val="0"/>
        <c:axPos val="b"/>
        <c:majorTickMark val="none"/>
        <c:minorTickMark val="none"/>
        <c:tickLblPos val="nextTo"/>
        <c:crossAx val="122603008"/>
        <c:crosses val="autoZero"/>
        <c:auto val="1"/>
        <c:lblAlgn val="ctr"/>
        <c:lblOffset val="100"/>
        <c:noMultiLvlLbl val="0"/>
      </c:catAx>
      <c:valAx>
        <c:axId val="122603008"/>
        <c:scaling>
          <c:orientation val="minMax"/>
          <c:max val="45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2260147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Лист1!$A$112</c:f>
              <c:strCache>
                <c:ptCount val="1"/>
                <c:pt idx="0">
                  <c:v>высокий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Лист1!$B$111:$H$111</c:f>
              <c:strCache>
                <c:ptCount val="7"/>
                <c:pt idx="0">
                  <c:v>11 класс</c:v>
                </c:pt>
                <c:pt idx="1">
                  <c:v>10 класс</c:v>
                </c:pt>
                <c:pt idx="2">
                  <c:v>9 "а" класс</c:v>
                </c:pt>
                <c:pt idx="3">
                  <c:v>9 "б" класс</c:v>
                </c:pt>
                <c:pt idx="4">
                  <c:v>8 класс</c:v>
                </c:pt>
                <c:pt idx="5">
                  <c:v>7 класс</c:v>
                </c:pt>
                <c:pt idx="6">
                  <c:v>6 класс</c:v>
                </c:pt>
              </c:strCache>
            </c:strRef>
          </c:cat>
          <c:val>
            <c:numRef>
              <c:f>Лист1!$B$112:$H$112</c:f>
              <c:numCache>
                <c:formatCode>General</c:formatCode>
                <c:ptCount val="7"/>
                <c:pt idx="0">
                  <c:v>0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3</c:v>
                </c:pt>
                <c:pt idx="6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3A6AE65-B43F-4673-BC92-03FD1B6A3247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92A1E8D-AE6D-4D4B-8D5E-80F2432D936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AE65-B43F-4673-BC92-03FD1B6A3247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1E8D-AE6D-4D4B-8D5E-80F2432D93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AE65-B43F-4673-BC92-03FD1B6A3247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1E8D-AE6D-4D4B-8D5E-80F2432D93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3A6AE65-B43F-4673-BC92-03FD1B6A3247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A1E8D-AE6D-4D4B-8D5E-80F2432D936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3A6AE65-B43F-4673-BC92-03FD1B6A3247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A1E8D-AE6D-4D4B-8D5E-80F2432D936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AE65-B43F-4673-BC92-03FD1B6A3247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1E8D-AE6D-4D4B-8D5E-80F2432D936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AE65-B43F-4673-BC92-03FD1B6A3247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1E8D-AE6D-4D4B-8D5E-80F2432D936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3A6AE65-B43F-4673-BC92-03FD1B6A3247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A1E8D-AE6D-4D4B-8D5E-80F2432D936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AE65-B43F-4673-BC92-03FD1B6A3247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1E8D-AE6D-4D4B-8D5E-80F2432D93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3A6AE65-B43F-4673-BC92-03FD1B6A3247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A1E8D-AE6D-4D4B-8D5E-80F2432D936D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3A6AE65-B43F-4673-BC92-03FD1B6A3247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A1E8D-AE6D-4D4B-8D5E-80F2432D936D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3A6AE65-B43F-4673-BC92-03FD1B6A3247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A1E8D-AE6D-4D4B-8D5E-80F2432D936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27984" y="980728"/>
            <a:ext cx="44644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учебной мотивации обучающихся как одно из ведущих условий повышения качества обучения и показатель результативности образовательного процесса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8"/>
            <a:ext cx="4392488" cy="5013176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4439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Показатели уровня школьной тревожности и гнева обучающихся Покровского СУВУ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037198581"/>
              </p:ext>
            </p:extLst>
          </p:nvPr>
        </p:nvGraphicFramePr>
        <p:xfrm>
          <a:off x="539552" y="980729"/>
          <a:ext cx="792088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9088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6295" y="332656"/>
            <a:ext cx="3489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уровень тревожности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717032"/>
            <a:ext cx="3068960" cy="29969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30" y="2708920"/>
            <a:ext cx="2877055" cy="320342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55776" y="1268760"/>
            <a:ext cx="59046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Повышенное беспокойство,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Неуверенность, 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Эмоциональная неустойчивость.</a:t>
            </a:r>
          </a:p>
          <a:p>
            <a:endParaRPr lang="ru-RU" dirty="0" smtClean="0"/>
          </a:p>
          <a:p>
            <a:pPr indent="457200" algn="just"/>
            <a:r>
              <a:rPr lang="ru-RU" dirty="0" smtClean="0"/>
              <a:t>Такие </a:t>
            </a:r>
            <a:r>
              <a:rPr lang="ru-RU" dirty="0"/>
              <a:t>обучающиеся очень чувствительны к своим неудачам, склонны отказываться от той деятельности, в которой испытывают затруднения. </a:t>
            </a:r>
            <a:endParaRPr lang="ru-RU" dirty="0" smtClean="0"/>
          </a:p>
          <a:p>
            <a:pPr indent="457200"/>
            <a:endParaRPr lang="ru-RU" dirty="0"/>
          </a:p>
          <a:p>
            <a:pPr indent="45720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378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332656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Высокий уровень школьной тревожности </a:t>
            </a:r>
            <a:endParaRPr lang="ru-RU" b="1" dirty="0" smtClean="0"/>
          </a:p>
          <a:p>
            <a:pPr algn="ctr"/>
            <a:r>
              <a:rPr lang="ru-RU" b="1" dirty="0" smtClean="0"/>
              <a:t>(</a:t>
            </a:r>
            <a:r>
              <a:rPr lang="ru-RU" b="1" dirty="0"/>
              <a:t>по классам, кол-во человек)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750633456"/>
              </p:ext>
            </p:extLst>
          </p:nvPr>
        </p:nvGraphicFramePr>
        <p:xfrm>
          <a:off x="827584" y="1340768"/>
          <a:ext cx="7488831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712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5760640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Высокотревожные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индивиды эмоционально острее, чем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низкотревожные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реагируют на сообщения о неудаче.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Высокотревожные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люди хуже, чем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низкотревожные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работают в стрессовых ситуациях или в условиях дефицита времени, отведенного на решение задачи.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Боязнь неудачи - характерная черта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высокотревожных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людей. Эта боязнь у них доминирует над стремлением к достижению успеха.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высокотревожных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большей стимулирующей силой обладает сообщение об успехе, чем о неудаче.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Личностная тревожность предрасполагает индивида к восприятию и оценке многих, объективно безопасных ситуаций как таких, которые несут в себе угрозу.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76672"/>
            <a:ext cx="3143610" cy="5964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717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педагогам для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уровня школьной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мотивации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84784"/>
            <a:ext cx="6750496" cy="5062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286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3511" y="260648"/>
            <a:ext cx="856895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 чем выше степень самоуважения, тем лучше результаты в учёбе;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 успехи в учёбе являются катализатором учебного процесса;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 неудачи в обучении могут привести к желанию прекратить учёбу;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 чувство радости и интерес облегчает учение;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 страх и напряжённость затрудняет процесс обучения.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должен забывать: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 поддерживать ровный стиль отношений между всеми учениками;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 ободрять учащихся при возникновении у них трудностей;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 поддерживать положительную обратную связь;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 заботиться о разнообразии методов преподавания;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 приучать обучаемых к напряжённому познавательному труду, развивать их настойчивость, силу воли, целеустремлённость;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 поощрять выполнение заданий повышенной трудности;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 формировать чувство долга, ответственности;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 учить предъявлять требования, прежде всего к самому себе. 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697366"/>
            <a:ext cx="2378255" cy="3112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53332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554461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работе с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высокотревожными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обучающимися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Педагогам-психологам провести коррекционные занятия, направленные на снятие тревожности 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обучающихся;</a:t>
            </a:r>
          </a:p>
          <a:p>
            <a:pPr marL="342900" lvl="0" indent="-342900" algn="just">
              <a:buFont typeface="+mj-lt"/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Педагогам в общении 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высокотревожными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обучающимися стараться избегать критических оценок, оценивать поступок, а не личность подростка, осуществлять индивидуальный подход в обучении и межличностном взаимодействии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buFont typeface="+mj-lt"/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Помнить, что в приспособлении детей с высоким уровнем тревожности большую роль играют эмоции. Такие дети могут хорошо учиться в условиях спокойной и доброжелательной атмосферы и, напротив, эти дети наименее успешны в ситуациях повышенного напряжения: в условиях ограниченного времени выполнения задания, при выполнении контрольных работ, при опросе, требующем немедленной ответной реакции.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88640"/>
            <a:ext cx="2880320" cy="3277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466460"/>
            <a:ext cx="3024336" cy="2979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8675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908720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916832"/>
            <a:ext cx="6876256" cy="4727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04169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88640"/>
            <a:ext cx="83529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b="1" dirty="0"/>
              <a:t>Мотив </a:t>
            </a:r>
            <a:r>
              <a:rPr lang="ru-RU" dirty="0"/>
              <a:t>- побуждение к достижению цели. </a:t>
            </a:r>
          </a:p>
          <a:p>
            <a:pPr indent="457200" algn="just">
              <a:lnSpc>
                <a:spcPct val="150000"/>
              </a:lnSpc>
            </a:pPr>
            <a:r>
              <a:rPr lang="ru-RU" b="1" dirty="0"/>
              <a:t>Мотивация </a:t>
            </a:r>
            <a:r>
              <a:rPr lang="ru-RU" dirty="0"/>
              <a:t>объясняет целенаправленность действия, организованность и устойчивость деятельности, направленной на достижение определенной цели. </a:t>
            </a:r>
          </a:p>
          <a:p>
            <a:pPr indent="457200" algn="just">
              <a:lnSpc>
                <a:spcPct val="150000"/>
              </a:lnSpc>
            </a:pPr>
            <a:r>
              <a:rPr lang="ru-RU" b="1" dirty="0"/>
              <a:t>Мотивация </a:t>
            </a:r>
            <a:r>
              <a:rPr lang="ru-RU" dirty="0"/>
              <a:t>- это побуждение, вызывающее активность организма и определяющее его направленность.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27"/>
          <a:stretch/>
        </p:blipFill>
        <p:spPr>
          <a:xfrm>
            <a:off x="4572000" y="2436037"/>
            <a:ext cx="4304928" cy="4293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527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39128"/>
            <a:ext cx="4320480" cy="4191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140968"/>
            <a:ext cx="2515895" cy="368935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9552" y="260648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Учебная деятельность имеет для разных школьников различный смысл. Выявление характера учебной мотивации и смысла учения для школьника в каждом конкретном случае играет решающую роль в определении учителем мер педагогического воздействия (влияния). </a:t>
            </a:r>
          </a:p>
        </p:txBody>
      </p:sp>
    </p:spTree>
    <p:extLst>
      <p:ext uri="{BB962C8B-B14F-4D97-AF65-F5344CB8AC3E}">
        <p14:creationId xmlns:p14="http://schemas.microsoft.com/office/powerpoint/2010/main" val="217317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7704" y="404664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Уровни учебной мотивации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095108"/>
            <a:ext cx="3923928" cy="2718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75214" y="1052736"/>
            <a:ext cx="840124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уровень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выраженное преобладание познавательной мотивации и мотивации достижения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положительным эмоциональным отношением к учению. При существенном преобладании познавательной мотивации носит продуктивный характер. При доминировании мотивации достижения может в случае неуспеха вести 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срыву.</a:t>
            </a:r>
          </a:p>
          <a:p>
            <a:pPr indent="457200"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уровень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продуктивная мотивация, позитивное отношение к учению, соответствие социальному нормативу.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 уровень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средний уровень, примерно равная выраженность позитивной и негативной мотивации учения, амбивалентное отношение к учению.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 уровень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сниженная мотивация,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переживание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«школьной скуки»,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отрицательное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эмоциональное отношение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учению. </a:t>
            </a:r>
          </a:p>
          <a:p>
            <a:pPr indent="457200"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уровень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резко отрицательное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учению.</a:t>
            </a:r>
          </a:p>
        </p:txBody>
      </p:sp>
    </p:spTree>
    <p:extLst>
      <p:ext uri="{BB962C8B-B14F-4D97-AF65-F5344CB8AC3E}">
        <p14:creationId xmlns:p14="http://schemas.microsoft.com/office/powerpoint/2010/main" val="306664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99933" y="404664"/>
            <a:ext cx="65527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Диагностика </a:t>
            </a:r>
            <a:r>
              <a:rPr lang="ru-RU" sz="1600" b="1" dirty="0"/>
              <a:t>мотивации учения и эмоционального отношения к учению обучающихся Покровского СУВУ</a:t>
            </a:r>
            <a:endParaRPr lang="ru-RU" sz="1600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000811656"/>
              </p:ext>
            </p:extLst>
          </p:nvPr>
        </p:nvGraphicFramePr>
        <p:xfrm>
          <a:off x="1299933" y="1412777"/>
          <a:ext cx="6656443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256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88640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Диагностика мотивации учения и эмоционального отношения к учению </a:t>
            </a:r>
            <a:endParaRPr lang="ru-RU" sz="1600" dirty="0"/>
          </a:p>
          <a:p>
            <a:pPr algn="ctr"/>
            <a:r>
              <a:rPr lang="ru-RU" sz="1600" b="1" dirty="0"/>
              <a:t>(по классам, кол-во человек)</a:t>
            </a:r>
            <a:endParaRPr lang="ru-RU" sz="1600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730367018"/>
              </p:ext>
            </p:extLst>
          </p:nvPr>
        </p:nvGraphicFramePr>
        <p:xfrm>
          <a:off x="827584" y="1255986"/>
          <a:ext cx="7560840" cy="5208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527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260648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Соотношение познавательной активности и мотивации достижения на уроках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23286773"/>
              </p:ext>
            </p:extLst>
          </p:nvPr>
        </p:nvGraphicFramePr>
        <p:xfrm>
          <a:off x="924791" y="1268760"/>
          <a:ext cx="7560840" cy="4680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8988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60648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Показатели познавательной активности на уроках </a:t>
            </a:r>
            <a:endParaRPr lang="ru-RU" b="1" dirty="0" smtClean="0"/>
          </a:p>
          <a:p>
            <a:pPr algn="ctr"/>
            <a:r>
              <a:rPr lang="ru-RU" b="1" dirty="0" smtClean="0"/>
              <a:t>(</a:t>
            </a:r>
            <a:r>
              <a:rPr lang="ru-RU" b="1" dirty="0"/>
              <a:t>по классам, кол-во человек)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731886718"/>
              </p:ext>
            </p:extLst>
          </p:nvPr>
        </p:nvGraphicFramePr>
        <p:xfrm>
          <a:off x="683568" y="1268760"/>
          <a:ext cx="7416823" cy="5256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400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60648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Показатели уровня мотивации достижения обучающихся</a:t>
            </a:r>
            <a:endParaRPr lang="ru-RU" dirty="0"/>
          </a:p>
          <a:p>
            <a:pPr algn="ctr"/>
            <a:r>
              <a:rPr lang="ru-RU" b="1" dirty="0"/>
              <a:t>(по классам, кол-во человек)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628272180"/>
              </p:ext>
            </p:extLst>
          </p:nvPr>
        </p:nvGraphicFramePr>
        <p:xfrm>
          <a:off x="611560" y="1484784"/>
          <a:ext cx="7848872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0763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73</TotalTime>
  <Words>529</Words>
  <Application>Microsoft Office PowerPoint</Application>
  <PresentationFormat>Экран (4:3)</PresentationFormat>
  <Paragraphs>67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PC</cp:lastModifiedBy>
  <cp:revision>9</cp:revision>
  <dcterms:created xsi:type="dcterms:W3CDTF">2017-02-27T19:51:22Z</dcterms:created>
  <dcterms:modified xsi:type="dcterms:W3CDTF">2017-02-28T07:35:37Z</dcterms:modified>
</cp:coreProperties>
</file>