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5" r:id="rId5"/>
    <p:sldId id="269" r:id="rId6"/>
    <p:sldId id="259" r:id="rId7"/>
    <p:sldId id="260" r:id="rId8"/>
    <p:sldId id="261" r:id="rId9"/>
    <p:sldId id="262" r:id="rId10"/>
    <p:sldId id="263" r:id="rId11"/>
    <p:sldId id="266" r:id="rId12"/>
    <p:sldId id="267" r:id="rId13"/>
    <p:sldId id="268"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1508B8"/>
    <a:srgbClr val="FFCC66"/>
    <a:srgbClr val="00FFFF"/>
    <a:srgbClr val="F123F6"/>
    <a:srgbClr val="FFCC00"/>
    <a:srgbClr val="F729F7"/>
    <a:srgbClr val="00CC00"/>
    <a:srgbClr val="FB1B03"/>
    <a:srgbClr val="F6F6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7" autoAdjust="0"/>
  </p:normalViewPr>
  <p:slideViewPr>
    <p:cSldViewPr>
      <p:cViewPr varScale="1">
        <p:scale>
          <a:sx n="86" d="100"/>
          <a:sy n="86" d="100"/>
        </p:scale>
        <p:origin x="-1428" y="-90"/>
      </p:cViewPr>
      <p:guideLst>
        <p:guide orient="horz" pos="2160"/>
        <p:guide pos="2880"/>
      </p:guideLst>
    </p:cSldViewPr>
  </p:slideViewPr>
  <p:outlineViewPr>
    <p:cViewPr>
      <p:scale>
        <a:sx n="33" d="100"/>
        <a:sy n="33" d="100"/>
      </p:scale>
      <p:origin x="0" y="113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D282B-9398-4CBD-BD3B-54068D7B4F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D15B0B7-A5A5-4D44-A01C-6570D81AC4A1}">
      <dgm:prSet/>
      <dgm:spPr/>
      <dgm:t>
        <a:bodyPr/>
        <a:lstStyle/>
        <a:p>
          <a:pPr rtl="0"/>
          <a:r>
            <a:rPr lang="ru-RU" dirty="0" smtClean="0">
              <a:solidFill>
                <a:schemeClr val="bg1">
                  <a:lumMod val="95000"/>
                </a:schemeClr>
              </a:solidFill>
            </a:rPr>
            <a:t>Эти достижения стали возможными благодаря тому, что длина волны рентгеновских лучей очень мала, - именно поэтому удалось «увидеть» молекулярные структуры. Увидеть, конечно, не в буквальном смысле; речь идет о получении дифракционной картины, с помощью которой после немалой затраты труда на ее расшифровку можно восстановить характер пространственного расположения атомов.</a:t>
          </a:r>
          <a:endParaRPr lang="ru-RU" dirty="0">
            <a:solidFill>
              <a:schemeClr val="bg1">
                <a:lumMod val="95000"/>
              </a:schemeClr>
            </a:solidFill>
          </a:endParaRPr>
        </a:p>
      </dgm:t>
    </dgm:pt>
    <dgm:pt modelId="{59E85496-511C-4104-8F43-D088EF873123}" type="parTrans" cxnId="{B5321694-DD43-43FD-9B63-F7E426DD0F76}">
      <dgm:prSet/>
      <dgm:spPr/>
      <dgm:t>
        <a:bodyPr/>
        <a:lstStyle/>
        <a:p>
          <a:endParaRPr lang="ru-RU"/>
        </a:p>
      </dgm:t>
    </dgm:pt>
    <dgm:pt modelId="{07E92C65-9439-49D0-8BF8-4838317A68FB}" type="sibTrans" cxnId="{B5321694-DD43-43FD-9B63-F7E426DD0F76}">
      <dgm:prSet/>
      <dgm:spPr/>
      <dgm:t>
        <a:bodyPr/>
        <a:lstStyle/>
        <a:p>
          <a:endParaRPr lang="ru-RU" dirty="0"/>
        </a:p>
      </dgm:t>
    </dgm:pt>
    <dgm:pt modelId="{8BD994CC-4C70-4CE9-A0F8-41D9DB4F807B}">
      <dgm:prSet/>
      <dgm:spPr/>
      <dgm:t>
        <a:bodyPr/>
        <a:lstStyle/>
        <a:p>
          <a:pPr rtl="0"/>
          <a:r>
            <a:rPr lang="ru-RU" dirty="0" smtClean="0">
              <a:solidFill>
                <a:schemeClr val="bg1"/>
              </a:solidFill>
            </a:rPr>
            <a:t>Из других применений рентгеновских лучей отметим рентгеновскую дефектоскопию — метод обнаружения раковин в отливках, трещин в рельсах, проверки качества сварных швов и т. д. Рентгеновская дефектоскопия, основана на изменении поглощения рентгеновских лучей в изделии при наличии в нем полости или инородных включений.</a:t>
          </a:r>
          <a:endParaRPr lang="ru-RU" dirty="0">
            <a:solidFill>
              <a:schemeClr val="bg1"/>
            </a:solidFill>
          </a:endParaRPr>
        </a:p>
      </dgm:t>
    </dgm:pt>
    <dgm:pt modelId="{440CADD1-E9DD-4628-9322-54D74831DC6C}" type="parTrans" cxnId="{984B3BF3-4ADA-460B-8C35-FBCF8CD50046}">
      <dgm:prSet/>
      <dgm:spPr/>
      <dgm:t>
        <a:bodyPr/>
        <a:lstStyle/>
        <a:p>
          <a:endParaRPr lang="ru-RU"/>
        </a:p>
      </dgm:t>
    </dgm:pt>
    <dgm:pt modelId="{049B44C5-D0E4-4905-94CA-922C1E4331F5}" type="sibTrans" cxnId="{984B3BF3-4ADA-460B-8C35-FBCF8CD50046}">
      <dgm:prSet/>
      <dgm:spPr/>
      <dgm:t>
        <a:bodyPr/>
        <a:lstStyle/>
        <a:p>
          <a:endParaRPr lang="ru-RU"/>
        </a:p>
      </dgm:t>
    </dgm:pt>
    <dgm:pt modelId="{3C64F078-11C9-42D7-9954-C0BD96C07B85}" type="pres">
      <dgm:prSet presAssocID="{10AD282B-9398-4CBD-BD3B-54068D7B4F64}" presName="linear" presStyleCnt="0">
        <dgm:presLayoutVars>
          <dgm:animLvl val="lvl"/>
          <dgm:resizeHandles val="exact"/>
        </dgm:presLayoutVars>
      </dgm:prSet>
      <dgm:spPr/>
      <dgm:t>
        <a:bodyPr/>
        <a:lstStyle/>
        <a:p>
          <a:endParaRPr lang="ru-RU"/>
        </a:p>
      </dgm:t>
    </dgm:pt>
    <dgm:pt modelId="{5CABD598-902E-47E5-B5EA-DD1C462431DC}" type="pres">
      <dgm:prSet presAssocID="{1D15B0B7-A5A5-4D44-A01C-6570D81AC4A1}" presName="parentText" presStyleLbl="node1" presStyleIdx="0" presStyleCnt="2" custScaleX="50197" custScaleY="161364" custLinFactY="18334" custLinFactNeighborX="-24902" custLinFactNeighborY="100000">
        <dgm:presLayoutVars>
          <dgm:chMax val="0"/>
          <dgm:bulletEnabled val="1"/>
        </dgm:presLayoutVars>
      </dgm:prSet>
      <dgm:spPr/>
      <dgm:t>
        <a:bodyPr/>
        <a:lstStyle/>
        <a:p>
          <a:endParaRPr lang="ru-RU"/>
        </a:p>
      </dgm:t>
    </dgm:pt>
    <dgm:pt modelId="{2457F0CA-BEF2-45A3-A40B-25486205F51F}" type="pres">
      <dgm:prSet presAssocID="{07E92C65-9439-49D0-8BF8-4838317A68FB}" presName="spacer" presStyleCnt="0"/>
      <dgm:spPr/>
    </dgm:pt>
    <dgm:pt modelId="{F6AC45B2-67E6-4660-9F9D-052AF1CAC0B3}" type="pres">
      <dgm:prSet presAssocID="{8BD994CC-4C70-4CE9-A0F8-41D9DB4F807B}" presName="parentText" presStyleLbl="node1" presStyleIdx="1" presStyleCnt="2" custScaleX="46985" custScaleY="152409" custLinFactY="-134542" custLinFactNeighborX="26100" custLinFactNeighborY="-200000">
        <dgm:presLayoutVars>
          <dgm:chMax val="0"/>
          <dgm:bulletEnabled val="1"/>
        </dgm:presLayoutVars>
      </dgm:prSet>
      <dgm:spPr/>
      <dgm:t>
        <a:bodyPr/>
        <a:lstStyle/>
        <a:p>
          <a:endParaRPr lang="ru-RU"/>
        </a:p>
      </dgm:t>
    </dgm:pt>
  </dgm:ptLst>
  <dgm:cxnLst>
    <dgm:cxn modelId="{F81E32F9-42E1-440A-A6E3-B41EF6D80729}" type="presOf" srcId="{1D15B0B7-A5A5-4D44-A01C-6570D81AC4A1}" destId="{5CABD598-902E-47E5-B5EA-DD1C462431DC}" srcOrd="0" destOrd="0" presId="urn:microsoft.com/office/officeart/2005/8/layout/vList2"/>
    <dgm:cxn modelId="{F4F0ABC5-866A-4EFB-A627-D0F9FBA801C3}" type="presOf" srcId="{10AD282B-9398-4CBD-BD3B-54068D7B4F64}" destId="{3C64F078-11C9-42D7-9954-C0BD96C07B85}" srcOrd="0" destOrd="0" presId="urn:microsoft.com/office/officeart/2005/8/layout/vList2"/>
    <dgm:cxn modelId="{984B3BF3-4ADA-460B-8C35-FBCF8CD50046}" srcId="{10AD282B-9398-4CBD-BD3B-54068D7B4F64}" destId="{8BD994CC-4C70-4CE9-A0F8-41D9DB4F807B}" srcOrd="1" destOrd="0" parTransId="{440CADD1-E9DD-4628-9322-54D74831DC6C}" sibTransId="{049B44C5-D0E4-4905-94CA-922C1E4331F5}"/>
    <dgm:cxn modelId="{FF1C086E-CAB3-42F7-B14E-C6094BFFDB42}" type="presOf" srcId="{8BD994CC-4C70-4CE9-A0F8-41D9DB4F807B}" destId="{F6AC45B2-67E6-4660-9F9D-052AF1CAC0B3}" srcOrd="0" destOrd="0" presId="urn:microsoft.com/office/officeart/2005/8/layout/vList2"/>
    <dgm:cxn modelId="{B5321694-DD43-43FD-9B63-F7E426DD0F76}" srcId="{10AD282B-9398-4CBD-BD3B-54068D7B4F64}" destId="{1D15B0B7-A5A5-4D44-A01C-6570D81AC4A1}" srcOrd="0" destOrd="0" parTransId="{59E85496-511C-4104-8F43-D088EF873123}" sibTransId="{07E92C65-9439-49D0-8BF8-4838317A68FB}"/>
    <dgm:cxn modelId="{AEE61425-E47E-4920-A6CD-CE331CF4E3E3}" type="presParOf" srcId="{3C64F078-11C9-42D7-9954-C0BD96C07B85}" destId="{5CABD598-902E-47E5-B5EA-DD1C462431DC}" srcOrd="0" destOrd="0" presId="urn:microsoft.com/office/officeart/2005/8/layout/vList2"/>
    <dgm:cxn modelId="{E4C9BBCC-518C-4309-B20B-5E8D0777997A}" type="presParOf" srcId="{3C64F078-11C9-42D7-9954-C0BD96C07B85}" destId="{2457F0CA-BEF2-45A3-A40B-25486205F51F}" srcOrd="1" destOrd="0" presId="urn:microsoft.com/office/officeart/2005/8/layout/vList2"/>
    <dgm:cxn modelId="{8E9D6573-E93D-4D48-BBAC-0BC91E63F817}" type="presParOf" srcId="{3C64F078-11C9-42D7-9954-C0BD96C07B85}" destId="{F6AC45B2-67E6-4660-9F9D-052AF1CAC0B3}"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26.02.2018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142984"/>
            <a:ext cx="7772400" cy="1457334"/>
          </a:xfrm>
        </p:spPr>
        <p:txBody>
          <a:bodyPr>
            <a:normAutofit/>
          </a:bodyPr>
          <a:lstStyle/>
          <a:p>
            <a:pPr algn="ctr"/>
            <a:r>
              <a:rPr lang="ru-RU" b="1" i="1" dirty="0" smtClean="0">
                <a:solidFill>
                  <a:schemeClr val="tx1"/>
                </a:solidFill>
              </a:rPr>
              <a:t>Проект </a:t>
            </a:r>
            <a:r>
              <a:rPr lang="ru-RU" b="1" i="1" dirty="0" smtClean="0">
                <a:solidFill>
                  <a:schemeClr val="tx1"/>
                </a:solidFill>
              </a:rPr>
              <a:t>на тему «Рентгеновские лучи»</a:t>
            </a:r>
            <a:endParaRPr lang="ru-RU" b="1" i="1" dirty="0">
              <a:solidFill>
                <a:schemeClr val="tx1"/>
              </a:solidFill>
            </a:endParaRPr>
          </a:p>
        </p:txBody>
      </p:sp>
      <p:sp>
        <p:nvSpPr>
          <p:cNvPr id="3" name="Подзаголовок 2"/>
          <p:cNvSpPr>
            <a:spLocks noGrp="1"/>
          </p:cNvSpPr>
          <p:nvPr>
            <p:ph type="subTitle" idx="1"/>
          </p:nvPr>
        </p:nvSpPr>
        <p:spPr>
          <a:xfrm>
            <a:off x="2071670" y="4286256"/>
            <a:ext cx="4479784" cy="857256"/>
          </a:xfrm>
        </p:spPr>
        <p:txBody>
          <a:bodyPr>
            <a:normAutofit/>
          </a:bodyPr>
          <a:lstStyle/>
          <a:p>
            <a:pPr algn="ctr"/>
            <a:r>
              <a:rPr lang="ru-RU" sz="2400" b="1" i="1" dirty="0" smtClean="0">
                <a:solidFill>
                  <a:schemeClr val="tx1"/>
                </a:solidFill>
              </a:rPr>
              <a:t>Егорова Елена</a:t>
            </a:r>
            <a:r>
              <a:rPr lang="ru-RU" sz="2400" dirty="0" smtClean="0">
                <a:solidFill>
                  <a:schemeClr val="tx1"/>
                </a:solidFill>
              </a:rPr>
              <a:t>  </a:t>
            </a:r>
          </a:p>
          <a:p>
            <a:pPr algn="ctr"/>
            <a:r>
              <a:rPr lang="ru-RU" sz="2400" b="1" i="1" dirty="0" smtClean="0">
                <a:solidFill>
                  <a:schemeClr val="tx1"/>
                </a:solidFill>
              </a:rPr>
              <a:t>11 класс </a:t>
            </a:r>
            <a:endParaRPr lang="ru-RU" sz="2400" b="1" i="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467600" cy="428604"/>
          </a:xfrm>
        </p:spPr>
        <p:txBody>
          <a:bodyPr>
            <a:normAutofit fontScale="90000"/>
          </a:bodyPr>
          <a:lstStyle/>
          <a:p>
            <a:pPr algn="ctr"/>
            <a:r>
              <a:rPr lang="ru-RU" sz="2200" b="1" u="sng" dirty="0" smtClean="0"/>
              <a:t/>
            </a:r>
            <a:br>
              <a:rPr lang="ru-RU" sz="2200" b="1" u="sng" dirty="0" smtClean="0"/>
            </a:br>
            <a:r>
              <a:rPr lang="ru-RU" sz="2200" b="1" u="sng" dirty="0" smtClean="0"/>
              <a:t/>
            </a:r>
            <a:br>
              <a:rPr lang="ru-RU" sz="2200" b="1" u="sng" dirty="0" smtClean="0"/>
            </a:br>
            <a:r>
              <a:rPr lang="ru-RU" sz="2200" b="1" u="sng" dirty="0" smtClean="0">
                <a:solidFill>
                  <a:schemeClr val="tx1"/>
                </a:solidFill>
              </a:rPr>
              <a:t>Применение рентгеновских лучей</a:t>
            </a:r>
            <a:r>
              <a:rPr lang="ru-RU" dirty="0" smtClean="0"/>
              <a:t/>
            </a:r>
            <a:br>
              <a:rPr lang="ru-RU" dirty="0" smtClean="0"/>
            </a:br>
            <a:endParaRPr lang="ru-RU" dirty="0"/>
          </a:p>
        </p:txBody>
      </p:sp>
      <p:sp>
        <p:nvSpPr>
          <p:cNvPr id="3" name="Содержимое 2"/>
          <p:cNvSpPr>
            <a:spLocks noGrp="1"/>
          </p:cNvSpPr>
          <p:nvPr>
            <p:ph idx="1"/>
          </p:nvPr>
        </p:nvSpPr>
        <p:spPr>
          <a:xfrm>
            <a:off x="0" y="760120"/>
            <a:ext cx="4932040" cy="6097880"/>
          </a:xfrm>
        </p:spPr>
        <p:txBody>
          <a:bodyPr>
            <a:normAutofit fontScale="62500" lnSpcReduction="20000"/>
          </a:bodyPr>
          <a:lstStyle/>
          <a:p>
            <a:pPr marL="36576" indent="0" algn="just">
              <a:buNone/>
            </a:pPr>
            <a:r>
              <a:rPr lang="ru-RU" dirty="0" smtClean="0"/>
              <a:t> </a:t>
            </a:r>
            <a:r>
              <a:rPr lang="ru-RU" dirty="0" smtClean="0">
                <a:solidFill>
                  <a:srgbClr val="00FFFF"/>
                </a:solidFill>
              </a:rPr>
              <a:t>   </a:t>
            </a:r>
            <a:r>
              <a:rPr lang="ru-RU" dirty="0" smtClean="0"/>
              <a:t>Рентгеновские лучи нашли себе много очень важных практических применений.</a:t>
            </a:r>
          </a:p>
          <a:p>
            <a:pPr marL="36576" indent="0" algn="just">
              <a:buNone/>
            </a:pPr>
            <a:r>
              <a:rPr lang="ru-RU" dirty="0" smtClean="0"/>
              <a:t> В медицине они применяются для постановки правильного диагноза заболевания, а также для лечения раковых заболеваний.</a:t>
            </a:r>
          </a:p>
          <a:p>
            <a:pPr marL="36576" indent="0" algn="just">
              <a:buNone/>
            </a:pPr>
            <a:r>
              <a:rPr lang="ru-RU" dirty="0" smtClean="0"/>
              <a:t>     Весьма обширны применения рентгеновских лучей в научных исследованиях. По дифракционной картине, даваемой рентгеновскими лучами при их прохождении сквозь кристаллы, удается установить порядок расположения атомов в пространстве - структуру кристаллов. Сделать это для неорганических кристаллических веществ оказалось не очень сложно. Но с помощью рентгеноструктурного анализа удается расшифровать строение сложнейших органических соединений, включая белки. В частности, была определена структура молекулы гемоглобина, содержащей десятки тысяч атомов.</a:t>
            </a:r>
          </a:p>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5057984" y="1628800"/>
            <a:ext cx="3978512" cy="318363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467600" cy="1143000"/>
          </a:xfrm>
        </p:spPr>
        <p:txBody>
          <a:bodyPr>
            <a:normAutofit/>
          </a:bodyPr>
          <a:lstStyle/>
          <a:p>
            <a:r>
              <a:rPr lang="ru-RU" sz="2800" b="1" u="sng" dirty="0" smtClean="0">
                <a:solidFill>
                  <a:schemeClr val="tx1"/>
                </a:solidFill>
              </a:rPr>
              <a:t>Применение рентгеновских лучей</a:t>
            </a:r>
            <a:endParaRPr lang="ru-RU" sz="2800" dirty="0">
              <a:solidFill>
                <a:schemeClr val="tx1"/>
              </a:solidFill>
            </a:endParaRPr>
          </a:p>
        </p:txBody>
      </p:sp>
      <p:graphicFrame>
        <p:nvGraphicFramePr>
          <p:cNvPr id="6" name="Содержимое 5"/>
          <p:cNvGraphicFramePr>
            <a:graphicFrameLocks noGrp="1"/>
          </p:cNvGraphicFramePr>
          <p:nvPr>
            <p:ph idx="1"/>
          </p:nvPr>
        </p:nvGraphicFramePr>
        <p:xfrm>
          <a:off x="0" y="1052736"/>
          <a:ext cx="896448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srcRect/>
          <a:stretch>
            <a:fillRect/>
          </a:stretch>
        </p:blipFill>
        <p:spPr bwMode="auto">
          <a:xfrm>
            <a:off x="971600" y="3140968"/>
            <a:ext cx="7247112" cy="286602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7467600" cy="714380"/>
          </a:xfrm>
        </p:spPr>
        <p:txBody>
          <a:bodyPr>
            <a:normAutofit fontScale="90000"/>
          </a:bodyPr>
          <a:lstStyle/>
          <a:p>
            <a:pPr algn="ctr"/>
            <a:r>
              <a:rPr lang="ru-RU" sz="2200" b="1" u="sng" dirty="0" smtClean="0"/>
              <a:t/>
            </a:r>
            <a:br>
              <a:rPr lang="ru-RU" sz="2200" b="1" u="sng" dirty="0" smtClean="0"/>
            </a:br>
            <a:r>
              <a:rPr lang="ru-RU" sz="2200" b="1" u="sng" dirty="0" smtClean="0"/>
              <a:t/>
            </a:r>
            <a:br>
              <a:rPr lang="ru-RU" sz="2200" b="1" u="sng" dirty="0" smtClean="0"/>
            </a:br>
            <a:r>
              <a:rPr lang="ru-RU" sz="2200" b="1" u="sng" dirty="0" smtClean="0">
                <a:solidFill>
                  <a:schemeClr val="tx1"/>
                </a:solidFill>
              </a:rPr>
              <a:t>Устройство рентгеновской трубки</a:t>
            </a:r>
            <a:r>
              <a:rPr lang="ru-RU" dirty="0" smtClean="0">
                <a:solidFill>
                  <a:srgbClr val="00CC00"/>
                </a:solidFill>
              </a:rPr>
              <a:t/>
            </a:r>
            <a:br>
              <a:rPr lang="ru-RU" dirty="0" smtClean="0">
                <a:solidFill>
                  <a:srgbClr val="00CC00"/>
                </a:solidFill>
              </a:rPr>
            </a:br>
            <a:endParaRPr lang="ru-RU" dirty="0">
              <a:solidFill>
                <a:srgbClr val="00CC00"/>
              </a:solidFill>
            </a:endParaRPr>
          </a:p>
        </p:txBody>
      </p:sp>
      <p:sp>
        <p:nvSpPr>
          <p:cNvPr id="3" name="Содержимое 2"/>
          <p:cNvSpPr>
            <a:spLocks noGrp="1"/>
          </p:cNvSpPr>
          <p:nvPr>
            <p:ph idx="1"/>
          </p:nvPr>
        </p:nvSpPr>
        <p:spPr>
          <a:xfrm>
            <a:off x="3635896" y="476672"/>
            <a:ext cx="5364088" cy="3744416"/>
          </a:xfrm>
        </p:spPr>
        <p:txBody>
          <a:bodyPr>
            <a:normAutofit fontScale="55000" lnSpcReduction="20000"/>
          </a:bodyPr>
          <a:lstStyle/>
          <a:p>
            <a:pPr marL="36576" indent="0" algn="just">
              <a:buNone/>
            </a:pPr>
            <a:r>
              <a:rPr lang="ru-RU" dirty="0" smtClean="0"/>
              <a:t>   </a:t>
            </a:r>
            <a:r>
              <a:rPr lang="ru-RU" dirty="0" smtClean="0">
                <a:solidFill>
                  <a:srgbClr val="FFFF00"/>
                </a:solidFill>
              </a:rPr>
              <a:t> </a:t>
            </a:r>
            <a:r>
              <a:rPr lang="ru-RU" dirty="0" smtClean="0"/>
              <a:t> В настоящее время для получения рентгеновских лучей разработаны весьма совершенные устройства, называемые рентгеновскими трубками.</a:t>
            </a:r>
          </a:p>
          <a:p>
            <a:pPr marL="36576" indent="0" algn="just">
              <a:buNone/>
            </a:pPr>
            <a:r>
              <a:rPr lang="ru-RU" dirty="0" smtClean="0"/>
              <a:t>     На рисунке изображена упрощенная схема электронной рентгеновской трубки. Катод  представляет собой вольфрамовую спираль, испускающую электроны за счет термоэлектронной эмиссии. Цилиндр  фокусирует поток электронов, которые затем соударяются с металлическим электродом (анодом) . При этом рождаются рентгеновские лучи. Напряжение между анодом и катодом достигает нескольких десятков киловольт. В трубке создается глубокий вакуум; давление газа в ней не превышает 10</a:t>
            </a:r>
            <a:r>
              <a:rPr lang="ru-RU" baseline="30000" dirty="0" smtClean="0"/>
              <a:t>-5</a:t>
            </a:r>
            <a:r>
              <a:rPr lang="ru-RU" dirty="0" smtClean="0"/>
              <a:t> мм </a:t>
            </a:r>
            <a:r>
              <a:rPr lang="ru-RU" dirty="0" err="1" smtClean="0"/>
              <a:t>рт</a:t>
            </a:r>
            <a:r>
              <a:rPr lang="ru-RU" dirty="0" smtClean="0"/>
              <a:t>. ст.</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699792" y="4093756"/>
            <a:ext cx="4537843" cy="2764244"/>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normAutofit/>
          </a:bodyPr>
          <a:lstStyle/>
          <a:p>
            <a:r>
              <a:rPr lang="ru-RU" sz="2800" b="1" u="sng" dirty="0" smtClean="0">
                <a:solidFill>
                  <a:schemeClr val="tx1"/>
                </a:solidFill>
              </a:rPr>
              <a:t>Устройство рентгеновской трубки</a:t>
            </a:r>
            <a:endParaRPr lang="ru-RU" sz="2800" dirty="0">
              <a:solidFill>
                <a:schemeClr val="tx1"/>
              </a:solidFill>
            </a:endParaRPr>
          </a:p>
        </p:txBody>
      </p:sp>
      <p:sp>
        <p:nvSpPr>
          <p:cNvPr id="3" name="Содержимое 2"/>
          <p:cNvSpPr>
            <a:spLocks noGrp="1"/>
          </p:cNvSpPr>
          <p:nvPr>
            <p:ph idx="1"/>
          </p:nvPr>
        </p:nvSpPr>
        <p:spPr>
          <a:xfrm>
            <a:off x="0" y="1124744"/>
            <a:ext cx="4330824" cy="4525963"/>
          </a:xfrm>
        </p:spPr>
        <p:txBody>
          <a:bodyPr>
            <a:normAutofit fontScale="62500" lnSpcReduction="20000"/>
          </a:bodyPr>
          <a:lstStyle/>
          <a:p>
            <a:r>
              <a:rPr lang="ru-RU" dirty="0" smtClean="0"/>
              <a:t>     В мощных рентгеновских трубках анод охлаждается проточной водой, так как при торможении электронов выделяется большое количество теплоты. В полезное излучение превращается лишь около 3% энергии электронов.</a:t>
            </a:r>
          </a:p>
          <a:p>
            <a:r>
              <a:rPr lang="ru-RU" i="1" dirty="0" smtClean="0"/>
              <a:t>Рентгеновские лучи имеют длины волн в диапазоне от 10</a:t>
            </a:r>
            <a:r>
              <a:rPr lang="ru-RU" i="1" baseline="30000" dirty="0" smtClean="0"/>
              <a:t>-9</a:t>
            </a:r>
            <a:r>
              <a:rPr lang="ru-RU" i="1" dirty="0" smtClean="0"/>
              <a:t> до 10</a:t>
            </a:r>
            <a:r>
              <a:rPr lang="ru-RU" i="1" baseline="30000" dirty="0" smtClean="0"/>
              <a:t>-10</a:t>
            </a:r>
            <a:r>
              <a:rPr lang="ru-RU" i="1" dirty="0" smtClean="0"/>
              <a:t> м. Они обладают большой проникающей способностью и используются в медицине, а также для исследования структуры кристаллов и сложных органических молекул.</a:t>
            </a:r>
            <a:endParaRPr lang="ru-RU" dirty="0" smtClean="0"/>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124744"/>
            <a:ext cx="3240360" cy="4104456"/>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CC00"/>
                </a:solidFill>
              </a:rPr>
              <a:t>Литература:</a:t>
            </a:r>
            <a:endParaRPr lang="ru-RU" b="1" i="1" dirty="0">
              <a:solidFill>
                <a:srgbClr val="FFCC00"/>
              </a:solidFill>
            </a:endParaRPr>
          </a:p>
        </p:txBody>
      </p:sp>
      <p:sp>
        <p:nvSpPr>
          <p:cNvPr id="3" name="Содержимое 2"/>
          <p:cNvSpPr>
            <a:spLocks noGrp="1"/>
          </p:cNvSpPr>
          <p:nvPr>
            <p:ph idx="1"/>
          </p:nvPr>
        </p:nvSpPr>
        <p:spPr/>
        <p:txBody>
          <a:bodyPr>
            <a:normAutofit/>
          </a:bodyPr>
          <a:lstStyle/>
          <a:p>
            <a:r>
              <a:rPr lang="ru-RU" dirty="0" smtClean="0"/>
              <a:t>Физика 11 класс </a:t>
            </a:r>
            <a:r>
              <a:rPr lang="ru-RU" dirty="0" err="1" smtClean="0"/>
              <a:t>Мякишев,Буховцева</a:t>
            </a:r>
            <a:r>
              <a:rPr lang="ru-RU" dirty="0" smtClean="0"/>
              <a:t> и т </a:t>
            </a:r>
            <a:r>
              <a:rPr lang="ru-RU" dirty="0" err="1" smtClean="0"/>
              <a:t>д</a:t>
            </a:r>
            <a:endParaRPr lang="ru-RU" dirty="0" smtClean="0"/>
          </a:p>
          <a:p>
            <a:r>
              <a:rPr lang="ru-RU" dirty="0" err="1" smtClean="0"/>
              <a:t>Википедия</a:t>
            </a:r>
            <a:endParaRPr lang="ru-RU" dirty="0" smtClean="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FF0000"/>
                </a:solidFill>
              </a:rPr>
              <a:t>Содержание</a:t>
            </a:r>
            <a:r>
              <a:rPr lang="en-US" i="1" dirty="0" smtClean="0">
                <a:solidFill>
                  <a:srgbClr val="FF0000"/>
                </a:solidFill>
              </a:rPr>
              <a:t>:</a:t>
            </a:r>
            <a:endParaRPr lang="ru-RU" i="1" dirty="0">
              <a:solidFill>
                <a:srgbClr val="FF0000"/>
              </a:solidFill>
            </a:endParaRPr>
          </a:p>
        </p:txBody>
      </p:sp>
      <p:sp>
        <p:nvSpPr>
          <p:cNvPr id="3" name="Содержимое 2"/>
          <p:cNvSpPr>
            <a:spLocks noGrp="1"/>
          </p:cNvSpPr>
          <p:nvPr>
            <p:ph idx="1"/>
          </p:nvPr>
        </p:nvSpPr>
        <p:spPr/>
        <p:txBody>
          <a:bodyPr/>
          <a:lstStyle/>
          <a:p>
            <a:r>
              <a:rPr lang="ru-RU" dirty="0" smtClean="0">
                <a:hlinkClick r:id="rId2" action="ppaction://hlinksldjump"/>
              </a:rPr>
              <a:t>Открытие рентгеновских лучей</a:t>
            </a:r>
            <a:endParaRPr lang="ru-RU" dirty="0" smtClean="0"/>
          </a:p>
          <a:p>
            <a:r>
              <a:rPr lang="ru-RU" dirty="0" smtClean="0">
                <a:hlinkClick r:id="rId3" action="ppaction://hlinksldjump"/>
              </a:rPr>
              <a:t>Свойства рентгеновских лучей</a:t>
            </a:r>
            <a:endParaRPr lang="ru-RU" dirty="0" smtClean="0"/>
          </a:p>
          <a:p>
            <a:r>
              <a:rPr lang="ru-RU" dirty="0" smtClean="0">
                <a:hlinkClick r:id="rId4" action="ppaction://hlinksldjump"/>
              </a:rPr>
              <a:t>Дифракция рентгеновских лучей</a:t>
            </a:r>
            <a:endParaRPr lang="ru-RU" dirty="0" smtClean="0"/>
          </a:p>
          <a:p>
            <a:r>
              <a:rPr lang="ru-RU" dirty="0" smtClean="0">
                <a:hlinkClick r:id="rId5" action="ppaction://hlinksldjump"/>
              </a:rPr>
              <a:t>Применение рентгеновских лучей</a:t>
            </a:r>
            <a:endParaRPr lang="ru-RU" dirty="0" smtClean="0"/>
          </a:p>
          <a:p>
            <a:r>
              <a:rPr lang="ru-RU" dirty="0" smtClean="0">
                <a:hlinkClick r:id="rId6" action="ppaction://hlinksldjump"/>
              </a:rPr>
              <a:t>Устройство рентгеновской трубки</a:t>
            </a:r>
            <a:endParaRPr lang="ru-RU" dirty="0" smtClean="0"/>
          </a:p>
          <a:p>
            <a:r>
              <a:rPr lang="ru-RU" dirty="0" smtClean="0">
                <a:hlinkClick r:id="rId7" action="ppaction://hlinksldjump"/>
              </a:rPr>
              <a:t>Литература</a:t>
            </a:r>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7467600" cy="571480"/>
          </a:xfrm>
        </p:spPr>
        <p:txBody>
          <a:bodyPr>
            <a:normAutofit fontScale="90000"/>
          </a:bodyPr>
          <a:lstStyle/>
          <a:p>
            <a:pPr algn="ctr"/>
            <a:r>
              <a:rPr lang="ru-RU" sz="2200" b="1" u="sng" dirty="0" smtClean="0"/>
              <a:t/>
            </a:r>
            <a:br>
              <a:rPr lang="ru-RU" sz="2200" b="1" u="sng" dirty="0" smtClean="0"/>
            </a:br>
            <a:r>
              <a:rPr lang="ru-RU" sz="2200" b="1" u="sng" dirty="0" smtClean="0">
                <a:solidFill>
                  <a:schemeClr val="tx1"/>
                </a:solidFill>
              </a:rPr>
              <a:t/>
            </a:r>
            <a:br>
              <a:rPr lang="ru-RU" sz="2200" b="1" u="sng" dirty="0" smtClean="0">
                <a:solidFill>
                  <a:schemeClr val="tx1"/>
                </a:solidFill>
              </a:rPr>
            </a:br>
            <a:r>
              <a:rPr lang="ru-RU" sz="2200" b="1" u="sng" dirty="0" smtClean="0">
                <a:solidFill>
                  <a:schemeClr val="tx1"/>
                </a:solidFill>
              </a:rPr>
              <a:t>Открытие рентгеновских лучей</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3707904" y="714356"/>
            <a:ext cx="5256584" cy="6459060"/>
          </a:xfrm>
        </p:spPr>
        <p:txBody>
          <a:bodyPr>
            <a:normAutofit fontScale="55000" lnSpcReduction="20000"/>
          </a:bodyPr>
          <a:lstStyle/>
          <a:p>
            <a:pPr algn="just"/>
            <a:r>
              <a:rPr lang="ru-RU" sz="2900" dirty="0" smtClean="0">
                <a:solidFill>
                  <a:srgbClr val="00FFFF"/>
                </a:solidFill>
              </a:rPr>
              <a:t>   </a:t>
            </a:r>
            <a:r>
              <a:rPr lang="ru-RU" sz="2900" dirty="0" smtClean="0">
                <a:solidFill>
                  <a:srgbClr val="FF9966"/>
                </a:solidFill>
              </a:rPr>
              <a:t>  </a:t>
            </a:r>
            <a:r>
              <a:rPr lang="ru-RU" sz="2900" dirty="0" smtClean="0"/>
              <a:t>Рентгеновские лучи были открыты в 1895 г. немецким физиком Вильгельмом Рентгеном. Рентген умел наблюдать, умел замечать новое там, где многие ученые до него не обнаруживали ничего примечательного. Этот особый дар помог ему сделать замечательное открытие.</a:t>
            </a:r>
          </a:p>
          <a:p>
            <a:pPr algn="just"/>
            <a:r>
              <a:rPr lang="ru-RU" sz="2900" dirty="0" smtClean="0"/>
              <a:t>     В конце XIX века всеобщее внимание физиков привлек газовый разряд при малом давлении. При этих условиях в газоразрядной трубке создавались потоки очень быстрых электронов. В то время их называли катодными лучами. Природа этих лучей еще не была с достоверностью установлена. Известно было лишь, что эти лучи берут начало на катоде трубки.</a:t>
            </a:r>
          </a:p>
          <a:p>
            <a:pPr algn="just"/>
            <a:r>
              <a:rPr lang="ru-RU" sz="2900" dirty="0" smtClean="0"/>
              <a:t>     Занявшись исследованием катодных лучей, Рентген скоро заметил, что фотопластинка вблизи разрядной трубки оказывалась засвеченной даже в том случае, когда она была завернута в черную бумагу. После этого ему удалось наблюдать еще одно очень поразившее его явление. Бумажный экран, смоченный раствором платиносинеродистого бария, начинал светиться, если им обертывалась разрядная трубка. Причем когда Рентген держал руку между трубкой и экраном, то на экране были видны темные тени костей на фоне более светлых очертаний всей кисти руки.</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268760"/>
            <a:ext cx="3337756" cy="4392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260648"/>
            <a:ext cx="7467600" cy="980728"/>
          </a:xfrm>
        </p:spPr>
        <p:txBody>
          <a:bodyPr>
            <a:normAutofit/>
          </a:bodyPr>
          <a:lstStyle/>
          <a:p>
            <a:pPr algn="ctr"/>
            <a:r>
              <a:rPr lang="ru-RU" sz="2400" b="1" u="sng" dirty="0" smtClean="0">
                <a:solidFill>
                  <a:schemeClr val="tx1"/>
                </a:solidFill>
              </a:rPr>
              <a:t>Открытие рентгеновских лучей</a:t>
            </a:r>
            <a:endParaRPr lang="ru-RU" sz="2400" dirty="0">
              <a:solidFill>
                <a:schemeClr val="tx1"/>
              </a:solidFill>
            </a:endParaRPr>
          </a:p>
        </p:txBody>
      </p:sp>
      <p:sp>
        <p:nvSpPr>
          <p:cNvPr id="3" name="Содержимое 2"/>
          <p:cNvSpPr>
            <a:spLocks noGrp="1"/>
          </p:cNvSpPr>
          <p:nvPr>
            <p:ph idx="1"/>
          </p:nvPr>
        </p:nvSpPr>
        <p:spPr>
          <a:xfrm>
            <a:off x="4572000" y="1600200"/>
            <a:ext cx="4320480" cy="4525963"/>
          </a:xfrm>
        </p:spPr>
        <p:txBody>
          <a:bodyPr>
            <a:normAutofit fontScale="55000" lnSpcReduction="20000"/>
          </a:bodyPr>
          <a:lstStyle/>
          <a:p>
            <a:pPr algn="just"/>
            <a:r>
              <a:rPr lang="ru-RU" dirty="0" smtClean="0">
                <a:solidFill>
                  <a:srgbClr val="00CC00"/>
                </a:solidFill>
              </a:rPr>
              <a:t> </a:t>
            </a:r>
            <a:r>
              <a:rPr lang="ru-RU" dirty="0" smtClean="0">
                <a:solidFill>
                  <a:srgbClr val="FFCC66"/>
                </a:solidFill>
              </a:rPr>
              <a:t>   </a:t>
            </a:r>
            <a:r>
              <a:rPr lang="ru-RU" dirty="0" smtClean="0"/>
              <a:t> Ученый понял, что при работе разрядной трубки возникает какое-то неизвестное ранее сильно проникающее излучение. Он назвал его </a:t>
            </a:r>
            <a:r>
              <a:rPr lang="ru-RU" i="1" dirty="0" smtClean="0"/>
              <a:t>Х</a:t>
            </a:r>
            <a:r>
              <a:rPr lang="ru-RU" dirty="0" smtClean="0"/>
              <a:t>-лучами. Впоследствии за этим излучением прочно укрепился термин «рентгеновские лучи».</a:t>
            </a:r>
          </a:p>
          <a:p>
            <a:pPr algn="just"/>
            <a:r>
              <a:rPr lang="ru-RU" dirty="0" smtClean="0"/>
              <a:t>     Рентген обнаружил, что новое излучение появлялось в том месте, где катодные лучи (потоки быстрых электронов) сталкивались со стеклянной стенкой трубки. В этом месте стекло светилось зеленоватым светом.</a:t>
            </a:r>
          </a:p>
          <a:p>
            <a:pPr algn="just"/>
            <a:r>
              <a:rPr lang="ru-RU" dirty="0" smtClean="0"/>
              <a:t>     Последующие опыты показали, что </a:t>
            </a:r>
            <a:r>
              <a:rPr lang="ru-RU" i="1" dirty="0" smtClean="0"/>
              <a:t>Х</a:t>
            </a:r>
            <a:r>
              <a:rPr lang="ru-RU" dirty="0" smtClean="0"/>
              <a:t>-лучи возникают при торможении быстрых электронов любым препятствием, в частности металлическими электродами.</a:t>
            </a:r>
          </a:p>
          <a:p>
            <a:pPr algn="just"/>
            <a:endParaRPr lang="ru-RU"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67544" y="1340768"/>
            <a:ext cx="3913464" cy="5231904"/>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67544" y="260648"/>
            <a:ext cx="7991872" cy="599390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71480"/>
          </a:xfrm>
        </p:spPr>
        <p:txBody>
          <a:bodyPr>
            <a:normAutofit fontScale="90000"/>
          </a:bodyPr>
          <a:lstStyle/>
          <a:p>
            <a:pPr algn="ctr"/>
            <a:r>
              <a:rPr lang="ru-RU" sz="2200" b="1" u="sng" dirty="0" smtClean="0"/>
              <a:t/>
            </a:r>
            <a:br>
              <a:rPr lang="ru-RU" sz="2200" b="1" u="sng" dirty="0" smtClean="0"/>
            </a:br>
            <a:r>
              <a:rPr lang="ru-RU" sz="2200" b="1" u="sng" dirty="0" smtClean="0">
                <a:solidFill>
                  <a:schemeClr val="tx1"/>
                </a:solidFill>
              </a:rPr>
              <a:t/>
            </a:r>
            <a:br>
              <a:rPr lang="ru-RU" sz="2200" b="1" u="sng" dirty="0" smtClean="0">
                <a:solidFill>
                  <a:schemeClr val="tx1"/>
                </a:solidFill>
              </a:rPr>
            </a:br>
            <a:r>
              <a:rPr lang="ru-RU" sz="3100" b="1" u="sng" dirty="0" smtClean="0">
                <a:solidFill>
                  <a:schemeClr val="tx1"/>
                </a:solidFill>
              </a:rPr>
              <a:t>Свойства рентгеновских лучей</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357158" y="714357"/>
            <a:ext cx="8501122" cy="3143271"/>
          </a:xfrm>
        </p:spPr>
        <p:txBody>
          <a:bodyPr>
            <a:normAutofit fontScale="92500"/>
          </a:bodyPr>
          <a:lstStyle/>
          <a:p>
            <a:pPr algn="just"/>
            <a:r>
              <a:rPr lang="ru-RU" dirty="0" smtClean="0"/>
              <a:t>     Лучи, открытые Рентгеном, действовали на фотопластинку, вызывали ионизацию воздуха, но заметным образом не отражались от каких-либо веществ и не испытывали преломления. Электромагнитное поле не оказывало никакого влияния на направление их распространения.</a:t>
            </a:r>
          </a:p>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607721" y="2519361"/>
            <a:ext cx="2428879" cy="4676785"/>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467600" cy="928670"/>
          </a:xfrm>
        </p:spPr>
        <p:txBody>
          <a:bodyPr>
            <a:normAutofit/>
          </a:bodyPr>
          <a:lstStyle/>
          <a:p>
            <a:pPr algn="ctr"/>
            <a:r>
              <a:rPr lang="ru-RU" sz="2800" b="1" u="sng" dirty="0" smtClean="0">
                <a:solidFill>
                  <a:schemeClr val="tx1"/>
                </a:solidFill>
              </a:rPr>
              <a:t>Свойства рентгеновских лучей</a:t>
            </a:r>
            <a:endParaRPr lang="ru-RU" sz="2800" dirty="0">
              <a:solidFill>
                <a:schemeClr val="tx1"/>
              </a:solidFill>
            </a:endParaRPr>
          </a:p>
        </p:txBody>
      </p:sp>
      <p:sp>
        <p:nvSpPr>
          <p:cNvPr id="3" name="Содержимое 2"/>
          <p:cNvSpPr>
            <a:spLocks noGrp="1"/>
          </p:cNvSpPr>
          <p:nvPr>
            <p:ph idx="1"/>
          </p:nvPr>
        </p:nvSpPr>
        <p:spPr>
          <a:xfrm>
            <a:off x="457200" y="1600200"/>
            <a:ext cx="4329114" cy="4525963"/>
          </a:xfrm>
        </p:spPr>
        <p:txBody>
          <a:bodyPr>
            <a:normAutofit fontScale="55000" lnSpcReduction="20000"/>
          </a:bodyPr>
          <a:lstStyle/>
          <a:p>
            <a:pPr algn="just"/>
            <a:r>
              <a:rPr lang="ru-RU" dirty="0" smtClean="0"/>
              <a:t> Сразу же возникло предположение, что рентгеновские лучи — это электромагнитные волны, которые излучаются при резком торможении электронов. В отличие от световых лучей видимого участка спектра и ультрафиолетовых лучей рентгеновские лучи имеют гораздо меньшую длину волны. Их длина волны тем меньше, чем больше энергия электронов, сталкивающихся с препятствием. Большая проникающая способность рентгеновских лучей и прочие их особенности связывались именно с малой длиной волны. Но эта гипотеза нуждалась в доказательствах, и доказательства были получены спустя 15 лет после смерти Рентгена.</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4786314" y="1643050"/>
            <a:ext cx="4143404" cy="4283713"/>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71480"/>
          </a:xfrm>
        </p:spPr>
        <p:txBody>
          <a:bodyPr>
            <a:normAutofit fontScale="90000"/>
          </a:bodyPr>
          <a:lstStyle/>
          <a:p>
            <a:pPr algn="ctr"/>
            <a:r>
              <a:rPr lang="ru-RU" sz="2200" b="1" u="sng" dirty="0" smtClean="0"/>
              <a:t/>
            </a:r>
            <a:br>
              <a:rPr lang="ru-RU" sz="2200" b="1" u="sng" dirty="0" smtClean="0"/>
            </a:br>
            <a:r>
              <a:rPr lang="ru-RU" sz="2200" b="1" u="sng" dirty="0" smtClean="0">
                <a:solidFill>
                  <a:schemeClr val="tx1"/>
                </a:solidFill>
              </a:rPr>
              <a:t/>
            </a:r>
            <a:br>
              <a:rPr lang="ru-RU" sz="2200" b="1" u="sng" dirty="0" smtClean="0">
                <a:solidFill>
                  <a:schemeClr val="tx1"/>
                </a:solidFill>
              </a:rPr>
            </a:br>
            <a:r>
              <a:rPr lang="ru-RU" sz="2200" b="1" u="sng" dirty="0" smtClean="0">
                <a:solidFill>
                  <a:schemeClr val="tx1"/>
                </a:solidFill>
              </a:rPr>
              <a:t>Дифракция рентгеновских лучей</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3857620" y="571480"/>
            <a:ext cx="5038708" cy="5000660"/>
          </a:xfrm>
        </p:spPr>
        <p:txBody>
          <a:bodyPr>
            <a:normAutofit lnSpcReduction="10000"/>
          </a:bodyPr>
          <a:lstStyle/>
          <a:p>
            <a:pPr marL="36576" indent="0" algn="just">
              <a:buNone/>
            </a:pPr>
            <a:r>
              <a:rPr lang="ru-RU" sz="1600" dirty="0" smtClean="0"/>
              <a:t>     Если рентгеновское излучение представляет собой электромагнитные волны, то оно должно обнаруживать дифракцию — явление, присущее всем видам волн. Сначала пропускали рентгеновские лучи через очень узкие щели в свинцовых пластинках, но ничего похожего на дифракцию обнаружить не удавалось. Немецкий физик Макс Лауэ предположил, что длина волны рентгеновских лучей слишком мала для того, чтобы можно было обнаружить дифракцию этих волн на искусственно созданных препятствиях. Ведь нельзя сделать щели размером 10</a:t>
            </a:r>
            <a:r>
              <a:rPr lang="ru-RU" sz="1600" baseline="30000" dirty="0" smtClean="0"/>
              <a:t>-8</a:t>
            </a:r>
            <a:r>
              <a:rPr lang="ru-RU" sz="1600" dirty="0" smtClean="0"/>
              <a:t> см, поскольку таков размер самих атомов. А что если рентгеновские лучи имеют примерно такую же длину полны? Тогда остается единственная возможность - использовать кристаллы. Они представляют собой упорядоченные структуры, в которых расстояния между отдельными атомами по порядку величины равны размеру самих атомов, т. е. 10</a:t>
            </a:r>
            <a:r>
              <a:rPr lang="ru-RU" sz="1600" baseline="30000" dirty="0" smtClean="0"/>
              <a:t>-8</a:t>
            </a:r>
            <a:r>
              <a:rPr lang="ru-RU" sz="1600" dirty="0" smtClean="0"/>
              <a:t> см. Кристалл с его периодической структурой и есть то естественное устройство, которое неизбежно должно вызвать заметную дифракцию волн, если длина их близка к размерам атомов.</a:t>
            </a:r>
          </a:p>
          <a:p>
            <a:endParaRPr lang="ru-RU" dirty="0"/>
          </a:p>
        </p:txBody>
      </p:sp>
      <p:pic>
        <p:nvPicPr>
          <p:cNvPr id="4" name="Picture 5" descr="ris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07504" y="1333266"/>
            <a:ext cx="3609072" cy="3445554"/>
          </a:xfrm>
          <a:prstGeom prst="rect">
            <a:avLst/>
          </a:prstGeom>
          <a:noFill/>
          <a:ln/>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42984"/>
          </a:xfrm>
        </p:spPr>
        <p:txBody>
          <a:bodyPr>
            <a:normAutofit/>
          </a:bodyPr>
          <a:lstStyle/>
          <a:p>
            <a:pPr algn="ctr"/>
            <a:r>
              <a:rPr lang="ru-RU" sz="2800" b="1" u="sng" dirty="0" smtClean="0">
                <a:solidFill>
                  <a:schemeClr val="tx1"/>
                </a:solidFill>
              </a:rPr>
              <a:t>Дифракция рентгеновских лучей</a:t>
            </a:r>
            <a:endParaRPr lang="ru-RU" sz="2800" dirty="0">
              <a:solidFill>
                <a:schemeClr val="tx1"/>
              </a:solidFill>
            </a:endParaRPr>
          </a:p>
        </p:txBody>
      </p:sp>
      <p:sp>
        <p:nvSpPr>
          <p:cNvPr id="3" name="Содержимое 2"/>
          <p:cNvSpPr>
            <a:spLocks noGrp="1"/>
          </p:cNvSpPr>
          <p:nvPr>
            <p:ph idx="1"/>
          </p:nvPr>
        </p:nvSpPr>
        <p:spPr>
          <a:xfrm>
            <a:off x="3857620" y="1600200"/>
            <a:ext cx="5072098" cy="4525963"/>
          </a:xfrm>
        </p:spPr>
        <p:txBody>
          <a:bodyPr>
            <a:normAutofit fontScale="55000" lnSpcReduction="20000"/>
          </a:bodyPr>
          <a:lstStyle/>
          <a:p>
            <a:pPr algn="just"/>
            <a:r>
              <a:rPr lang="ru-RU" dirty="0" smtClean="0"/>
              <a:t>     И вот узкий пучок рентгеновских лучей был направлен на кристалл, за которым была расположена фотопластинка. Результат полностью согласовался с самыми оптимистическими ожиданиями. Наряду с большим центральным пятном, которое давали лучи, распространяющиеся по прямой, возникли регулярно расположенные небольшие пятнышки вокруг центрального пятна. Появление этих пятнышек можно было объяснить только дифракцией рентгеновских лучей на упорядоченной структуре кристалла.</a:t>
            </a:r>
          </a:p>
          <a:p>
            <a:pPr algn="just"/>
            <a:r>
              <a:rPr lang="ru-RU" dirty="0" smtClean="0"/>
              <a:t>     Исследование дифракционной картины позволило определить длину волны рентгеновских лучей. Она оказалась меньше длины волны ультрафиолетового излучения и по порядку величины была равна размерам атома (10</a:t>
            </a:r>
            <a:r>
              <a:rPr lang="ru-RU" baseline="30000" dirty="0" smtClean="0"/>
              <a:t>-8</a:t>
            </a:r>
            <a:r>
              <a:rPr lang="ru-RU" dirty="0" smtClean="0"/>
              <a:t> см).</a:t>
            </a:r>
          </a:p>
          <a:p>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42844" y="1857364"/>
            <a:ext cx="3786182" cy="3810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179</TotalTime>
  <Words>160</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Проект на тему «Рентгеновские лучи»</vt:lpstr>
      <vt:lpstr>Содержание:</vt:lpstr>
      <vt:lpstr>  Открытие рентгеновских лучей </vt:lpstr>
      <vt:lpstr>Открытие рентгеновских лучей</vt:lpstr>
      <vt:lpstr>Слайд 5</vt:lpstr>
      <vt:lpstr>  Свойства рентгеновских лучей </vt:lpstr>
      <vt:lpstr>Свойства рентгеновских лучей</vt:lpstr>
      <vt:lpstr>  Дифракция рентгеновских лучей </vt:lpstr>
      <vt:lpstr>Дифракция рентгеновских лучей</vt:lpstr>
      <vt:lpstr>  Применение рентгеновских лучей </vt:lpstr>
      <vt:lpstr>Применение рентгеновских лучей</vt:lpstr>
      <vt:lpstr>  Устройство рентгеновской трубки </vt:lpstr>
      <vt:lpstr>Устройство рентгеновской трубки</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«Рентгеновские лучи»</dc:title>
  <dc:creator>Кирилл</dc:creator>
  <cp:lastModifiedBy>Natalya</cp:lastModifiedBy>
  <cp:revision>34</cp:revision>
  <dcterms:created xsi:type="dcterms:W3CDTF">2012-03-05T04:59:00Z</dcterms:created>
  <dcterms:modified xsi:type="dcterms:W3CDTF">2018-02-26T15:52:03Z</dcterms:modified>
</cp:coreProperties>
</file>