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65" r:id="rId6"/>
    <p:sldId id="267" r:id="rId7"/>
    <p:sldId id="268" r:id="rId8"/>
    <p:sldId id="269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78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hraseologiya.academic.ru/211/%D0%B2%D1%8B%D0%B2%D0%BE%D0%B4%D0%B8%D1%82%D1%8C_%D0%B8%D0%B7_%D1%81%D0%B5%D0%B1%D1%8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7178" y="1385047"/>
            <a:ext cx="8534400" cy="2305504"/>
          </a:xfrm>
        </p:spPr>
        <p:txBody>
          <a:bodyPr>
            <a:normAutofit fontScale="90000"/>
          </a:bodyPr>
          <a:lstStyle/>
          <a:p>
            <a:r>
              <a:rPr lang="ru-RU" alt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</a:t>
            </a:r>
            <a:r>
              <a:rPr lang="ru-RU" sz="44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Использование технологии развития критического мышления на уроках в начальной школе.»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49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9824" y="3311611"/>
            <a:ext cx="5150224" cy="142514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МОУ «СОШ № 39 им. Г.А.Чернова» </a:t>
            </a: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г. Воркуты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Ежова Елена Петровна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59227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ТИШЕ, ПОЖАЛУЙСТА... </a:t>
            </a:r>
            <a:br>
              <a:rPr lang="ru-RU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</a:br>
            <a:r>
              <a:rPr lang="ru-RU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Где-то в лесу жила-была речка. Чистая-чистая, прозрачная-прозрачная. Весь свой лес поила прохладной водой. Каждому позволяла смотреться в себя, как в зеркало. Ни с кем не ссорилась, со всеми болтала. Веселая, добрая речка.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144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6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Так было долго. Но однажды утром проснулась она в плохом настроении. То ли сон грустный увидела, то ли еще что случилось. Вздохнула речка печально, потянулась и зацепилась волной за корягу, поцарапалась. Совсем расстроилась речка, чуть помутнела ее вода. Заметило это солнце. Решило развеселить речку. Пощекотало ее своим длинным лучиком, да как-то неудачно: сломался луч, уколол и без того поцарапанную волну. Вскрикнула речка испуганно. «Что за глупые шутки?» — подумала она обиженно.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94893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i="1" dirty="0" smtClean="0">
                <a:solidFill>
                  <a:srgbClr val="000000"/>
                </a:solidFill>
                <a:latin typeface="Times New Roman"/>
                <a:ea typeface="Times New Roman"/>
                <a:cs typeface="Tahoma"/>
              </a:rPr>
              <a:t> </a:t>
            </a:r>
            <a:r>
              <a:rPr lang="ru-RU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ahoma"/>
              </a:rPr>
              <a:t>А </a:t>
            </a:r>
            <a:r>
              <a:rPr lang="ru-RU" sz="36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ahoma"/>
              </a:rPr>
              <a:t>тут еще неприятность: кто-то больно толкнул речку копытцем. Оказывается, совсем маленький лосенок, покачиваясь на своих тоненьких ножках, пришел попить. Запутался в речной траве и упал в воду, еле выбрался. Эта мелочь окончательно вывела речку из себя. </a:t>
            </a:r>
            <a: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ea typeface="Calibri"/>
                <a:cs typeface="Tahoma"/>
              </a:rPr>
              <a:t/>
            </a:r>
            <a:b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ea typeface="Calibri"/>
                <a:cs typeface="Tahoma"/>
              </a:rPr>
            </a:b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0"/>
            <a:ext cx="8760029" cy="3348507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5F5DB7"/>
                </a:solidFill>
                <a:latin typeface="Helvetica"/>
                <a:hlinkClick r:id="rId2"/>
              </a:rPr>
              <a:t/>
            </a:r>
            <a:br>
              <a:rPr lang="ru-RU" b="1" u="sng" dirty="0" smtClean="0">
                <a:solidFill>
                  <a:srgbClr val="5F5DB7"/>
                </a:solidFill>
                <a:latin typeface="Helvetica"/>
                <a:hlinkClick r:id="rId2"/>
              </a:rPr>
            </a:br>
            <a:r>
              <a:rPr lang="ru-RU" b="1" u="sng" dirty="0">
                <a:solidFill>
                  <a:srgbClr val="5F5DB7"/>
                </a:solidFill>
                <a:latin typeface="Helvetica"/>
                <a:hlinkClick r:id="rId2"/>
              </a:rPr>
              <a:t/>
            </a:r>
            <a:br>
              <a:rPr lang="ru-RU" b="1" u="sng" dirty="0">
                <a:solidFill>
                  <a:srgbClr val="5F5DB7"/>
                </a:solidFill>
                <a:latin typeface="Helvetica"/>
                <a:hlinkClick r:id="rId2"/>
              </a:rPr>
            </a:br>
            <a:r>
              <a:rPr lang="ru-RU" b="1" u="sng" dirty="0" smtClean="0">
                <a:solidFill>
                  <a:srgbClr val="5F5DB7"/>
                </a:solidFill>
                <a:latin typeface="Helvetica"/>
                <a:hlinkClick r:id="rId2"/>
              </a:rPr>
              <a:t/>
            </a:r>
            <a:br>
              <a:rPr lang="ru-RU" b="1" u="sng" dirty="0" smtClean="0">
                <a:solidFill>
                  <a:srgbClr val="5F5DB7"/>
                </a:solidFill>
                <a:latin typeface="Helvetica"/>
                <a:hlinkClick r:id="rId2"/>
              </a:rPr>
            </a:br>
            <a:r>
              <a:rPr lang="ru-RU" b="1" u="sng" dirty="0">
                <a:solidFill>
                  <a:srgbClr val="5F5DB7"/>
                </a:solidFill>
                <a:latin typeface="Helvetica"/>
                <a:hlinkClick r:id="rId2"/>
              </a:rPr>
              <a:t/>
            </a:r>
            <a:br>
              <a:rPr lang="ru-RU" b="1" u="sng" dirty="0">
                <a:solidFill>
                  <a:srgbClr val="5F5DB7"/>
                </a:solidFill>
                <a:latin typeface="Helvetica"/>
                <a:hlinkClick r:id="rId2"/>
              </a:rPr>
            </a:br>
            <a:r>
              <a:rPr lang="ru-RU" b="1" u="sng" dirty="0">
                <a:solidFill>
                  <a:srgbClr val="5F5DB7"/>
                </a:solidFill>
                <a:latin typeface="Helvetica"/>
                <a:hlinkClick r:id="rId2"/>
              </a:rPr>
              <a:t> </a:t>
            </a:r>
            <a:r>
              <a:rPr lang="ru-RU" b="1" u="sng" dirty="0" smtClean="0">
                <a:solidFill>
                  <a:srgbClr val="5F5DB7"/>
                </a:solidFill>
                <a:latin typeface="Helvetica"/>
                <a:hlinkClick r:id="rId2"/>
              </a:rPr>
              <a:t> </a:t>
            </a:r>
            <a:r>
              <a:rPr lang="ru-RU" sz="4400" b="1" u="sng" dirty="0" smtClean="0">
                <a:solidFill>
                  <a:srgbClr val="5F5DB7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выводить </a:t>
            </a:r>
            <a:r>
              <a:rPr lang="ru-RU" sz="4400" b="1" u="sng" dirty="0">
                <a:solidFill>
                  <a:srgbClr val="5F5DB7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из себя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выводить/вывести из себя Приводить в состояние крайнего раздражения, негодования, лишать самообладания. </a:t>
            </a:r>
            <a:b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-Выводить/вывести 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терпения, действовать на нервы, доводить/довести до белого каления.</a:t>
            </a:r>
          </a:p>
        </p:txBody>
      </p:sp>
    </p:spTree>
    <p:extLst>
      <p:ext uri="{BB962C8B-B14F-4D97-AF65-F5344CB8AC3E}">
        <p14:creationId xmlns:p14="http://schemas.microsoft.com/office/powerpoint/2010/main" val="29036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9469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FFC000"/>
                </a:solidFill>
                <a:latin typeface="Times New Roman"/>
                <a:ea typeface="Times New Roman"/>
              </a:rPr>
              <a:t>Да, расстроенная, испуганная, обиженная речка рассердилась, разозлилась, фыркнула и... вышла из себя. Из берегов своих... Сначала осторожно, на прибрежную траву. Дальше — до первых кустов. Потом закружилась вокруг стволов деревьев. Во все стороны, дальше, дальше, дальше растекается речка... И понимает, что не то делает, а вернуться не может. И коряга не хотела царапаться, и солнечный луч нечаянно уколол, и лосенок, конечно же, не нарочно упал в воду. 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92874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FFC000"/>
                </a:solidFill>
                <a:latin typeface="Times New Roman"/>
                <a:ea typeface="Times New Roman"/>
              </a:rPr>
              <a:t>Все понимает речка, а теперь — бесформенная мелкая огромная лужа. Все понимает, а вернуться не может... Сорвалась... Вышла из себя. И вперед бежать не может, сил больше нет... Качается почти стоячая вода меж кустов и деревьев. Гниют ветки, листья, трава в стоячей воде. Никто не пьет из бывшей речки, никто в нее не смотрится. Мутной, грязной, вязкой трясиной стала чистая, светлая речная вода. </a:t>
            </a:r>
            <a:br>
              <a:rPr lang="ru-RU" sz="3600" i="1" dirty="0">
                <a:solidFill>
                  <a:srgbClr val="FFC00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93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для прези\v880_51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" y="3997842"/>
            <a:ext cx="3550468" cy="26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ля прези\setwalls.ru-745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1" y="425938"/>
            <a:ext cx="8604951" cy="320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для прези\original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19" y="3521681"/>
            <a:ext cx="4979581" cy="33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для прези\oboi_dlya_rabochego_stola_zhiv_21216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6" y="280291"/>
            <a:ext cx="8282618" cy="63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2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46691"/>
          </a:xfrm>
        </p:spPr>
        <p:txBody>
          <a:bodyPr/>
          <a:lstStyle/>
          <a:p>
            <a:r>
              <a:rPr lang="ru-RU" sz="3600" i="1" dirty="0">
                <a:latin typeface="Times New Roman"/>
                <a:ea typeface="Times New Roman"/>
              </a:rPr>
              <a:t> </a:t>
            </a:r>
            <a:r>
              <a:rPr lang="ru-RU" sz="4000" i="1" dirty="0">
                <a:solidFill>
                  <a:srgbClr val="FFFF00"/>
                </a:solidFill>
                <a:latin typeface="Times New Roman"/>
                <a:ea typeface="Times New Roman"/>
              </a:rPr>
              <a:t>А была речка. Была... Добрая, веселая лесная речка. Только вот из себя вышла... Выйти каждый может. Всегда может. Выйти легко... Очень-Слишком даже... </a:t>
            </a:r>
            <a:br>
              <a:rPr lang="ru-RU" sz="4000" i="1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r>
              <a:rPr lang="ru-RU" sz="4000" i="1" dirty="0">
                <a:solidFill>
                  <a:srgbClr val="FFFF00"/>
                </a:solidFill>
                <a:latin typeface="Times New Roman"/>
                <a:ea typeface="Times New Roman"/>
              </a:rPr>
              <a:t>...Не надо кричать... И дверью хлопать не стоит... Спокойно... Зачем бить посуду?! Тише, пожалуйста... Тише...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89397" y="365126"/>
            <a:ext cx="100712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kern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8000" b="1" kern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8000" b="1" kern="0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8000" b="1" kern="0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8000" b="1" kern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8000" b="1" kern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8000" b="1" kern="0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8000" b="1" kern="0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6700" b="1" kern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Благодарю </a:t>
            </a:r>
            <a:r>
              <a:rPr lang="ru-RU" sz="6700" b="1" kern="0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за внимание!</a:t>
            </a:r>
            <a:endParaRPr lang="ru-RU" sz="67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01489_i2988.jpg"/>
          <p:cNvPicPr>
            <a:picLocks noChangeAspect="1"/>
          </p:cNvPicPr>
          <p:nvPr/>
        </p:nvPicPr>
        <p:blipFill>
          <a:blip r:embed="rId2"/>
          <a:srcRect b="57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9927" y="498764"/>
            <a:ext cx="78841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«Дорогу осилит идущий»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435" y="581891"/>
            <a:ext cx="7678881" cy="287828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</a:rPr>
              <a:t>«Применение технологии «Развитие критического мышления через чтение и письмо» в образовательном процессе».</a:t>
            </a:r>
            <a:b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387435"/>
            <a:ext cx="7886700" cy="27895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ja-JP" sz="4000" b="1" dirty="0" smtClean="0">
                <a:solidFill>
                  <a:srgbClr val="92D050"/>
                </a:solidFill>
                <a:latin typeface="Times New Roman" pitchFamily="18" charset="0"/>
              </a:rPr>
              <a:t>Что я знаю?</a:t>
            </a:r>
          </a:p>
          <a:p>
            <a:pPr>
              <a:buFont typeface="Wingdings" pitchFamily="2" charset="2"/>
              <a:buChar char="Ø"/>
            </a:pPr>
            <a:r>
              <a:rPr lang="ru-RU" altLang="ja-JP" sz="4000" b="1" dirty="0" smtClean="0">
                <a:solidFill>
                  <a:srgbClr val="92D050"/>
                </a:solidFill>
                <a:latin typeface="Times New Roman" pitchFamily="18" charset="0"/>
              </a:rPr>
              <a:t>Что я узнал нового?</a:t>
            </a:r>
          </a:p>
          <a:p>
            <a:pPr>
              <a:buFont typeface="Wingdings" pitchFamily="2" charset="2"/>
              <a:buChar char="Ø"/>
            </a:pPr>
            <a:r>
              <a:rPr lang="ru-RU" altLang="ja-JP" sz="4000" b="1" dirty="0" smtClean="0">
                <a:solidFill>
                  <a:srgbClr val="92D050"/>
                </a:solidFill>
                <a:latin typeface="Times New Roman" pitchFamily="18" charset="0"/>
              </a:rPr>
              <a:t>Как изменились мои знания?</a:t>
            </a:r>
          </a:p>
          <a:p>
            <a:pPr>
              <a:buFont typeface="Wingdings" pitchFamily="2" charset="2"/>
              <a:buChar char="Ø"/>
            </a:pPr>
            <a:r>
              <a:rPr lang="ru-RU" altLang="ja-JP" sz="4000" b="1" dirty="0" smtClean="0">
                <a:solidFill>
                  <a:srgbClr val="92D050"/>
                </a:solidFill>
                <a:latin typeface="Times New Roman" pitchFamily="18" charset="0"/>
              </a:rPr>
              <a:t>Что я буду с этим делать?</a:t>
            </a:r>
            <a:endParaRPr lang="ru-RU" sz="4000" b="1" dirty="0" smtClean="0">
              <a:solidFill>
                <a:srgbClr val="92D05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117" y="365126"/>
            <a:ext cx="8676409" cy="61499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Это американская технология, в России она начала развиваться с 1997 года. Она основана на обобщении мирового опыта и на достижениях российской педагогики и психологии (идеи Л. С. Выгодского, П. Я. Гальперина, В. В. Давыдова, Д. Б. </a:t>
            </a:r>
            <a:r>
              <a:rPr lang="ru-RU" sz="2800" dirty="0" err="1" smtClean="0">
                <a:latin typeface="Times New Roman" pitchFamily="18" charset="0"/>
              </a:rPr>
              <a:t>Эльконина</a:t>
            </a:r>
            <a:r>
              <a:rPr lang="ru-RU" sz="2800" dirty="0" smtClean="0">
                <a:latin typeface="Times New Roman" pitchFamily="18" charset="0"/>
              </a:rPr>
              <a:t>, Л. В. </a:t>
            </a:r>
            <a:r>
              <a:rPr lang="ru-RU" sz="2800" dirty="0" err="1" smtClean="0">
                <a:latin typeface="Times New Roman" pitchFamily="18" charset="0"/>
              </a:rPr>
              <a:t>Занкова</a:t>
            </a:r>
            <a:r>
              <a:rPr lang="ru-RU" sz="2800" dirty="0" smtClean="0">
                <a:latin typeface="Times New Roman" pitchFamily="18" charset="0"/>
              </a:rPr>
              <a:t>). Технология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«Развитие критического мышления»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- это целостная система, которая развивает продуктивное творческое мышление, формирует интеллектуальные умения, навыки работы с информацией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учит учиться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Это интерактивная технология, то есть учебный процесс организован на основе взаимодействия учащихся друг с другом, с педагогом.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33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3555"/>
            <a:ext cx="9144000" cy="475340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8015" y="394855"/>
            <a:ext cx="75679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4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 </a:t>
            </a:r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мастер - класса: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218" y="1102741"/>
            <a:ext cx="9000781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36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36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>«</a:t>
            </a:r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>Развитие критического мышления через чтение и письмо при работе с художественным текстом»</a:t>
            </a:r>
          </a:p>
          <a:p>
            <a:pPr algn="ctr"/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36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> 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864"/>
            <a:ext cx="9144000" cy="6702136"/>
          </a:xfrm>
          <a:prstGeom prst="rect">
            <a:avLst/>
          </a:prstGeom>
        </p:spPr>
      </p:pic>
      <p:pic>
        <p:nvPicPr>
          <p:cNvPr id="3" name="Рисунок 2" descr="img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25" y="2082980"/>
            <a:ext cx="4254992" cy="283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9" y="2131840"/>
            <a:ext cx="3944503" cy="29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872" y="517793"/>
            <a:ext cx="7292478" cy="16304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Calibri"/>
              </a:rPr>
              <a:t>Лес, чистая </a:t>
            </a:r>
            <a:r>
              <a:rPr lang="ru-RU" sz="4000" b="1" dirty="0">
                <a:solidFill>
                  <a:srgbClr val="FFFF00"/>
                </a:solidFill>
                <a:latin typeface="Times New Roman"/>
                <a:ea typeface="Calibri"/>
              </a:rPr>
              <a:t>прозрачная </a:t>
            </a:r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Calibri"/>
              </a:rPr>
              <a:t>речка, веселая добрая речка, </a:t>
            </a:r>
            <a:r>
              <a:rPr lang="ru-RU" sz="4000" b="1" dirty="0">
                <a:solidFill>
                  <a:srgbClr val="FFFF00"/>
                </a:solidFill>
                <a:latin typeface="Times New Roman"/>
                <a:ea typeface="Calibri"/>
              </a:rPr>
              <a:t>плохое </a:t>
            </a:r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Calibri"/>
              </a:rPr>
              <a:t>настроение, сорвалась, </a:t>
            </a:r>
            <a:r>
              <a:rPr lang="ru-RU" sz="4000" b="1" dirty="0">
                <a:solidFill>
                  <a:srgbClr val="FFFF00"/>
                </a:solidFill>
                <a:latin typeface="Times New Roman"/>
                <a:ea typeface="Calibri"/>
              </a:rPr>
              <a:t>болото</a:t>
            </a:r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Calibri"/>
              </a:rPr>
              <a:t>.</a:t>
            </a:r>
            <a:br>
              <a:rPr lang="ru-RU" sz="4000" b="1" dirty="0" smtClean="0">
                <a:solidFill>
                  <a:srgbClr val="FFFF00"/>
                </a:solidFill>
                <a:latin typeface="Times New Roman"/>
                <a:ea typeface="Calibri"/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76" y="2737205"/>
            <a:ext cx="5408625" cy="38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46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562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«Использование технологии развития критического мышления на уроках в начальной школе.» </vt:lpstr>
      <vt:lpstr>Презентация PowerPoint</vt:lpstr>
      <vt:lpstr>Презентация PowerPoint</vt:lpstr>
      <vt:lpstr>«Применение технологии «Развитие критического мышления через чтение и письмо» в образовательном процессе». </vt:lpstr>
      <vt:lpstr>Это американская технология, в России она начала развиваться с 1997 года. Она основана на обобщении мирового опыта и на достижениях российской педагогики и психологии (идеи Л. С. Выгодского, П. Я. Гальперина, В. В. Давыдова, Д. Б. Эльконина, Л. В. Занкова). Технология «Развитие критического мышления» - это целостная система, которая развивает продуктивное творческое мышление, формирует интеллектуальные умения, навыки работы с информацией, учит учиться. Это интерактивная технология, то есть учебный процесс организован на основе взаимодействия учащихся друг с другом, с педагогом.  </vt:lpstr>
      <vt:lpstr>Презентация PowerPoint</vt:lpstr>
      <vt:lpstr>Презентация PowerPoint</vt:lpstr>
      <vt:lpstr>Презентация PowerPoint</vt:lpstr>
      <vt:lpstr>Лес, чистая прозрачная речка, веселая добрая речка, плохое настроение, сорвалась, болото. </vt:lpstr>
      <vt:lpstr>ТИШЕ, ПОЖАЛУЙСТА...  Где-то в лесу жила-была речка. Чистая-чистая, прозрачная-прозрачная. Весь свой лес поила прохладной водой. Каждому позволяла смотреться в себя, как в зеркало. Ни с кем не ссорилась, со всеми болтала. Веселая, добрая речка.</vt:lpstr>
      <vt:lpstr> Так было долго. Но однажды утром проснулась она в плохом настроении. То ли сон грустный увидела, то ли еще что случилось. Вздохнула речка печально, потянулась и зацепилась волной за корягу, поцарапалась. Совсем расстроилась речка, чуть помутнела ее вода. Заметило это солнце. Решило развеселить речку. Пощекотало ее своим длинным лучиком, да как-то неудачно: сломался луч, уколол и без того поцарапанную волну. Вскрикнула речка испуганно. «Что за глупые шутки?» — подумала она обиженно.</vt:lpstr>
      <vt:lpstr> А тут еще неприятность: кто-то больно толкнул речку копытцем. Оказывается, совсем маленький лосенок, покачиваясь на своих тоненьких ножках, пришел попить. Запутался в речной траве и упал в воду, еле выбрался. Эта мелочь окончательно вывела речку из себя.  </vt:lpstr>
      <vt:lpstr>      выводить из себя — выводить/вывести из себя Приводить в состояние крайнего раздражения, негодования, лишать самообладания.  -Выводить/вывести из терпения, действовать на нервы, доводить/довести до белого каления.</vt:lpstr>
      <vt:lpstr>Да, расстроенная, испуганная, обиженная речка рассердилась, разозлилась, фыркнула и... вышла из себя. Из берегов своих... Сначала осторожно, на прибрежную траву. Дальше — до первых кустов. Потом закружилась вокруг стволов деревьев. Во все стороны, дальше, дальше, дальше растекается речка... И понимает, что не то делает, а вернуться не может. И коряга не хотела царапаться, и солнечный луч нечаянно уколол, и лосенок, конечно же, не нарочно упал в воду. </vt:lpstr>
      <vt:lpstr>Все понимает речка, а теперь — бесформенная мелкая огромная лужа. Все понимает, а вернуться не может... Сорвалась... Вышла из себя. И вперед бежать не может, сил больше нет... Качается почти стоячая вода меж кустов и деревьев. Гниют ветки, листья, трава в стоячей воде. Никто не пьет из бывшей речки, никто в нее не смотрится. Мутной, грязной, вязкой трясиной стала чистая, светлая речная вода.  </vt:lpstr>
      <vt:lpstr>Презентация PowerPoint</vt:lpstr>
      <vt:lpstr> А была речка. Была... Добрая, веселая лесная речка. Только вот из себя вышла... Выйти каждый может. Всегда может. Выйти легко... Очень-Слишком даже...  ...Не надо кричать... И дверью хлопать не стоит... Спокойно... Зачем бить посуду?! Тише, пожалуйста... Тише...</vt:lpstr>
      <vt:lpstr>    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Елена Ежова</cp:lastModifiedBy>
  <cp:revision>64</cp:revision>
  <dcterms:created xsi:type="dcterms:W3CDTF">2014-11-21T11:00:06Z</dcterms:created>
  <dcterms:modified xsi:type="dcterms:W3CDTF">2018-03-18T09:12:23Z</dcterms:modified>
</cp:coreProperties>
</file>