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9" r:id="rId3"/>
    <p:sldId id="266" r:id="rId4"/>
    <p:sldId id="258" r:id="rId5"/>
    <p:sldId id="261" r:id="rId6"/>
    <p:sldId id="268" r:id="rId7"/>
    <p:sldId id="274" r:id="rId8"/>
    <p:sldId id="267" r:id="rId9"/>
    <p:sldId id="277" r:id="rId10"/>
    <p:sldId id="269" r:id="rId11"/>
    <p:sldId id="278" r:id="rId12"/>
    <p:sldId id="265" r:id="rId13"/>
    <p:sldId id="275" r:id="rId14"/>
    <p:sldId id="276" r:id="rId15"/>
    <p:sldId id="270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96433" autoAdjust="0"/>
  </p:normalViewPr>
  <p:slideViewPr>
    <p:cSldViewPr snapToGrid="0">
      <p:cViewPr varScale="1">
        <p:scale>
          <a:sx n="71" d="100"/>
          <a:sy n="71" d="100"/>
        </p:scale>
        <p:origin x="-125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18.03.2018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18.03.2018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18.03.2018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18.03.2018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18.03.2018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18.03.2018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18.03.2018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18.03.2018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18.03.2018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18.03.2018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18.03.2018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pPr/>
              <a:t>18.03.2018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\\Pdc-1\&#1091;&#1095;&#1080;&#1090;&#1077;&#1083;&#1103;\&#1043;&#1088;&#1072;&#1084;&#1084;&#1072;&#1090;&#1080;&#1095;&#1077;&#1089;&#1082;&#1072;&#1103;%20&#1089;&#1082;&#1072;&#1079;&#1082;&#1072;%20&#1050;&#1072;&#1082;%20&#1087;&#1086;&#1103;&#1074;&#1080;&#1083;&#1089;&#1103;%20&#1088;&#1086;&#1076;%20&#1091;%20&#1080;&#1084;&#1105;&#1085;%20&#1089;&#1091;&#1097;&#1077;&#1089;&#1090;&#1074;&#1080;&#1090;&#1077;&#1083;&#1100;&#1085;&#1099;&#1093;.mp4" TargetMode="Externa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24544" y="1494064"/>
            <a:ext cx="8368392" cy="92333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endParaRPr lang="ru-RU" sz="5400" dirty="0" smtClean="0"/>
          </a:p>
        </p:txBody>
      </p:sp>
      <p:sp>
        <p:nvSpPr>
          <p:cNvPr id="2" name="Прямоугольник 1"/>
          <p:cNvSpPr/>
          <p:nvPr/>
        </p:nvSpPr>
        <p:spPr>
          <a:xfrm>
            <a:off x="304800" y="975361"/>
            <a:ext cx="8699500" cy="49182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32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/>
              </a:rPr>
              <a:t>У</a:t>
            </a:r>
            <a:r>
              <a:rPr lang="ru-RU" sz="32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/>
              </a:rPr>
              <a:t>рок  </a:t>
            </a:r>
            <a:r>
              <a:rPr lang="ru-RU" sz="32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/>
              </a:rPr>
              <a:t>русского языка  </a:t>
            </a:r>
            <a:endParaRPr lang="ru-RU" sz="32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32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/>
              </a:rPr>
              <a:t>  по теме: «Род имён существительных»  </a:t>
            </a:r>
            <a:endParaRPr lang="ru-RU" sz="32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32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/>
              </a:rPr>
              <a:t>УМК «Школа России»</a:t>
            </a:r>
            <a:endParaRPr lang="ru-RU" sz="32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  <a:p>
            <a:pPr marL="0" marR="0" lvl="0" indent="0" algn="ctr" defTabSz="68580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  <a:p>
            <a:pPr marL="0" marR="0" lvl="0" indent="0" algn="ctr" defTabSz="68580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400" kern="0" dirty="0"/>
          </a:p>
          <a:p>
            <a:pPr marL="0" marR="0" lvl="0" indent="0" algn="ctr" defTabSz="68580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Учитель начальных классов</a:t>
            </a:r>
          </a:p>
          <a:p>
            <a:pPr marL="0" marR="0" lvl="0" indent="0" algn="ctr" defTabSz="68580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МОУ «СОШ № 39 им. </a:t>
            </a:r>
            <a:r>
              <a:rPr kumimoji="0" lang="ru-RU" sz="24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Г.А.Чернова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» </a:t>
            </a:r>
          </a:p>
          <a:p>
            <a:pPr marL="0" marR="0" lvl="0" indent="0" algn="ctr" defTabSz="68580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г. Воркуты</a:t>
            </a:r>
          </a:p>
          <a:p>
            <a:pPr marL="0" marR="0" lvl="0" indent="0" algn="ctr" defTabSz="68580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Ежова Елена Петровна</a:t>
            </a:r>
          </a:p>
        </p:txBody>
      </p:sp>
    </p:spTree>
    <p:extLst>
      <p:ext uri="{BB962C8B-B14F-4D97-AF65-F5344CB8AC3E}">
        <p14:creationId xmlns:p14="http://schemas.microsoft.com/office/powerpoint/2010/main" val="2552666071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48543" y="3069771"/>
            <a:ext cx="3331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СКАЗКА</a:t>
            </a:r>
            <a:endParaRPr lang="ru-RU" dirty="0"/>
          </a:p>
        </p:txBody>
      </p:sp>
      <p:pic>
        <p:nvPicPr>
          <p:cNvPr id="8" name="Грамматическая сказка Как появился род у имён существительных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666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88620" y="1805940"/>
            <a:ext cx="7429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Учебник: стр. 25 упражнение № 39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45819" y="4082296"/>
            <a:ext cx="71208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. р.               ж. р.             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.р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3624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450" y="0"/>
            <a:ext cx="9315450" cy="6858000"/>
          </a:xfrm>
          <a:prstGeom prst="rect">
            <a:avLst/>
          </a:prstGeom>
        </p:spPr>
      </p:pic>
      <p:pic>
        <p:nvPicPr>
          <p:cNvPr id="7" name="Рисунок 6" descr="0414669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8775" y="265740"/>
            <a:ext cx="7300913" cy="6355093"/>
          </a:xfrm>
          <a:prstGeom prst="rect">
            <a:avLst/>
          </a:prstGeom>
        </p:spPr>
      </p:pic>
      <p:pic>
        <p:nvPicPr>
          <p:cNvPr id="8" name="Picture 2" descr="C:\Users\Vlt_Admin\Desktop\Новая папка\researc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75532" y="0"/>
            <a:ext cx="2694215" cy="24323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336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450" y="0"/>
            <a:ext cx="9315450" cy="6858000"/>
          </a:xfrm>
          <a:prstGeom prst="rect">
            <a:avLst/>
          </a:prstGeom>
        </p:spPr>
      </p:pic>
      <p:pic>
        <p:nvPicPr>
          <p:cNvPr id="4" name="Рисунок 3" descr="depositphotos_33346707-stock-illustration-santa-claus-reads-letter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71463" y="0"/>
            <a:ext cx="9415463" cy="7086601"/>
          </a:xfrm>
          <a:prstGeom prst="rect">
            <a:avLst/>
          </a:prstGeom>
        </p:spPr>
      </p:pic>
      <p:pic>
        <p:nvPicPr>
          <p:cNvPr id="6" name="Picture 2" descr="C:\Users\Vlt_Admin\Desktop\Новая папка\researc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9785" y="0"/>
            <a:ext cx="2694215" cy="24323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336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63286" y="551945"/>
            <a:ext cx="8741228" cy="70788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Тема 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« Род имени существительного»</a:t>
            </a:r>
            <a:endParaRPr lang="ru-RU" sz="4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729343" y="1992087"/>
          <a:ext cx="7750628" cy="46407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50628"/>
              </a:tblGrid>
              <a:tr h="12310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0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узнать </a:t>
                      </a:r>
                      <a:r>
                        <a:rPr lang="ru-RU" sz="4000" b="1" i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какого рода бывают имена существительные;</a:t>
                      </a:r>
                      <a:endParaRPr lang="ru-RU" sz="4000" b="1" kern="1200" dirty="0" smtClean="0">
                        <a:solidFill>
                          <a:schemeClr val="lt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64072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научиться</a:t>
                      </a:r>
                      <a:r>
                        <a:rPr lang="ru-RU" sz="40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400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определять род имён существительных;</a:t>
                      </a:r>
                      <a:endParaRPr lang="ru-RU" sz="40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689342">
                <a:tc>
                  <a:txBody>
                    <a:bodyPr/>
                    <a:lstStyle/>
                    <a:p>
                      <a:r>
                        <a:rPr lang="ru-RU" sz="4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применить</a:t>
                      </a:r>
                      <a:r>
                        <a:rPr lang="ru-RU" sz="40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400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новое знание при выполнении заданий.</a:t>
                      </a:r>
                      <a:endParaRPr lang="ru-RU" sz="40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0" name="Прямая со стрелкой 9"/>
          <p:cNvCxnSpPr/>
          <p:nvPr/>
        </p:nvCxnSpPr>
        <p:spPr>
          <a:xfrm rot="5400000" flipH="1" flipV="1">
            <a:off x="2036989" y="1604282"/>
            <a:ext cx="51435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5400000" flipH="1" flipV="1">
            <a:off x="6285140" y="1653268"/>
            <a:ext cx="51435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36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036864" y="611817"/>
            <a:ext cx="689065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</a:p>
          <a:p>
            <a:pPr marL="342900" indent="-342900">
              <a:lnSpc>
                <a:spcPct val="150000"/>
              </a:lnSpc>
            </a:pPr>
            <a:endParaRPr lang="ru-RU" sz="3600" b="1" dirty="0" smtClean="0">
              <a:solidFill>
                <a:srgbClr val="FF0000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1071562" y="528637"/>
            <a:ext cx="7129463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4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Я узнал….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4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Я понял что…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4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Было трудно…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4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Я научился…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4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Я смог….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4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Было интересно узнать…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4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Меня удивило….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4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Мне захотелось…</a:t>
            </a:r>
          </a:p>
        </p:txBody>
      </p:sp>
    </p:spTree>
    <p:extLst>
      <p:ext uri="{BB962C8B-B14F-4D97-AF65-F5344CB8AC3E}">
        <p14:creationId xmlns:p14="http://schemas.microsoft.com/office/powerpoint/2010/main" val="23336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1538" y="0"/>
            <a:ext cx="10015538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069521" y="2043113"/>
            <a:ext cx="7157941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на выбор:</a:t>
            </a: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- выписать из словаря по 5 существительных каждого рода;</a:t>
            </a: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-нарисовать по 3 предмета каждого рода;</a:t>
            </a: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-найти значение слова род в толковом словаре.</a:t>
            </a:r>
          </a:p>
          <a:p>
            <a:pPr marL="342900" indent="-342900" algn="ctr">
              <a:lnSpc>
                <a:spcPct val="150000"/>
              </a:lnSpc>
            </a:pPr>
            <a:endParaRPr lang="ru-RU" sz="3200" b="1" dirty="0">
              <a:solidFill>
                <a:schemeClr val="accent1">
                  <a:lumMod val="50000"/>
                </a:schemeClr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C:\Users\Vlt_Admin\Desktop\Новая папка\qYGUwDBQJr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79" y="159886"/>
            <a:ext cx="3529460" cy="1677078"/>
          </a:xfrm>
          <a:prstGeom prst="rect">
            <a:avLst/>
          </a:prstGeom>
          <a:noFill/>
        </p:spPr>
      </p:pic>
      <p:pic>
        <p:nvPicPr>
          <p:cNvPr id="9219" name="Picture 3" descr="C:\Users\Vlt_Admin\Desktop\Новая папка\dz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841602" y="2886075"/>
            <a:ext cx="1756002" cy="3971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336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24544" y="1494064"/>
            <a:ext cx="8368392" cy="1754326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ru-RU" sz="5400" b="1" i="1" dirty="0" smtClean="0"/>
              <a:t>С малой удачи начинается</a:t>
            </a:r>
            <a:endParaRPr lang="ru-RU" sz="5400" dirty="0" smtClean="0"/>
          </a:p>
          <a:p>
            <a:r>
              <a:rPr lang="ru-RU" sz="5400" b="1" i="1" dirty="0" smtClean="0"/>
              <a:t>большой успех.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129512841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24593" y="130629"/>
            <a:ext cx="728856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lnSpc>
                <a:spcPct val="150000"/>
              </a:lnSpc>
            </a:pPr>
            <a:r>
              <a:rPr lang="ru-RU" sz="3600" b="1" dirty="0" smtClean="0">
                <a:solidFill>
                  <a:srgbClr val="7030A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«Зимний вечер»</a:t>
            </a:r>
            <a:endParaRPr lang="ru-RU" sz="3600" b="1" dirty="0">
              <a:solidFill>
                <a:srgbClr val="7030A0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83771" y="1132114"/>
            <a:ext cx="7573738" cy="526297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indent="-342900" algn="ctr">
              <a:lnSpc>
                <a:spcPct val="150000"/>
              </a:lnSpc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Буря мглою небо кроет,</a:t>
            </a:r>
            <a:b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Вихри снежные крутя;</a:t>
            </a:r>
            <a:b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То, как зверь она завоет,</a:t>
            </a:r>
            <a:b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 заплачет, как дитя,</a:t>
            </a:r>
            <a:b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 по кровле обветшалой</a:t>
            </a:r>
            <a:b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Вдруг соломкой зашумит,</a:t>
            </a:r>
            <a:b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То, как путник запоздалый,</a:t>
            </a:r>
            <a:b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 нам в окошко постучит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666259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49087" y="1126167"/>
            <a:ext cx="7378376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lnSpc>
                <a:spcPct val="150000"/>
              </a:lnSpc>
            </a:pPr>
            <a:r>
              <a:rPr lang="ru-RU" sz="4000" b="1" dirty="0" smtClean="0">
                <a:solidFill>
                  <a:srgbClr val="7030A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Что мы знаем об имени существительном?</a:t>
            </a:r>
            <a:endParaRPr lang="ru-RU" sz="4000" b="1" dirty="0">
              <a:solidFill>
                <a:srgbClr val="7030A0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666259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217714"/>
            <a:ext cx="9144000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Имя  существительное – это часть речи.</a:t>
            </a:r>
            <a:b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Имена  существительные  отвечают на вопросы:  Какой? Какая? Какое? Какие? </a:t>
            </a:r>
            <a:b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Имена  существительные  отвечают на вопросы Кто? Что? </a:t>
            </a:r>
            <a:b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Имена  существительные  обозначают действие предмета. </a:t>
            </a:r>
            <a:b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Имена  существительные  обозначают  предмет.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Имя существительное бывает только одушевлённым.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Имя существительное изменяется по числам.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Имена существительные бывают собственные и нарицательные.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-Имена существительные можно разделить на 3 группы: мужского, женского и среднего рода.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666259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63286" y="551945"/>
            <a:ext cx="8741228" cy="70788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Тема 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« Род имени существительного»</a:t>
            </a:r>
            <a:endParaRPr lang="ru-RU" sz="4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729343" y="1992086"/>
          <a:ext cx="7750628" cy="43978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50628"/>
              </a:tblGrid>
              <a:tr h="1465943">
                <a:tc>
                  <a:txBody>
                    <a:bodyPr/>
                    <a:lstStyle/>
                    <a:p>
                      <a:r>
                        <a:rPr lang="ru-RU" sz="54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узнать ... </a:t>
                      </a:r>
                      <a:endParaRPr lang="ru-RU" sz="5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465943">
                <a:tc>
                  <a:txBody>
                    <a:bodyPr/>
                    <a:lstStyle/>
                    <a:p>
                      <a:r>
                        <a:rPr lang="ru-RU" sz="5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научиться… </a:t>
                      </a:r>
                      <a:endParaRPr lang="ru-RU" sz="5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465943">
                <a:tc>
                  <a:txBody>
                    <a:bodyPr/>
                    <a:lstStyle/>
                    <a:p>
                      <a:r>
                        <a:rPr lang="ru-RU" sz="5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применить… </a:t>
                      </a:r>
                      <a:endParaRPr lang="ru-RU" sz="5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0" name="Прямая со стрелкой 9"/>
          <p:cNvCxnSpPr/>
          <p:nvPr/>
        </p:nvCxnSpPr>
        <p:spPr>
          <a:xfrm rot="5400000" flipH="1" flipV="1">
            <a:off x="2036989" y="1604282"/>
            <a:ext cx="51435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5400000" flipH="1" flipV="1">
            <a:off x="6285140" y="1653268"/>
            <a:ext cx="51435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3666259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63286" y="551945"/>
            <a:ext cx="8741228" cy="70788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Тема 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« Род имени существительного»</a:t>
            </a:r>
            <a:endParaRPr lang="ru-RU" sz="4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729343" y="1992087"/>
          <a:ext cx="7750628" cy="46407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50628"/>
              </a:tblGrid>
              <a:tr h="12310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0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узнать </a:t>
                      </a:r>
                      <a:r>
                        <a:rPr lang="ru-RU" sz="4000" b="1" i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какого рода бывают имена существительные;</a:t>
                      </a:r>
                      <a:endParaRPr lang="ru-RU" sz="4000" b="1" kern="1200" dirty="0" smtClean="0">
                        <a:solidFill>
                          <a:schemeClr val="lt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64072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научиться</a:t>
                      </a:r>
                      <a:r>
                        <a:rPr lang="ru-RU" sz="40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400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определять род имён существительных;</a:t>
                      </a:r>
                      <a:endParaRPr lang="ru-RU" sz="40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689342">
                <a:tc>
                  <a:txBody>
                    <a:bodyPr/>
                    <a:lstStyle/>
                    <a:p>
                      <a:r>
                        <a:rPr lang="ru-RU" sz="4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применить</a:t>
                      </a:r>
                      <a:r>
                        <a:rPr lang="ru-RU" sz="40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400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новое знание при выполнении заданий.</a:t>
                      </a:r>
                      <a:endParaRPr lang="ru-RU" sz="40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0" name="Прямая со стрелкой 9"/>
          <p:cNvCxnSpPr/>
          <p:nvPr/>
        </p:nvCxnSpPr>
        <p:spPr>
          <a:xfrm rot="5400000" flipH="1" flipV="1">
            <a:off x="2036989" y="1604282"/>
            <a:ext cx="51435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5400000" flipH="1" flipV="1">
            <a:off x="6285140" y="1653268"/>
            <a:ext cx="51435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3666259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729342" y="805543"/>
          <a:ext cx="7609114" cy="50564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09114"/>
              </a:tblGrid>
              <a:tr h="16854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6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добрая мама     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6854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6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добрый папа   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16854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6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доброе утро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3666259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63286" y="551945"/>
            <a:ext cx="8741228" cy="70788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Тема 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« Род имени существительного»</a:t>
            </a:r>
            <a:endParaRPr lang="ru-RU" sz="4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729343" y="1992087"/>
          <a:ext cx="7750628" cy="46407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50628"/>
              </a:tblGrid>
              <a:tr h="12310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0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узнать </a:t>
                      </a:r>
                      <a:r>
                        <a:rPr lang="ru-RU" sz="4000" b="1" i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какого рода бывают имена существительные;</a:t>
                      </a:r>
                      <a:endParaRPr lang="ru-RU" sz="4000" b="1" kern="1200" dirty="0" smtClean="0">
                        <a:solidFill>
                          <a:schemeClr val="lt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64072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научиться</a:t>
                      </a:r>
                      <a:r>
                        <a:rPr lang="ru-RU" sz="40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400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определять род имён существительных;</a:t>
                      </a:r>
                      <a:endParaRPr lang="ru-RU" sz="40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689342">
                <a:tc>
                  <a:txBody>
                    <a:bodyPr/>
                    <a:lstStyle/>
                    <a:p>
                      <a:r>
                        <a:rPr lang="ru-RU" sz="4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применить</a:t>
                      </a:r>
                      <a:r>
                        <a:rPr lang="ru-RU" sz="40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400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новое знание при выполнении заданий.</a:t>
                      </a:r>
                      <a:endParaRPr lang="ru-RU" sz="40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0" name="Прямая со стрелкой 9"/>
          <p:cNvCxnSpPr/>
          <p:nvPr/>
        </p:nvCxnSpPr>
        <p:spPr>
          <a:xfrm rot="5400000" flipH="1" flipV="1">
            <a:off x="2036989" y="1604282"/>
            <a:ext cx="51435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5400000" flipH="1" flipV="1">
            <a:off x="6285140" y="1653268"/>
            <a:ext cx="51435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8914029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495</TotalTime>
  <Words>243</Words>
  <Application>Microsoft Office PowerPoint</Application>
  <PresentationFormat>Экран (4:3)</PresentationFormat>
  <Paragraphs>54</Paragraphs>
  <Slides>16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Елена Ежова</cp:lastModifiedBy>
  <cp:revision>54</cp:revision>
  <dcterms:created xsi:type="dcterms:W3CDTF">2013-11-19T05:52:05Z</dcterms:created>
  <dcterms:modified xsi:type="dcterms:W3CDTF">2018-03-18T09:16:55Z</dcterms:modified>
</cp:coreProperties>
</file>