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8"/>
  </p:notesMasterIdLst>
  <p:sldIdLst>
    <p:sldId id="256" r:id="rId2"/>
    <p:sldId id="283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1" r:id="rId22"/>
    <p:sldId id="284" r:id="rId23"/>
    <p:sldId id="285" r:id="rId24"/>
    <p:sldId id="287" r:id="rId25"/>
    <p:sldId id="286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2970" autoAdjust="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F38F7-3D95-4F03-A5EA-4DDC718EA7C4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07EC-C7AE-4DFE-AC76-DA8EE7771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591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07EC-C7AE-4DFE-AC76-DA8EE7771C7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739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07EC-C7AE-4DFE-AC76-DA8EE7771C7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D5C3-0660-45A4-8F5D-28F55A68029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0264-FF8A-49D0-BF53-D4A356343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D5C3-0660-45A4-8F5D-28F55A68029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0264-FF8A-49D0-BF53-D4A356343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D5C3-0660-45A4-8F5D-28F55A68029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0264-FF8A-49D0-BF53-D4A356343FF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D5C3-0660-45A4-8F5D-28F55A68029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0264-FF8A-49D0-BF53-D4A356343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D5C3-0660-45A4-8F5D-28F55A68029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0264-FF8A-49D0-BF53-D4A356343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D5C3-0660-45A4-8F5D-28F55A68029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0264-FF8A-49D0-BF53-D4A356343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D5C3-0660-45A4-8F5D-28F55A68029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0264-FF8A-49D0-BF53-D4A356343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D5C3-0660-45A4-8F5D-28F55A68029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0264-FF8A-49D0-BF53-D4A356343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D5C3-0660-45A4-8F5D-28F55A68029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0264-FF8A-49D0-BF53-D4A356343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D5C3-0660-45A4-8F5D-28F55A68029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0264-FF8A-49D0-BF53-D4A356343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D5C3-0660-45A4-8F5D-28F55A68029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0264-FF8A-49D0-BF53-D4A356343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838D5C3-0660-45A4-8F5D-28F55A68029B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770264-FF8A-49D0-BF53-D4A356343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92888" cy="3816424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Научно – методическая разработка на тему: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dirty="0" smtClean="0">
                <a:solidFill>
                  <a:schemeClr val="bg1"/>
                </a:solidFill>
              </a:rPr>
              <a:t>Развитие творческих способностей детей средствами моделирования и дизайна ландшафтной среды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6400800" cy="183324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МБОУДО ДПЦ «Содружество»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Студия дизайна ДПК «Полет»</a:t>
            </a:r>
          </a:p>
          <a:p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Руководитель: Борисова</a:t>
            </a:r>
          </a:p>
          <a:p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 Анна Викторовна</a:t>
            </a:r>
            <a:endParaRPr lang="ru-RU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12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в </a:t>
            </a:r>
            <a:r>
              <a:rPr lang="ru-RU" sz="3600" dirty="0" smtClean="0">
                <a:solidFill>
                  <a:schemeClr val="bg1"/>
                </a:solidFill>
              </a:rPr>
              <a:t>работе использую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следующие </a:t>
            </a:r>
            <a:r>
              <a:rPr lang="ru-RU" sz="2800" b="1" dirty="0">
                <a:solidFill>
                  <a:schemeClr val="bg1"/>
                </a:solidFill>
              </a:rPr>
              <a:t>виды и формы занятий</a:t>
            </a:r>
            <a:r>
              <a:rPr lang="ru-RU" sz="2800" b="1" dirty="0" smtClean="0">
                <a:solidFill>
                  <a:schemeClr val="bg1"/>
                </a:solidFill>
              </a:rPr>
              <a:t>: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лекция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каждая новая тема начинается с объяснения в форме рассказа или беседы с использованием иллюстративного материала и видео курса по данной теме;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практическая  творческая работа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которая проводится по темам на каждом занятии после теоретической части;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семинар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предусматривается самостоятельная работа учащихся дома, в библиотеке с целью подбора литературного материала по выбранной теме;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экскурсия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которая заранее планируется на пленер с научно – исследовательской целью (изучение растений, проектирования и благоустройства разных территорий в городе, выполнение эскизов и набросков с натуры), а также посещение тематических выставок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9832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68296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Формирование знаний, умений и навыков.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>В ходе учебного процесса учащиеся 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должны</a:t>
            </a: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7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знать</a:t>
            </a: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7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>- о дизайне е его направлениях;</a:t>
            </a:r>
            <a:br>
              <a:rPr lang="ru-RU" sz="27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>- ландшафтном дизайне и моделировании, их особенностях;</a:t>
            </a:r>
            <a:br>
              <a:rPr lang="ru-RU" sz="27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>- области 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использования новых знаний;</a:t>
            </a: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7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>тенденции современного дизайна;</a:t>
            </a:r>
            <a:br>
              <a:rPr lang="ru-RU" sz="27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>- различные направления в ландшафтной архитектуре;</a:t>
            </a:r>
            <a:br>
              <a:rPr lang="ru-RU" sz="27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>- законы ландшафтной композиции;</a:t>
            </a:r>
            <a:br>
              <a:rPr lang="ru-RU" sz="27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>- специальные термины.</a:t>
            </a:r>
          </a:p>
        </p:txBody>
      </p:sp>
    </p:spTree>
    <p:extLst>
      <p:ext uri="{BB962C8B-B14F-4D97-AF65-F5344CB8AC3E}">
        <p14:creationId xmlns="" xmlns:p14="http://schemas.microsoft.com/office/powerpoint/2010/main" val="36739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09329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700" i="1" u="sng" dirty="0">
                <a:solidFill>
                  <a:schemeClr val="accent2">
                    <a:lumMod val="50000"/>
                  </a:schemeClr>
                </a:solidFill>
              </a:rPr>
              <a:t>Уметь</a:t>
            </a:r>
            <a:r>
              <a:rPr lang="ru-RU" sz="2700" i="1" u="sng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en-US" sz="2700" i="1" u="sng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700" i="1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 smtClean="0"/>
              <a:t> </a:t>
            </a:r>
            <a:r>
              <a:rPr lang="ru-RU" sz="2700" dirty="0"/>
              <a:t>- </a:t>
            </a: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>работать с различными источниками информации, 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>сравнивать стили, соотносить их с определенными направлениями в дизайне;</a:t>
            </a:r>
            <a:br>
              <a:rPr lang="ru-RU" sz="27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>моделировать ландшафтные объекты 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>в графике 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> и объеме 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>);</a:t>
            </a:r>
            <a:br>
              <a:rPr lang="ru-RU" sz="27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> - работать по памяти и воображению над зарисовкой и проектированием конкретных элементов ландшафтной среды;</a:t>
            </a:r>
            <a:br>
              <a:rPr lang="ru-RU" sz="27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> - владеть навыками формообразования (изготовления макета);</a:t>
            </a:r>
            <a:br>
              <a:rPr lang="ru-RU" sz="27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> - использовать в работе разнообразные материалы (бумага белая и тонированная, картон, природный материал, пластилин, глина, пенопласт, пластик, деревянные и другие заготовки).</a:t>
            </a:r>
            <a:br>
              <a:rPr lang="ru-RU" sz="27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br>
              <a:rPr lang="ru-RU" sz="27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br>
              <a:rPr lang="ru-RU" sz="27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8704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055" y="476672"/>
            <a:ext cx="8229600" cy="146875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Результат методической </a:t>
            </a:r>
            <a:r>
              <a:rPr lang="ru-RU" sz="3600" dirty="0"/>
              <a:t>разработки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отчетная выставка «Палитра сада»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студии </a:t>
            </a:r>
            <a:r>
              <a:rPr lang="ru-RU" sz="4000" dirty="0">
                <a:solidFill>
                  <a:srgbClr val="7030A0"/>
                </a:solidFill>
              </a:rPr>
              <a:t>дизайна «Полет</a:t>
            </a:r>
            <a:r>
              <a:rPr lang="ru-RU" sz="4000" dirty="0" smtClean="0">
                <a:solidFill>
                  <a:srgbClr val="7030A0"/>
                </a:solidFill>
              </a:rPr>
              <a:t>»  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1027" name="Picture 3" descr="H:\Мои документы\Ландшафтный дизайн\DSC03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3" y="2780930"/>
            <a:ext cx="4248472" cy="3579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Мои документы\Ландшафтный дизайн\DSC037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28" y="2780929"/>
            <a:ext cx="4104821" cy="3579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00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кет цветник в парк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8013053" cy="54811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15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Мои документы\Ландшафтный дизайн\DSC0376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1"/>
            <a:ext cx="8712968" cy="5858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96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Мои документы\Ландшафтный дизайн\DSC037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24744"/>
            <a:ext cx="8904287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9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№2 (1) Кривова Светла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196238" cy="54641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39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Мои документы\Ландшафтный дизайн\DSC03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40960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74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H:\Мои документы\Ландшафтный дизайн\DSC037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5688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7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А</a:t>
            </a:r>
            <a:r>
              <a:rPr lang="ru-RU" sz="3200" dirty="0" smtClean="0"/>
              <a:t>ктуальность </a:t>
            </a:r>
            <a:r>
              <a:rPr lang="ru-RU" sz="3200" dirty="0"/>
              <a:t>данной разработки обусловлена повышенным интересом у учеников к специальности «дизайн». </a:t>
            </a:r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916832"/>
            <a:ext cx="7080113" cy="47200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97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064896" cy="5904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01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2872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1115616" y="1052736"/>
            <a:ext cx="6984776" cy="5328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29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770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3478865" cy="4828094"/>
          </a:xfrm>
          <a:prstGeom prst="rect">
            <a:avLst/>
          </a:prstGeom>
        </p:spPr>
      </p:pic>
      <p:pic>
        <p:nvPicPr>
          <p:cNvPr id="4" name="Рисунок 3" descr="№4 (2) Портенко Людмила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716016" y="1556792"/>
            <a:ext cx="3744416" cy="47278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Мои документы\Мои рисунки\29.06.2011\DSC01641.JPG"/>
          <p:cNvPicPr/>
          <p:nvPr/>
        </p:nvPicPr>
        <p:blipFill>
          <a:blip r:embed="rId3" cstate="print">
            <a:lum contrast="1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848872" cy="5775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2890 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r="15536"/>
          <a:stretch>
            <a:fillRect/>
          </a:stretch>
        </p:blipFill>
        <p:spPr>
          <a:xfrm>
            <a:off x="1043608" y="1124744"/>
            <a:ext cx="7200800" cy="51247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37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7692182" cy="53441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№1(3) Кривова Светлана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t="6250"/>
          <a:stretch>
            <a:fillRect/>
          </a:stretch>
        </p:blipFill>
        <p:spPr>
          <a:xfrm>
            <a:off x="971600" y="980728"/>
            <a:ext cx="7212434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19256" cy="2088232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Цель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700" dirty="0" smtClean="0">
                <a:solidFill>
                  <a:srgbClr val="002060"/>
                </a:solidFill>
              </a:rPr>
              <a:t>:</a:t>
            </a:r>
            <a:r>
              <a:rPr lang="ru-RU" sz="2700" dirty="0">
                <a:solidFill>
                  <a:srgbClr val="002060"/>
                </a:solidFill>
              </a:rPr>
              <a:t> </a:t>
            </a:r>
            <a:r>
              <a:rPr lang="ru-RU" sz="2700" dirty="0" smtClean="0">
                <a:solidFill>
                  <a:srgbClr val="002060"/>
                </a:solidFill>
              </a:rPr>
              <a:t> </a:t>
            </a:r>
            <a:r>
              <a:rPr lang="en-US" sz="2700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П</a:t>
            </a:r>
            <a:r>
              <a:rPr lang="ru-RU" sz="2200" dirty="0" smtClean="0">
                <a:solidFill>
                  <a:srgbClr val="002060"/>
                </a:solidFill>
              </a:rPr>
              <a:t>ознакомить </a:t>
            </a:r>
            <a:r>
              <a:rPr lang="ru-RU" sz="2200" dirty="0">
                <a:solidFill>
                  <a:srgbClr val="002060"/>
                </a:solidFill>
              </a:rPr>
              <a:t>учащихся с проектированием и моделированием дизайна среды, ландшафтным макетированием; его методом, процессом, результатами, сформировать активную жизненную позицию, способствующую развитию гармоничной, творческой личности.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2916"/>
            <a:ext cx="4320480" cy="349238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72916"/>
            <a:ext cx="4248472" cy="3451225"/>
          </a:xfrm>
        </p:spPr>
      </p:pic>
    </p:spTree>
    <p:extLst>
      <p:ext uri="{BB962C8B-B14F-4D97-AF65-F5344CB8AC3E}">
        <p14:creationId xmlns="" xmlns:p14="http://schemas.microsoft.com/office/powerpoint/2010/main" val="36487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363272" cy="4824536"/>
          </a:xfrm>
        </p:spPr>
        <p:txBody>
          <a:bodyPr>
            <a:noAutofit/>
          </a:bodyPr>
          <a:lstStyle/>
          <a:p>
            <a:pPr algn="l"/>
            <a:r>
              <a:rPr lang="ru-RU" sz="3600" b="1" u="sng" dirty="0">
                <a:solidFill>
                  <a:schemeClr val="bg1"/>
                </a:solidFill>
              </a:rPr>
              <a:t>Основные задачи</a:t>
            </a:r>
            <a:r>
              <a:rPr lang="ru-RU" sz="3600" b="1" u="sng" dirty="0" smtClean="0">
                <a:solidFill>
                  <a:schemeClr val="bg1"/>
                </a:solidFill>
              </a:rPr>
              <a:t>:</a:t>
            </a:r>
            <a:r>
              <a:rPr lang="en-US" sz="3600" b="1" u="sng" dirty="0" smtClean="0">
                <a:solidFill>
                  <a:schemeClr val="bg1"/>
                </a:solidFill>
              </a:rPr>
              <a:t/>
            </a:r>
            <a:br>
              <a:rPr lang="en-US" sz="3600" b="1" u="sng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    1. Обучающие: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выявлять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 развивать творческие интересы учащихся;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-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приобщать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детей и подростков к творческой деятельности;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формировать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 совершенствовать навыки  художественно – творческой деятельности;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обучать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умениям и навыкам различных художественных техник (живопись, графика), проектированию и моделированию;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создать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условия для самовыражения и самореализации творческих способностей  детей и подростков.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65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47248" cy="5760640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2. Развивающие: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развивать творческое мышление и воображение как основу деятельности;</a:t>
            </a:r>
            <a:b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способствовать развитию интеллектуальности;</a:t>
            </a:r>
            <a:b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развивать коммуникативные способности;</a:t>
            </a:r>
            <a:b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способствовать развитию творчески активной личности.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3. Воспитательные: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воспитывать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эстетические потребности и вкус;</a:t>
            </a:r>
            <a:br>
              <a:rPr lang="ru-RU" sz="2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воспитывать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положительное отношение к общественным ценностям, нормам и правилам поведения;</a:t>
            </a:r>
            <a:br>
              <a:rPr lang="ru-RU" sz="2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воспитывать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нравственность и патриотизм.</a:t>
            </a:r>
          </a:p>
        </p:txBody>
      </p:sp>
    </p:spTree>
    <p:extLst>
      <p:ext uri="{BB962C8B-B14F-4D97-AF65-F5344CB8AC3E}">
        <p14:creationId xmlns="" xmlns:p14="http://schemas.microsoft.com/office/powerpoint/2010/main" val="30064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45624" cy="396044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4. Социально – педагогические,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приобретенные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знания и навыки: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повлияют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на выбор профессии;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помогут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 пользой проводить свободное время;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создадут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хорошие отношения в коллективе сверстников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789040"/>
            <a:ext cx="3856167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064000" cy="295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31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2697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М</a:t>
            </a:r>
            <a:r>
              <a:rPr lang="ru-RU" sz="3600" dirty="0" smtClean="0">
                <a:solidFill>
                  <a:schemeClr val="bg1"/>
                </a:solidFill>
              </a:rPr>
              <a:t>етодическая </a:t>
            </a:r>
            <a:r>
              <a:rPr lang="ru-RU" sz="3600" dirty="0">
                <a:solidFill>
                  <a:schemeClr val="bg1"/>
                </a:solidFill>
              </a:rPr>
              <a:t>разработка </a:t>
            </a:r>
            <a:r>
              <a:rPr lang="ru-RU" sz="3600" dirty="0" smtClean="0">
                <a:solidFill>
                  <a:schemeClr val="bg1"/>
                </a:solidFill>
              </a:rPr>
              <a:t>направлена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на формирование у учащихся профессиональных навыков в области дизайна и способствует развитию творческих способностей в области ландшафтного проектирования и моделирования.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Особенностью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представленной работы является гармоничное сочетание ландшафтной графики (2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– макет) и ландшафтного моделирования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 (3 –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). </a:t>
            </a:r>
          </a:p>
        </p:txBody>
      </p:sp>
    </p:spTree>
    <p:extLst>
      <p:ext uri="{BB962C8B-B14F-4D97-AF65-F5344CB8AC3E}">
        <p14:creationId xmlns="" xmlns:p14="http://schemas.microsoft.com/office/powerpoint/2010/main" val="2472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208823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Работа над ландшафтным проектом ведется поэтапно: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вначале разрабатываются фор – эскизы и выполняется рисунок плана на бумаге в цвете (2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), затем по эскизу выполняется сам макет (3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" y="3212976"/>
            <a:ext cx="4248472" cy="30578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25" y="3211832"/>
            <a:ext cx="4115428" cy="30578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70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70992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>
                <a:solidFill>
                  <a:schemeClr val="bg1"/>
                </a:solidFill>
              </a:rPr>
              <a:t>Курс обучения базируется на трех основных разделах</a:t>
            </a:r>
            <a:r>
              <a:rPr lang="ru-RU" sz="2600" dirty="0" smtClean="0">
                <a:solidFill>
                  <a:schemeClr val="bg1"/>
                </a:solidFill>
              </a:rPr>
              <a:t>: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«Дизайн как средство моделирования ландшафтной среды»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Раздел знакомит учащихся с основными понятиями дизайна, направлениями и профессиями, в которых работают дизайнеры. 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«Основы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цветоведения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и ландшафтной композиции»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Раздел знакомит с основными законами построения композиции, рассматривает гармоничные сочетания  цветов в ландшафтной композиции.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«Ландшафтный дизайн открытого пространства: проектирование и макетирование среды»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Раздел знакомит с основными правилами планировки открытого пространства,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учит составлять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план участка, конструировать макет ландшафтной среды.</a:t>
            </a:r>
          </a:p>
        </p:txBody>
      </p:sp>
    </p:spTree>
    <p:extLst>
      <p:ext uri="{BB962C8B-B14F-4D97-AF65-F5344CB8AC3E}">
        <p14:creationId xmlns="" xmlns:p14="http://schemas.microsoft.com/office/powerpoint/2010/main" val="12763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313</TotalTime>
  <Words>116</Words>
  <Application>Microsoft Office PowerPoint</Application>
  <PresentationFormat>Экран (4:3)</PresentationFormat>
  <Paragraphs>19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Научно – методическая разработка на тему:  Развитие творческих способностей детей средствами моделирования и дизайна ландшафтной среды</vt:lpstr>
      <vt:lpstr>Актуальность данной разработки обусловлена повышенным интересом у учеников к специальности «дизайн». </vt:lpstr>
      <vt:lpstr>Цель :    Познакомить учащихся с проектированием и моделированием дизайна среды, ландшафтным макетированием; его методом, процессом, результатами, сформировать активную жизненную позицию, способствующую развитию гармоничной, творческой личности.</vt:lpstr>
      <vt:lpstr>Основные задачи:       1. Обучающие:  - выявлять и развивать творческие интересы учащихся; -  приобщать детей и подростков к творческой деятельности; - формировать и совершенствовать навыки  художественно – творческой деятельности; - обучать умениям и навыкам различных художественных техник (живопись, графика), проектированию и моделированию; - создать условия для самовыражения и самореализации творческих способностей  детей и подростков. </vt:lpstr>
      <vt:lpstr>2. Развивающие: - развивать творческое мышление и воображение как основу деятельности; - способствовать развитию интеллектуальности; - развивать коммуникативные способности; - способствовать развитию творчески активной личности.  3. Воспитательные: - воспитывать эстетические потребности и вкус; - воспитывать положительное отношение к общественным ценностям, нормам и правилам поведения; - воспитывать нравственность и патриотизм.</vt:lpstr>
      <vt:lpstr> 4. Социально – педагогические,    приобретенные знания и навыки: - повлияют на выбор профессии; - помогут с пользой проводить свободное время; - создадут хорошие отношения в коллективе сверстников.   </vt:lpstr>
      <vt:lpstr>Методическая разработка направлена   на формирование у учащихся профессиональных навыков в области дизайна и способствует развитию творческих способностей в области ландшафтного проектирования и моделирования.   Особенностью представленной работы является гармоничное сочетание ландшафтной графики (2D – макет) и ландшафтного моделирования   (3 – D). </vt:lpstr>
      <vt:lpstr>Работа над ландшафтным проектом ведется поэтапно:  вначале разрабатываются фор – эскизы и выполняется рисунок плана на бумаге в цвете (2D), затем по эскизу выполняется сам макет (3D). </vt:lpstr>
      <vt:lpstr> Курс обучения базируется на трех основных разделах:  1. «Дизайн как средство моделирования ландшафтной среды». Раздел знакомит учащихся с основными понятиями дизайна, направлениями и профессиями, в которых работают дизайнеры.  2. «Основы цветоведения и ландшафтной композиции». Раздел знакомит с основными законами построения композиции, рассматривает гармоничные сочетания  цветов в ландшафтной композиции. 3. «Ландшафтный дизайн открытого пространства: проектирование и макетирование среды».  Раздел знакомит с основными правилами планировки открытого пространства, учит составлять план участка, конструировать макет ландшафтной среды.</vt:lpstr>
      <vt:lpstr>в работе использую следующие виды и формы занятий:  лекция, каждая новая тема начинается с объяснения в форме рассказа или беседы с использованием иллюстративного материала и видео курса по данной теме; практическая  творческая работа, которая проводится по темам на каждом занятии после теоретической части; семинар, предусматривается самостоятельная работа учащихся дома, в библиотеке с целью подбора литературного материала по выбранной теме; экскурсия, которая заранее планируется на пленер с научно – исследовательской целью (изучение растений, проектирования и благоустройства разных территорий в городе, выполнение эскизов и набросков с натуры), а также посещение тематических выставок.</vt:lpstr>
      <vt:lpstr>Формирование знаний, умений и навыков. В ходе учебного процесса учащиеся должны знать: - о дизайне е его направлениях; - ландшафтном дизайне и моделировании, их особенностях; - области использования новых знаний; - тенденции современного дизайна; - различные направления в ландшафтной архитектуре; - законы ландшафтной композиции; - специальные термины.</vt:lpstr>
      <vt:lpstr>  Уметь:  - работать с различными источниками информации,  - сравнивать стили, соотносить их с определенными направлениями в дизайне; - моделировать ландшафтные объекты  (в графике 2D и объеме  3D);  - работать по памяти и воображению над зарисовкой и проектированием конкретных элементов ландшафтной среды;  - владеть навыками формообразования (изготовления макета);  - использовать в работе разнообразные материалы (бумага белая и тонированная, картон, природный материал, пластилин, глина, пенопласт, пластик, деревянные и другие заготовки).      </vt:lpstr>
      <vt:lpstr>  Результат методической разработки   отчетная выставка «Палитра сада»   студии дизайна «Полет» 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 – методическая разработка на тему: Развитие творческих способностей детей средствами моделирования и дизайна ландшафтной среды</dc:title>
  <dc:creator>Admin</dc:creator>
  <cp:lastModifiedBy>Борисова</cp:lastModifiedBy>
  <cp:revision>34</cp:revision>
  <dcterms:created xsi:type="dcterms:W3CDTF">2011-12-06T10:14:38Z</dcterms:created>
  <dcterms:modified xsi:type="dcterms:W3CDTF">2018-02-22T20:29:01Z</dcterms:modified>
</cp:coreProperties>
</file>