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57" r:id="rId5"/>
    <p:sldId id="260" r:id="rId6"/>
    <p:sldId id="259" r:id="rId7"/>
    <p:sldId id="261" r:id="rId8"/>
    <p:sldId id="265" r:id="rId9"/>
    <p:sldId id="263" r:id="rId10"/>
    <p:sldId id="262" r:id="rId11"/>
    <p:sldId id="270" r:id="rId12"/>
    <p:sldId id="269" r:id="rId13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00"/>
    <a:srgbClr val="006600"/>
    <a:srgbClr val="CC0000"/>
    <a:srgbClr val="990000"/>
    <a:srgbClr val="FF3300"/>
    <a:srgbClr val="FF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03B617EC-3910-4491-9FDC-7F094DD25F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8860A437-1C1F-4B21-890D-5697B1740643}" type="slidenum">
              <a:rPr lang="ru-RU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A5A50613-F80A-4EF1-8927-5C2294F560AB}" type="slidenum">
              <a:rPr lang="ru-RU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2A73A106-AE59-4AA6-9AF9-0AA61911B30B}" type="slidenum">
              <a:rPr lang="ru-RU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ru-RU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17CCFC4A-4DCD-46FC-A641-AE072D54B709}" type="slidenum">
              <a:rPr lang="ru-RU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ru-RU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311AC-8D67-483C-99A5-EC6EA105C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36E7-3D28-4A0E-AEDA-4F797BD01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DDE0F-A72A-4E05-ACDB-E89F25094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01FA-B581-4C7F-99CD-B9E07BC01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C95B5-2449-407F-894F-2E643E1F5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B5C1-E479-40B1-8429-BC66352802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47BC-1FEA-4726-A66A-B0D5EDEC4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CD8B-56DA-4EBD-84E9-0E1BA4C48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230ED-C85E-4ED2-AF60-6DAC701CF2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F8BF-FDB8-41D8-AEBF-5B924A2FC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18CA7-9953-453A-A615-DA1823741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D0761E59-5D17-4F09-B343-3290B7CC88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924" y="350813"/>
            <a:ext cx="6500858" cy="5502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MS Gothic" charset="-128"/>
              </a:rPr>
              <a:t>МАОУ «Школа № 178»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7397750" y="4922838"/>
            <a:ext cx="2403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002060"/>
                </a:solidFill>
              </a:rPr>
              <a:t>Подготовил 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002060"/>
                </a:solidFill>
              </a:rPr>
              <a:t>ученик 3Б класса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600" b="1">
                <a:solidFill>
                  <a:srgbClr val="002060"/>
                </a:solidFill>
              </a:rPr>
              <a:t>Ераков Иван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25" y="6780213"/>
            <a:ext cx="1871663" cy="550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MS Gothic" charset="-128"/>
              </a:rPr>
              <a:t>Г.Н.Новгород</a:t>
            </a: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MS Gothic" charset="-128"/>
              </a:rPr>
              <a:t>2017г.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2792" y="1565259"/>
            <a:ext cx="6858048" cy="3286148"/>
          </a:xfrm>
          <a:prstGeom prst="rect">
            <a:avLst/>
          </a:prstGeom>
          <a:noFill/>
        </p:spPr>
        <p:txBody>
          <a:bodyPr spcFirstLastPara="1">
            <a:prstTxWarp prst="textButt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7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Gothic" charset="-128"/>
              </a:rPr>
              <a:t>Любимые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7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Gothic" charset="-128"/>
              </a:rPr>
              <a:t>грибы 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72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MS Gothic" charset="-128"/>
              </a:rPr>
              <a:t>нашей семьи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25800" y="422251"/>
            <a:ext cx="6429420" cy="607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i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Отгадай, какой это гриб</a:t>
            </a:r>
          </a:p>
        </p:txBody>
      </p:sp>
      <p:pic>
        <p:nvPicPr>
          <p:cNvPr id="11267" name="Picture 3" descr="C:\Users\User 2\Desktop\Скаченное разобрать\Загрузки\Картинки\3D-Women-Question-01-1024x102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0"/>
            <a:ext cx="14287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12"/>
          <p:cNvSpPr>
            <a:spLocks noChangeArrowheads="1"/>
          </p:cNvSpPr>
          <p:nvPr/>
        </p:nvSpPr>
        <p:spPr bwMode="auto">
          <a:xfrm>
            <a:off x="1611313" y="1851025"/>
            <a:ext cx="65722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Мы – сестрички-лесовички, 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Платья сшили к лету 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Разные по цвету: 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У каждой сестрички 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Свой вкус и привычки. </a:t>
            </a:r>
          </a:p>
        </p:txBody>
      </p:sp>
      <p:pic>
        <p:nvPicPr>
          <p:cNvPr id="14" name="Рисунок 13" descr="http://www.zooclub.ru/skat/img.php?w=650&amp;h=600&amp;img=./attach/sim/286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3438" y="3994150"/>
            <a:ext cx="218122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040188" y="5422900"/>
            <a:ext cx="24288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u="sng">
                <a:solidFill>
                  <a:srgbClr val="006600"/>
                </a:solidFill>
                <a:latin typeface="Comic Sans MS" pitchFamily="66" charset="0"/>
              </a:rPr>
              <a:t>(Сыроежки)</a:t>
            </a:r>
            <a:endParaRPr lang="ru-RU" sz="2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683375" y="708025"/>
            <a:ext cx="30908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 лесных дорожек </a:t>
            </a:r>
            <a:b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Много белых ножек </a:t>
            </a:r>
            <a:b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шляпках разноцветных, </a:t>
            </a:r>
            <a:b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Издали заметных. </a:t>
            </a:r>
            <a:b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Собирай, не мешкай! </a:t>
            </a:r>
            <a:b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сыроежки.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2750" y="279400"/>
            <a:ext cx="5357813" cy="779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800" b="1" dirty="0">
                <a:ln w="18000">
                  <a:noFill/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Сыроежки</a:t>
            </a:r>
          </a:p>
        </p:txBody>
      </p:sp>
      <p:pic>
        <p:nvPicPr>
          <p:cNvPr id="4" name="Рисунок 3" descr="http://novuyden.com/wp-content/uploads/2016/07/original-1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8842" y="4687589"/>
            <a:ext cx="4041783" cy="28720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96875" y="5137150"/>
            <a:ext cx="578643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800000"/>
                </a:solidFill>
              </a:rPr>
              <a:t>С июня по сентябрь на заброшенных лесных дорогах в лиственных и смешанных лесах собирают вкусные зеленые сыроежки. У сине-желтых и сине-зеленых сыроежек пластинки под шляпками не твердые, а мягкие на ощупь. Шляпки у них липкие и блестящие. 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396875" y="2279650"/>
            <a:ext cx="9501188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800000"/>
                </a:solidFill>
              </a:rPr>
              <a:t>В течение всего грибного сезона в лесу можно встретить большое количество разновидностей сыроежек, которые различаются по вкусу и окраске шляпок. Деликатесными считаются сыроежки с сине-зелеными и желто-коричневыми шляпками. Сыроежки растут в лиственных и хвойных лесах.</a:t>
            </a:r>
            <a:endParaRPr lang="ru-RU"/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682625" y="3422650"/>
            <a:ext cx="914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800000"/>
                </a:solidFill>
              </a:rPr>
              <a:t>Судя по названию, сыроежки можно есть в сыром виде, и многие грибники верят в это. Действительно, все они съедобны, но среди них есть несколько видов с горьким вкусом, которые употребляют в пищу после длительного отваривания. Горькие виды обычно имеют красные или фиолетовые шляпки. </a:t>
            </a:r>
            <a:endParaRPr lang="ru-RU"/>
          </a:p>
        </p:txBody>
      </p:sp>
      <p:sp>
        <p:nvSpPr>
          <p:cNvPr id="12296" name="Прямоугольник 7"/>
          <p:cNvSpPr>
            <a:spLocks noChangeArrowheads="1"/>
          </p:cNvSpPr>
          <p:nvPr/>
        </p:nvSpPr>
        <p:spPr bwMode="auto">
          <a:xfrm>
            <a:off x="682625" y="4708525"/>
            <a:ext cx="5429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>
                <a:solidFill>
                  <a:srgbClr val="800000"/>
                </a:solidFill>
              </a:rPr>
              <a:t>Недостаток сыроежек – они очень ломкие.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0" y="2208201"/>
            <a:ext cx="9358378" cy="664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Важное правило любого грибника: </a:t>
            </a:r>
          </a:p>
        </p:txBody>
      </p:sp>
      <p:pic>
        <p:nvPicPr>
          <p:cNvPr id="13315" name="Picture 2" descr="C:\Users\User 2\Desktop\Скаченное разобрать\Загрузки\Картинки\аним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8813" y="3273425"/>
            <a:ext cx="6191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User 2\Desktop\Скаченное разобрать\Загрузки\Картинки\аним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39750" y="350838"/>
            <a:ext cx="13573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280" y="2779705"/>
            <a:ext cx="9215502" cy="1638013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«Не знаешь гриб – не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                                   бери!»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2\Desktop\Скаченное разобрать\Загрузки\Картинки\Детки, малыши\iью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49675"/>
            <a:ext cx="7143750" cy="3810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11188" y="493713"/>
            <a:ext cx="7286625" cy="312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     Мы всей семьей любим ходить в лес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и собирать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грибы и ягоды.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     Около нашей деревни есть хвойные и смешанные леса. Там растет очень много грибов.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     Самые любимые грибы в нашей семье – белые, лисички, подосиновики, сыроежки.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MS Gothic" charset="-128"/>
              </a:rPr>
              <a:t>     Расскажу немного о них.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a typeface="MS Gothic" charset="-128"/>
            </a:endParaRPr>
          </a:p>
        </p:txBody>
      </p:sp>
      <p:pic>
        <p:nvPicPr>
          <p:cNvPr id="3076" name="Picture 3" descr="C:\Users\User 2\Desktop\Скаченное разобрать\Загрузки\Картинки\Детки, малыши\iит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5" y="207963"/>
            <a:ext cx="2349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800" y="422251"/>
            <a:ext cx="6429420" cy="607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i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Отгадай, какой это гриб</a:t>
            </a:r>
          </a:p>
        </p:txBody>
      </p:sp>
      <p:pic>
        <p:nvPicPr>
          <p:cNvPr id="14338" name="Picture 2" descr="http://pedagog39.ru/wp-content/uploads/2017/02/%D0%B1%D0%B5%D0%BB%D1%8B%D0%B9-%D0%B3%D1%80%D0%B8%D0%B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82750" y="3494088"/>
            <a:ext cx="462915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39750" y="1279525"/>
            <a:ext cx="67865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Крепкий, плотный, очень статный,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В шляпе бурой и нарядной.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Это гордость всех лесов!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Настоящий царь грибов!</a:t>
            </a: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 b="1">
                <a:solidFill>
                  <a:srgbClr val="0066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826125" y="3779838"/>
            <a:ext cx="33575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800" b="1" u="sng">
                <a:solidFill>
                  <a:srgbClr val="006600"/>
                </a:solidFill>
                <a:latin typeface="Comic Sans MS" pitchFamily="66" charset="0"/>
              </a:rPr>
              <a:t>(Белый гриб) </a:t>
            </a:r>
            <a:endParaRPr lang="ru-RU" sz="2800" u="sng"/>
          </a:p>
        </p:txBody>
      </p:sp>
      <p:pic>
        <p:nvPicPr>
          <p:cNvPr id="4102" name="Picture 3" descr="C:\Users\User 2\Desktop\Скаченное разобрать\Загрузки\Картинки\3D-Women-Question-01-1024x102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5438" y="0"/>
            <a:ext cx="93503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346" y="422251"/>
            <a:ext cx="8001056" cy="722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b="1" dirty="0">
                <a:ln w="18000">
                  <a:solidFill>
                    <a:srgbClr val="8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Белый гриб (или боровик)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11813" y="1136650"/>
            <a:ext cx="407193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пригорке у дорожки </a:t>
            </a:r>
            <a:endParaRPr lang="ru-RU" sz="2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Гриб стоит на толстой ножке. </a:t>
            </a:r>
            <a:endParaRPr lang="ru-RU" sz="2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От дождя немного влажный, </a:t>
            </a:r>
            <a:endParaRPr lang="ru-RU" sz="2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Белый гриб - большой и важный. </a:t>
            </a:r>
            <a:endParaRPr lang="ru-RU" sz="20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25438" y="4994275"/>
            <a:ext cx="7358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 eaLnBrk="0" hangingPunct="0"/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Бывают белые грибы большие и маленькие. Насколько большим вырастет грибочек, будет зависеть от погодных условий. </a:t>
            </a:r>
          </a:p>
          <a:p>
            <a:pPr defTabSz="914400" eaLnBrk="0" hangingPunct="0"/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 примеру, если отправится в лес после сильного дождя, наверняка, удастся насобирать больших боровичков. В жару и зной, увы, на богатую добычу рассчитывать не приходится. 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im0-tub-ru.yandex.net/i?id=1391ebd6f997a2bc0df55754c4a84d71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8" y="3922713"/>
            <a:ext cx="311148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126" name="Прямоугольник 6"/>
          <p:cNvSpPr>
            <a:spLocks noChangeArrowheads="1"/>
          </p:cNvSpPr>
          <p:nvPr/>
        </p:nvSpPr>
        <p:spPr bwMode="auto">
          <a:xfrm>
            <a:off x="904875" y="2351088"/>
            <a:ext cx="9175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Наиболее ценным из всех съедобных грибов –  является боровик, или как его еще величают, белый гриб. Он по праву считается королем грибного царства и мечтой любого грибника. </a:t>
            </a:r>
            <a:endParaRPr lang="ru-RU"/>
          </a:p>
        </p:txBody>
      </p:sp>
      <p:sp>
        <p:nvSpPr>
          <p:cNvPr id="5127" name="Прямоугольник 7"/>
          <p:cNvSpPr>
            <a:spLocks noChangeArrowheads="1"/>
          </p:cNvSpPr>
          <p:nvPr/>
        </p:nvSpPr>
        <p:spPr bwMode="auto">
          <a:xfrm>
            <a:off x="396875" y="3351213"/>
            <a:ext cx="8929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Внешне боровик отличается от своих собратьев: у него толстая белая или немного желтоватая ножка и коричневая шляпка. А белым его называют потому, что если боровик надломить – внутри он окажется белоснежным. 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968375" y="4351338"/>
            <a:ext cx="8786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buFont typeface="Times New Roman" pitchFamily="18" charset="0"/>
              <a:buNone/>
            </a:pPr>
            <a:r>
              <a:rPr lang="ru-RU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Окраска шляпки может меняться, в зависимости от возраста гриба и места его обитания.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850" y="350813"/>
            <a:ext cx="7929618" cy="664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dirty="0">
                <a:ln w="18000">
                  <a:solidFill>
                    <a:srgbClr val="8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Вредные двойники боровика</a:t>
            </a:r>
          </a:p>
        </p:txBody>
      </p:sp>
      <p:pic>
        <p:nvPicPr>
          <p:cNvPr id="5" name="Рисунок 4" descr="http://uslide.ru/images/11/17248/960/img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594" y="922317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8" name="Picture 2" descr="C:\Users\User 2\Desktop\Скаченное разобрать\Загрузки\Картинки\в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5800" y="422251"/>
            <a:ext cx="6429420" cy="607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i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Отгадай, какой это гриб</a:t>
            </a:r>
          </a:p>
        </p:txBody>
      </p:sp>
      <p:pic>
        <p:nvPicPr>
          <p:cNvPr id="7171" name="Picture 3" descr="C:\Users\User 2\Desktop\Скаченное разобрать\Загрузки\Картинки\3D-Women-Question-01-1024x102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0"/>
            <a:ext cx="14287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896938" y="2422525"/>
            <a:ext cx="56435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Стоят они в лесочке,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В оранжевых носочках,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Милые сестрички,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Имя им . . . </a:t>
            </a:r>
          </a:p>
        </p:txBody>
      </p:sp>
      <p:pic>
        <p:nvPicPr>
          <p:cNvPr id="7" name="Рисунок 6" descr="http://galerey-room.ru/images/074842_1385527722.png"/>
          <p:cNvPicPr>
            <a:picLocks noChangeAspect="1" noChangeArrowheads="1"/>
          </p:cNvPicPr>
          <p:nvPr/>
        </p:nvPicPr>
        <p:blipFill>
          <a:blip r:embed="rId3"/>
          <a:srcRect l="9886" t="9387" r="6464" b="10014"/>
          <a:stretch>
            <a:fillRect/>
          </a:stretch>
        </p:blipFill>
        <p:spPr bwMode="auto">
          <a:xfrm>
            <a:off x="5897563" y="3708400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11500" y="4994275"/>
            <a:ext cx="19526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u="sng">
                <a:solidFill>
                  <a:srgbClr val="006600"/>
                </a:solidFill>
                <a:latin typeface="Comic Sans MS" pitchFamily="66" charset="0"/>
              </a:rPr>
              <a:t>(Лисички)</a:t>
            </a:r>
            <a:endParaRPr lang="ru-RU" sz="2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7106" y="279375"/>
            <a:ext cx="5357850" cy="722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400" b="1" dirty="0">
                <a:ln w="18000">
                  <a:solidFill>
                    <a:srgbClr val="80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Лисички</a:t>
            </a:r>
          </a:p>
        </p:txBody>
      </p:sp>
      <p:pic>
        <p:nvPicPr>
          <p:cNvPr id="11" name="Рисунок 10" descr="http://photo-masters.ru/img/chto-delayut-iz-gribov-lisichek-3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2775" y="3987775"/>
            <a:ext cx="5357850" cy="35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25438" y="922338"/>
            <a:ext cx="94297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/>
            <a:r>
              <a:rPr lang="ru-RU" b="1">
                <a:solidFill>
                  <a:srgbClr val="006600"/>
                </a:solidFill>
                <a:cs typeface="Times New Roman" pitchFamily="18" charset="0"/>
              </a:rPr>
              <a:t>Среди других грибов лисички выделяются яркой оранжево-желтой расцветкой, а также тем, что шляпка и ножка у них составляют единое целое. Шляпка гладкая, может быть неправильной формы, с волнистыми краями. Отделить кожицу от мякоти непросто. Сама мякоть мясистая, беловато-желтая, на вкус кисловатая, имеет запах сушеных фруктов. Ножка плотная, бывает чуть светлее шляпки, внизу более узкая, чем вверху.</a:t>
            </a:r>
          </a:p>
        </p:txBody>
      </p:sp>
      <p:sp>
        <p:nvSpPr>
          <p:cNvPr id="8197" name="Прямоугольник 11"/>
          <p:cNvSpPr>
            <a:spLocks noChangeArrowheads="1"/>
          </p:cNvSpPr>
          <p:nvPr/>
        </p:nvSpPr>
        <p:spPr bwMode="auto">
          <a:xfrm>
            <a:off x="825500" y="2636838"/>
            <a:ext cx="8818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b="1">
                <a:solidFill>
                  <a:srgbClr val="006600"/>
                </a:solidFill>
                <a:cs typeface="Times New Roman" pitchFamily="18" charset="0"/>
              </a:rPr>
              <a:t>Найти лисички можно в любом лесу. Больше всего их растет там, где растут ели и сосны, но можно найти их и возле дуба. Как правило, лисички прячутся под опавшими и прелыми листьями, а в хвойных боровых лесах они предпочитают влажный мох. </a:t>
            </a:r>
          </a:p>
        </p:txBody>
      </p:sp>
      <p:sp>
        <p:nvSpPr>
          <p:cNvPr id="8198" name="Прямоугольник 12"/>
          <p:cNvSpPr>
            <a:spLocks noChangeArrowheads="1"/>
          </p:cNvSpPr>
          <p:nvPr/>
        </p:nvSpPr>
        <p:spPr bwMode="auto">
          <a:xfrm>
            <a:off x="325438" y="3851275"/>
            <a:ext cx="471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b="1">
                <a:solidFill>
                  <a:srgbClr val="006600"/>
                </a:solidFill>
                <a:cs typeface="Times New Roman" pitchFamily="18" charset="0"/>
              </a:rPr>
              <a:t>Растут эти грибы обычно группами, поэтому после обнаружения одной лисички стоит внимательно поискать ее соседок где-то поблизости.</a:t>
            </a:r>
          </a:p>
        </p:txBody>
      </p:sp>
      <p:sp>
        <p:nvSpPr>
          <p:cNvPr id="8199" name="Прямоугольник 13"/>
          <p:cNvSpPr>
            <a:spLocks noChangeArrowheads="1"/>
          </p:cNvSpPr>
          <p:nvPr/>
        </p:nvSpPr>
        <p:spPr bwMode="auto">
          <a:xfrm>
            <a:off x="396875" y="5065713"/>
            <a:ext cx="46434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b="1">
                <a:solidFill>
                  <a:srgbClr val="006600"/>
                </a:solidFill>
                <a:cs typeface="Times New Roman" pitchFamily="18" charset="0"/>
              </a:rPr>
              <a:t>Одним из достоинств лисичек является то, что их избегают различные вредители и насекомые. Лисички вырабатывают особое вещество, безвредное для человека, но губящее всякого рода паразитов.</a:t>
            </a:r>
            <a:endParaRPr lang="ru-RU" b="1">
              <a:solidFill>
                <a:srgbClr val="006600"/>
              </a:solidFill>
            </a:endParaRPr>
          </a:p>
          <a:p>
            <a:pPr defTabSz="914400" eaLnBrk="0" hangingPunct="0">
              <a:buFont typeface="Times New Roman" pitchFamily="18" charset="0"/>
              <a:buNone/>
            </a:pPr>
            <a:r>
              <a:rPr lang="ru-RU" b="1">
                <a:solidFill>
                  <a:srgbClr val="006600"/>
                </a:solidFill>
                <a:cs typeface="Times New Roman" pitchFamily="18" charset="0"/>
              </a:rPr>
              <a:t>Благодаря этому веществу,  лисички никогда не бывают червивыми.</a:t>
            </a:r>
            <a:endParaRPr lang="ru-RU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User 2\Desktop\Скаченное разобрать\Загрузки\Картинки\3D-Women-Question-01-1024x102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438" y="0"/>
            <a:ext cx="142875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25800" y="422251"/>
            <a:ext cx="6429420" cy="607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i="1" dirty="0">
                <a:ln w="18000">
                  <a:solidFill>
                    <a:schemeClr val="tx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Отгадай, какой это гриб</a:t>
            </a: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396875" y="2208213"/>
            <a:ext cx="63579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Я родился в день дождливый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Под осиной молодой,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Круглый, гладенький, красивый,</a:t>
            </a:r>
            <a:br>
              <a:rPr lang="ru-RU" sz="2800" b="1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sz="2800" b="1">
                <a:solidFill>
                  <a:srgbClr val="006600"/>
                </a:solidFill>
                <a:latin typeface="Comic Sans MS" pitchFamily="66" charset="0"/>
              </a:rPr>
              <a:t>С ножкой толстой и прямой.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468563" y="5137150"/>
            <a:ext cx="28209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u="sng">
                <a:solidFill>
                  <a:srgbClr val="006600"/>
                </a:solidFill>
                <a:latin typeface="Comic Sans MS" pitchFamily="66" charset="0"/>
              </a:rPr>
              <a:t>(Подосиновик)</a:t>
            </a:r>
            <a:endParaRPr lang="ru-RU" sz="2800" u="sng"/>
          </a:p>
        </p:txBody>
      </p:sp>
      <p:pic>
        <p:nvPicPr>
          <p:cNvPr id="11" name="Рисунок 10" descr="http://ribnoemesto-irk.ru/wp-content/uploads/2017/05/%D0%9F%D0%BE%D0%B4%D0%BE%D1%81%D0%B8%D0%BD%D0%BE%D0%B2%D0%B8%D0%BA.jpg"/>
          <p:cNvPicPr/>
          <p:nvPr/>
        </p:nvPicPr>
        <p:blipFill>
          <a:blip r:embed="rId3"/>
          <a:srcRect r="-12305" b="-14593"/>
          <a:stretch>
            <a:fillRect/>
          </a:stretch>
        </p:blipFill>
        <p:spPr bwMode="auto">
          <a:xfrm>
            <a:off x="5611817" y="3922713"/>
            <a:ext cx="4468808" cy="3636962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97125" y="279400"/>
            <a:ext cx="5357813" cy="779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800" b="1" dirty="0">
                <a:ln w="18000">
                  <a:noFill/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MS Gothic" charset="-128"/>
              </a:rPr>
              <a:t>Подосиновик</a:t>
            </a:r>
          </a:p>
        </p:txBody>
      </p:sp>
      <p:pic>
        <p:nvPicPr>
          <p:cNvPr id="13" name="Рисунок 12" descr="https://im0-tub-ru.yandex.net/i?id=14f6537879739f0275928d8bd3e48dd4-l&amp;n=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64982" y="3465192"/>
            <a:ext cx="3215643" cy="40944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44" name="Прямоугольник 13"/>
          <p:cNvSpPr>
            <a:spLocks noChangeArrowheads="1"/>
          </p:cNvSpPr>
          <p:nvPr/>
        </p:nvSpPr>
        <p:spPr bwMode="auto">
          <a:xfrm>
            <a:off x="6326188" y="993775"/>
            <a:ext cx="3357562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 в красной шапочке расту </a:t>
            </a:r>
            <a:b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Среди корней осиновых, </a:t>
            </a:r>
            <a:b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Меня узнаешь за версту, </a:t>
            </a:r>
            <a:b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Зовусь я подосиновик.</a:t>
            </a:r>
          </a:p>
        </p:txBody>
      </p:sp>
      <p:sp>
        <p:nvSpPr>
          <p:cNvPr id="10245" name="Прямоугольник 14"/>
          <p:cNvSpPr>
            <a:spLocks noChangeArrowheads="1"/>
          </p:cNvSpPr>
          <p:nvPr/>
        </p:nvSpPr>
        <p:spPr bwMode="auto">
          <a:xfrm>
            <a:off x="325438" y="2351088"/>
            <a:ext cx="9358312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u="sng">
                <a:solidFill>
                  <a:srgbClr val="800000"/>
                </a:solidFill>
                <a:latin typeface="Comic Sans MS" pitchFamily="66" charset="0"/>
              </a:rPr>
              <a:t>Подосиновик </a:t>
            </a:r>
            <a:r>
              <a:rPr lang="ru-RU" sz="2400" b="1">
                <a:solidFill>
                  <a:srgbClr val="800000"/>
                </a:solidFill>
              </a:rPr>
              <a:t>- один из самых любимых грибниками гриб. Растёт он в лиственных и смешанных лесах, особенно в молодых осинниках. Встречается большими группами. </a:t>
            </a:r>
            <a:r>
              <a:rPr lang="ru-RU" b="1">
                <a:solidFill>
                  <a:srgbClr val="800000"/>
                </a:solidFill>
              </a:rPr>
              <a:t/>
            </a:r>
            <a:br>
              <a:rPr lang="ru-RU" b="1">
                <a:solidFill>
                  <a:srgbClr val="800000"/>
                </a:solidFill>
              </a:rPr>
            </a:br>
            <a:r>
              <a:rPr lang="ru-RU" b="1">
                <a:solidFill>
                  <a:srgbClr val="800000"/>
                </a:solidFill>
              </a:rPr>
              <a:t>         </a:t>
            </a:r>
          </a:p>
        </p:txBody>
      </p:sp>
      <p:sp>
        <p:nvSpPr>
          <p:cNvPr id="10246" name="Прямоугольник 15"/>
          <p:cNvSpPr>
            <a:spLocks noChangeArrowheads="1"/>
          </p:cNvSpPr>
          <p:nvPr/>
        </p:nvSpPr>
        <p:spPr bwMode="auto">
          <a:xfrm>
            <a:off x="825500" y="3636963"/>
            <a:ext cx="6143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solidFill>
                  <a:srgbClr val="800000"/>
                </a:solidFill>
              </a:rPr>
              <a:t>Шляпка подосиновика диаметром до 25 см, окраска её сверху красная, оранжевая или коричневая, иногда белая. Снизу шляпка светлая мелкопористая. Мякоть белая, на срезе чернеет.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706</Words>
  <Application>Microsoft Office PowerPoint</Application>
  <PresentationFormat>Произвольный</PresentationFormat>
  <Paragraphs>63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123</cp:lastModifiedBy>
  <cp:revision>57</cp:revision>
  <cp:lastPrinted>1601-01-01T00:00:00Z</cp:lastPrinted>
  <dcterms:created xsi:type="dcterms:W3CDTF">2012-04-30T16:21:04Z</dcterms:created>
  <dcterms:modified xsi:type="dcterms:W3CDTF">2018-02-24T11:32:23Z</dcterms:modified>
</cp:coreProperties>
</file>