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6" r:id="rId8"/>
    <p:sldId id="267" r:id="rId9"/>
    <p:sldId id="269" r:id="rId10"/>
    <p:sldId id="268" r:id="rId11"/>
    <p:sldId id="273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65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0" autoAdjust="0"/>
  </p:normalViewPr>
  <p:slideViewPr>
    <p:cSldViewPr>
      <p:cViewPr varScale="1">
        <p:scale>
          <a:sx n="68" d="100"/>
          <a:sy n="68" d="100"/>
        </p:scale>
        <p:origin x="14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55516847334424"/>
          <c:y val="2.7834849604322698E-2"/>
          <c:w val="0.61128644436332469"/>
          <c:h val="0.858414705567887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15</c:v>
                </c:pt>
                <c:pt idx="2">
                  <c:v>7</c:v>
                </c:pt>
                <c:pt idx="3">
                  <c:v>2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4B-439B-8239-22EBBFC2B1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</c:v>
                </c:pt>
                <c:pt idx="1">
                  <c:v>3</c:v>
                </c:pt>
                <c:pt idx="2">
                  <c:v>8</c:v>
                </c:pt>
                <c:pt idx="3">
                  <c:v>6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4B-439B-8239-22EBBFC2B1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ЗНАЮ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11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4B-439B-8239-22EBBFC2B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8184192"/>
        <c:axId val="118202368"/>
        <c:axId val="0"/>
      </c:bar3DChart>
      <c:catAx>
        <c:axId val="11818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202368"/>
        <c:crosses val="autoZero"/>
        <c:auto val="1"/>
        <c:lblAlgn val="ctr"/>
        <c:lblOffset val="100"/>
        <c:noMultiLvlLbl val="0"/>
      </c:catAx>
      <c:valAx>
        <c:axId val="118202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1841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_Tanita_\Desktop\ЛЁД\фон\5bb1e5b174be58da87520adb72c3d9c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1872208"/>
          </a:xfrm>
        </p:spPr>
        <p:txBody>
          <a:bodyPr>
            <a:norm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Исследовательская работа</a:t>
            </a:r>
            <a:b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«ТВЕРДАЯ ВОДА»</a:t>
            </a:r>
            <a:b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756592" y="3284984"/>
            <a:ext cx="9900592" cy="2376264"/>
          </a:xfrm>
        </p:spPr>
        <p:txBody>
          <a:bodyPr>
            <a:noAutofit/>
          </a:bodyPr>
          <a:lstStyle/>
          <a:p>
            <a:pPr algn="r"/>
            <a:endParaRPr lang="ru-RU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Выполнила:</a:t>
            </a:r>
            <a:endParaRPr lang="ru-RU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8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Курченко</a:t>
            </a:r>
            <a:r>
              <a:rPr lang="ru-RU" sz="1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Василина</a:t>
            </a:r>
            <a:endParaRPr lang="ru-RU" sz="18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ученица 1А класса</a:t>
            </a:r>
            <a:endParaRPr lang="ru-RU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МБОУ СШ № 17</a:t>
            </a:r>
            <a:endParaRPr lang="ru-RU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l"/>
            <a:endParaRPr lang="ru-RU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г.Димитровград</a:t>
            </a:r>
            <a:endParaRPr lang="ru-RU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2018г.</a:t>
            </a:r>
            <a:endParaRPr lang="ru-RU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_Tanita_\Desktop\ЛЁД\фон\depositphotos_49740331-stock-photo-ic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latin typeface="Arial" pitchFamily="34" charset="0"/>
                <a:cs typeface="Arial" pitchFamily="34" charset="0"/>
              </a:rPr>
              <a:t>ОПЫТ №3: ЛЁД - ХРУПКИЙ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Нам понадобятся: лёд и кухонный молоток</a:t>
            </a: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Берем несколько кусочков льда и не сильно бьем по нему кухонным молотком</a:t>
            </a:r>
          </a:p>
          <a:p>
            <a:pPr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Лед раскололся, и это говорит о том, что он ХРУПКИЙ</a:t>
            </a:r>
          </a:p>
        </p:txBody>
      </p:sp>
      <p:pic>
        <p:nvPicPr>
          <p:cNvPr id="2052" name="Picture 4" descr="C:\Users\_Tanita_\Desktop\ЛЁД\Новая папка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36912"/>
            <a:ext cx="2916323" cy="1944216"/>
          </a:xfrm>
          <a:prstGeom prst="rect">
            <a:avLst/>
          </a:prstGeom>
          <a:noFill/>
        </p:spPr>
      </p:pic>
      <p:pic>
        <p:nvPicPr>
          <p:cNvPr id="2053" name="Picture 5" descr="C:\Users\_Tanita_\Desktop\ЛЁД\Новая папка\2,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7" y="2636912"/>
            <a:ext cx="2916323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_Tanita_\Desktop\ЛЁД\фон\depositphotos_49740331-stock-photo-ic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latin typeface="Arial" pitchFamily="34" charset="0"/>
                <a:cs typeface="Arial" pitchFamily="34" charset="0"/>
              </a:rPr>
              <a:t>ОПЫТ №4: ЛЁД ЛЕГЧЕ ВОДЫ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4474840" cy="452596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</a:t>
            </a: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Нам понадобятся: стакан с водой и кусочки льда. </a:t>
            </a: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Поместим лёд в стакан с водой. </a:t>
            </a: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Мы видим, что лёд не тонет, а плавает наверху, а это значит, что лёд легче воды.</a:t>
            </a:r>
          </a:p>
          <a:p>
            <a:pPr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_Tanita_\Desktop\ЛЁД\Новая папка\DSC_0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08400"/>
            <a:ext cx="3019029" cy="2012687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_Tanita_\Desktop\ЛЁД\фон\depositphotos_49740331-stock-photo-ic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Arial" pitchFamily="34" charset="0"/>
                <a:cs typeface="Arial" pitchFamily="34" charset="0"/>
              </a:rPr>
              <a:t>ОПЫТ №5: ЦВЕТНОЙ ЛЁД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3826768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Чтобы сделать цветной лёд, возьмем несколько стаканчиков с водой,  разноцветные краски и форму для льда. Затем в стаканчики с водой добавляем краситель (у нас красный, желтый, синий), заливаем в форму для льда и ставим в морозилку. Спустя время, когда лёд застыл, мы получили очень красивые цветные льдинки.</a:t>
            </a:r>
          </a:p>
        </p:txBody>
      </p:sp>
      <p:pic>
        <p:nvPicPr>
          <p:cNvPr id="4098" name="Picture 2" descr="C:\Users\_Tanita_\Desktop\ЛЁД\Новая папка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00808"/>
            <a:ext cx="2268254" cy="1584176"/>
          </a:xfrm>
          <a:prstGeom prst="rect">
            <a:avLst/>
          </a:prstGeom>
          <a:noFill/>
        </p:spPr>
      </p:pic>
      <p:pic>
        <p:nvPicPr>
          <p:cNvPr id="4099" name="Picture 3" descr="C:\Users\_Tanita_\Desktop\ЛЁД\Новая папка\5,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700808"/>
            <a:ext cx="2196244" cy="1584176"/>
          </a:xfrm>
          <a:prstGeom prst="rect">
            <a:avLst/>
          </a:prstGeom>
          <a:noFill/>
        </p:spPr>
      </p:pic>
      <p:pic>
        <p:nvPicPr>
          <p:cNvPr id="4100" name="Picture 4" descr="C:\Users\_Tanita_\Desktop\ЛЁД\Новая папка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861048"/>
            <a:ext cx="2304256" cy="1728192"/>
          </a:xfrm>
          <a:prstGeom prst="rect">
            <a:avLst/>
          </a:prstGeom>
          <a:noFill/>
        </p:spPr>
      </p:pic>
      <p:pic>
        <p:nvPicPr>
          <p:cNvPr id="1026" name="Picture 2" descr="C:\Users\_Tanita_\Desktop\ЛЁД\Новая папка\DSC_09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861048"/>
            <a:ext cx="2232248" cy="1776197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_Tanita_\Desktop\ЛЁД\фон\depositphotos_49740331-stock-photo-ic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418058"/>
          </a:xfrm>
        </p:spPr>
        <p:txBody>
          <a:bodyPr>
            <a:noAutofit/>
          </a:bodyPr>
          <a:lstStyle/>
          <a:p>
            <a:r>
              <a:rPr lang="ru-RU" sz="2900" b="1" i="1" dirty="0">
                <a:latin typeface="Arial" pitchFamily="34" charset="0"/>
                <a:cs typeface="Arial" pitchFamily="34" charset="0"/>
              </a:rPr>
              <a:t>ОПЫТ №6: ЛЕДЯНОЙ «КОКТЕЙЛЬ» ДЛЯ ПТИЦ</a:t>
            </a:r>
            <a:endParaRPr lang="ru-RU" sz="2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3754760" cy="52894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Для того, чтобы сделать ледяной «коктейль»для птиц, нам понадобятся: пластиковый стаканчик, мандарин, банан, яблоко, вода и лента. Режем фрукты на крупные кусочки, кладём в стакан. Затем кладем ленту, так чтобы её петля висела из стакана, заливаем водой и ставим стакан в морозильную камеру. Когда вода замерзнет, аккуратно вынимаем ледяной стаканчик из пластикового и украшаем ледяным «коктейлем» дерево на улице. </a:t>
            </a:r>
          </a:p>
        </p:txBody>
      </p:sp>
      <p:pic>
        <p:nvPicPr>
          <p:cNvPr id="3074" name="Picture 2" descr="C:\Users\_Tanita_\Desktop\ЛЁД\Новая папка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2684595" cy="1440160"/>
          </a:xfrm>
          <a:prstGeom prst="rect">
            <a:avLst/>
          </a:prstGeom>
          <a:noFill/>
        </p:spPr>
      </p:pic>
      <p:pic>
        <p:nvPicPr>
          <p:cNvPr id="3075" name="Picture 3" descr="C:\Users\_Tanita_\Desktop\ЛЁД\Новая папка\4,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492896"/>
            <a:ext cx="2736304" cy="1824202"/>
          </a:xfrm>
          <a:prstGeom prst="rect">
            <a:avLst/>
          </a:prstGeom>
          <a:noFill/>
        </p:spPr>
      </p:pic>
      <p:pic>
        <p:nvPicPr>
          <p:cNvPr id="3076" name="Picture 4" descr="C:\Users\_Tanita_\Desktop\ЛЁД\Новая папка\DSC_09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365104"/>
            <a:ext cx="2736304" cy="1824203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_Tanita_\Desktop\ЛЁД\фон\depositphotos_49740331-stock-photo-ic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Arial" pitchFamily="34" charset="0"/>
                <a:cs typeface="Arial" pitchFamily="34" charset="0"/>
              </a:rPr>
              <a:t>СВОЙСТВА ЛЬДА: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964488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Что мы узнали сделав опыты:</a:t>
            </a: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1. Лёд принимает ту форму , в которую была залита вода(опыт №1,5,6), а это значит, что своей формы он не имеет</a:t>
            </a: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2. Лёд твёрдый, но хрупкий (опыт №3)</a:t>
            </a: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3. Лёд прозрачный, это видно из опыта №6, т.к. фрукты хорошо видны сквозь лёд</a:t>
            </a: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4. Лёд легче воды (опыт №4)</a:t>
            </a: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5. Каждый раз наливая воду в форму, мы наблюдали, что при замерзании лед становился выше уровня налитой воды, а это значит, что лёд имеет свойство расширяться  (опыты №1, 5,6)</a:t>
            </a: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_Tanita_\Desktop\ЛЁД\фон\57595c44bc43915535106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Arial" pitchFamily="34" charset="0"/>
                <a:cs typeface="Arial" pitchFamily="34" charset="0"/>
              </a:rPr>
              <a:t>ИНТЕРЕСНЫЕ ФАКТЫ: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616624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 В настоящее время существует большое количество книг, энциклопедий, журналов и информации в интернете из которых можно узнать много интересного о природных явлениях, и про лёд тоже.  Например, вода – это минерал, а лёд – это одно из свойств воды, а значит что он тоже  является минералом. А ещё я узнала, что из горячей воды быстрее получить лёд, чем из холодной. Оказывается, что лед встречается повсюду в природе. </a:t>
            </a: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Основные запасы  льда </a:t>
            </a: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на нашей планете</a:t>
            </a: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 	находятся в Антарктиде</a:t>
            </a:r>
          </a:p>
          <a:p>
            <a:pPr fontAlgn="base"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 Также лед можно встретить </a:t>
            </a: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и под землей, </a:t>
            </a: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например, в подземной пещере.</a:t>
            </a:r>
          </a:p>
          <a:p>
            <a:pPr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_Tanita_\Desktop\ЛЁД\Антар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80928"/>
            <a:ext cx="2952328" cy="1728192"/>
          </a:xfrm>
          <a:prstGeom prst="rect">
            <a:avLst/>
          </a:prstGeom>
          <a:noFill/>
        </p:spPr>
      </p:pic>
      <p:pic>
        <p:nvPicPr>
          <p:cNvPr id="5123" name="Picture 3" descr="C:\Users\_Tanita_\Desktop\ЛЁД\унгу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581128"/>
            <a:ext cx="2952328" cy="16561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76056" y="6237312"/>
            <a:ext cx="30243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err="1">
                <a:latin typeface="Arial" pitchFamily="34" charset="0"/>
                <a:cs typeface="Arial" pitchFamily="34" charset="0"/>
              </a:rPr>
              <a:t>Кунгурская</a:t>
            </a:r>
            <a:r>
              <a:rPr lang="ru-RU" sz="1500" b="1" i="1" dirty="0">
                <a:latin typeface="Arial" pitchFamily="34" charset="0"/>
                <a:cs typeface="Arial" pitchFamily="34" charset="0"/>
              </a:rPr>
              <a:t> ледяная пещера</a:t>
            </a:r>
          </a:p>
        </p:txBody>
      </p:sp>
    </p:spTree>
  </p:cSld>
  <p:clrMapOvr>
    <a:masterClrMapping/>
  </p:clrMapOvr>
  <p:transition>
    <p:cover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_Tanita_\Desktop\ЛЁД\фон\57595c44bc43915535106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_Tanita_\Desktop\ЛЁД\Айсбер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3384376" cy="22562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332656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buNone/>
            </a:pPr>
            <a:r>
              <a:rPr lang="ru-RU" sz="1600" b="1" i="1" dirty="0">
                <a:latin typeface="Arial" pitchFamily="34" charset="0"/>
                <a:cs typeface="Arial" pitchFamily="34" charset="0"/>
              </a:rPr>
              <a:t>Айсберги – это тоже плавающие в море глыбы льда. Они в северных широтах плавают на поверхности океана и не тонут </a:t>
            </a:r>
          </a:p>
        </p:txBody>
      </p:sp>
      <p:pic>
        <p:nvPicPr>
          <p:cNvPr id="6147" name="Picture 3" descr="C:\Users\_Tanita_\Desktop\ЛЁД\снежинка.wor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772816"/>
            <a:ext cx="3421906" cy="22567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76056" y="69269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b="1" i="1" dirty="0">
                <a:latin typeface="Arial" pitchFamily="34" charset="0"/>
                <a:cs typeface="Arial" pitchFamily="34" charset="0"/>
              </a:rPr>
              <a:t>Снежинки состоят из мелких кристалликов льда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4221088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i="1" dirty="0">
                <a:latin typeface="Arial" pitchFamily="34" charset="0"/>
                <a:cs typeface="Arial" pitchFamily="34" charset="0"/>
              </a:rPr>
              <a:t>Узоры на стекле в зимнее время – это кристаллы льда, образованные замерзшим водяным паром. </a:t>
            </a:r>
          </a:p>
          <a:p>
            <a:pPr fontAlgn="base"/>
            <a:r>
              <a:rPr lang="ru-RU" b="1" i="1" dirty="0">
                <a:latin typeface="Arial" pitchFamily="34" charset="0"/>
                <a:cs typeface="Arial" pitchFamily="34" charset="0"/>
              </a:rPr>
              <a:t>Иней - тонкий неравномерный слой ледяных кристаллов, образующийся из водяного пара атмосферы при охлаждении земной поверхности до отрицательных температур, более низких, чем температура воздуха. </a:t>
            </a:r>
          </a:p>
          <a:p>
            <a:pPr fontAlgn="base"/>
            <a:r>
              <a:rPr lang="ru-RU" b="1" i="1" dirty="0">
                <a:latin typeface="Arial" pitchFamily="34" charset="0"/>
                <a:cs typeface="Arial" pitchFamily="34" charset="0"/>
              </a:rPr>
              <a:t>Всем нам известные сосульки – это тоже лед. </a:t>
            </a:r>
          </a:p>
          <a:p>
            <a:pPr fontAlgn="base"/>
            <a:r>
              <a:rPr lang="ru-RU" b="1" i="1" dirty="0">
                <a:latin typeface="Arial" pitchFamily="34" charset="0"/>
                <a:cs typeface="Arial" pitchFamily="34" charset="0"/>
              </a:rPr>
              <a:t>Град, который выпадает летом во время грозы – тоже лед. </a:t>
            </a:r>
          </a:p>
        </p:txBody>
      </p:sp>
    </p:spTree>
  </p:cSld>
  <p:clrMapOvr>
    <a:masterClrMapping/>
  </p:clrMapOvr>
  <p:transition>
    <p:cover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_Tanita_\Desktop\ЛЁД\фон\57595c44bc43915535106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3600400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Искусственный лед - это обычная вода, замороженная в искусственно созданных условиях. Чтобы получить искусственный лёд, используют специальные</a:t>
            </a: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морозильные камеры.</a:t>
            </a: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Искусственный лед бывает: ПИЩЕВОЙ  - это отдельные льдинки в форме кубиков или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цилиндров,ЦВЕТНОЙ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ЛЕД применяется для дизайна, оформления, украшения, охлаждения как напитков, так и продуктов питания.</a:t>
            </a:r>
          </a:p>
        </p:txBody>
      </p:sp>
      <p:pic>
        <p:nvPicPr>
          <p:cNvPr id="7170" name="Picture 2" descr="C:\Users\_Tanita_\Desktop\ЛЁД\ледоге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919" y="332657"/>
            <a:ext cx="2446868" cy="2664296"/>
          </a:xfrm>
          <a:prstGeom prst="rect">
            <a:avLst/>
          </a:prstGeom>
          <a:noFill/>
        </p:spPr>
      </p:pic>
      <p:pic>
        <p:nvPicPr>
          <p:cNvPr id="7171" name="Picture 3" descr="C:\Users\_Tanita_\Desktop\ЛЁД\цв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4"/>
            <a:ext cx="3096344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_Tanita_\Desktop\ЛЁД\фон\57595c44bc43915535106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i="1" dirty="0">
                <a:latin typeface="Arial" pitchFamily="34" charset="0"/>
                <a:cs typeface="Arial" pitchFamily="34" charset="0"/>
              </a:rPr>
              <a:t>ЗНАЧЕНИЕ ЛЬДА В ЖИЗНИ ЧЕЛОВЕКА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 Лёд – это твёрдое прочное тело.  Люди используют это свойство льда для того, чтобы зимой передвигаться по </a:t>
            </a: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замёрзшим водоёмам на транспорте и пешком. </a:t>
            </a: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Лед может быть вкусным. Это фруктовый лед (замороженный сок). </a:t>
            </a: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Лед помогает хранить продукты в холодильнике. </a:t>
            </a: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Лед используют для охлаждения напитков и продуктов. </a:t>
            </a: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Лед используют в медицине: при ушибах, после операций, для снижения температуры тела. </a:t>
            </a: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Лед используют в косметологии. </a:t>
            </a: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 Лед используют для создания ледовых скульптур, ледяных городков и жилищ. </a:t>
            </a:r>
          </a:p>
        </p:txBody>
      </p:sp>
    </p:spTree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_Tanita_\Desktop\ЛЁД\фон\57595c44bc43915535106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92696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Arial" pitchFamily="34" charset="0"/>
                <a:cs typeface="Arial" pitchFamily="34" charset="0"/>
              </a:rPr>
              <a:t>МОЖЕТ ЛИ ЛЁД БЫТЬ ОПАСНЫМ?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92488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Действительно, лёд может быть очень опасным:</a:t>
            </a: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Гололёд – опасное для людей явление неживой природы. Можно поскользнуться, упасть и получить травму. </a:t>
            </a: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Водителю на скользкой дороге труднее управлять машиной.</a:t>
            </a: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Многие дети очень любят кататься по льду замерзшего водоема, но и здесь нужно быть очень осторожным. </a:t>
            </a: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Нельзя ходить под крышами домов во время оттепели. Возможно сползание с крыш ледяных глыб и сосулек. </a:t>
            </a: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Нельзя брать сосульки в рот. Можно заболеть.</a:t>
            </a: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Лёд может вызывать ряд стихийных бедствий с вредными и разрушительными последствиями - обледенение летательных аппаратов, судов, сооружений, дорог и почвы, град, ледяные обвалы. </a:t>
            </a:r>
          </a:p>
          <a:p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_Tanita_\Desktop\ЛЁД\фон\setwalls.ru-621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47464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ВВЕДЕНИЕ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676456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    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             С самого маленького возраста, гуляя зимой на улице,              	   	 мне всегда было интересно играть с сосульками. 	      	     Я просила папу достать мне самую большую и  	              	   мы их сбивали снежками с крыш гаражей. 	                    Ими мы играли, будто это мечи, но сосульки 			   быстро ломались, потом мы приносили 				оставшиеся  кусочки льда домой и 				смотрели как они тают. Еще тогда 					мне хотелось узнать 						секреты этого красивого,  						      загадочного и в то же 					     	 время опасного природного 						        явления как ЛЁД…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_Tanita_\Desktop\ЛЁД\фон\57595c44bc43915535106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Arial" pitchFamily="34" charset="0"/>
                <a:cs typeface="Arial" pitchFamily="34" charset="0"/>
              </a:rPr>
              <a:t>ЛЕДЯННЫЕ ЧУДЕСА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900" b="1" i="1" dirty="0">
                <a:latin typeface="Arial" pitchFamily="34" charset="0"/>
                <a:cs typeface="Arial" pitchFamily="34" charset="0"/>
              </a:rPr>
              <a:t>Используя такое свойство льда как прочность, мастера делают из него настоящие произведения искусства.</a:t>
            </a:r>
          </a:p>
          <a:p>
            <a:pPr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В Великом Устюге существует ледник Деда Мороза.</a:t>
            </a: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Сейчас очень популярны ледяные гостиницы и кафе. </a:t>
            </a: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Эскимосы в Канаде строили дома изо льда, чтобы жить в них во время дальних охотничьих путешествий. Эти дома, называемые иглу, строились из плотных снежных блоков, уложенных друг на друга и образующих куполообразную хижину.</a:t>
            </a:r>
          </a:p>
          <a:p>
            <a:pPr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_Tanita_\Desktop\ЛЁД\дедморо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221088"/>
            <a:ext cx="3454812" cy="2037453"/>
          </a:xfrm>
          <a:prstGeom prst="rect">
            <a:avLst/>
          </a:prstGeom>
          <a:noFill/>
        </p:spPr>
      </p:pic>
      <p:pic>
        <p:nvPicPr>
          <p:cNvPr id="8195" name="Picture 3" descr="C:\Users\_Tanita_\Desktop\ЛЁД\игл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149080"/>
            <a:ext cx="2761506" cy="210063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about-planet.ru/images/asia/priroda/ozero_baykal/baykal_zim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ЗАГАДКИ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	Без досок, без топоров</a:t>
            </a:r>
          </a:p>
          <a:p>
            <a:pPr>
              <a:buNone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	Через речку мост готов.</a:t>
            </a:r>
          </a:p>
          <a:p>
            <a:pPr>
              <a:buNone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	Мост  как синее стекло, </a:t>
            </a:r>
          </a:p>
          <a:p>
            <a:pPr>
              <a:buNone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	Скользко, весело, светло!</a:t>
            </a:r>
          </a:p>
          <a:p>
            <a:pPr>
              <a:buNone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			      (ЛЁД)</a:t>
            </a:r>
          </a:p>
          <a:p>
            <a:pPr>
              <a:buNone/>
            </a:pPr>
            <a:endParaRPr lang="ru-RU" sz="2400" b="1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	Он холодный и блестит,</a:t>
            </a:r>
          </a:p>
          <a:p>
            <a:pPr>
              <a:buNone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	Стукнешь – сразу захрустит,</a:t>
            </a:r>
          </a:p>
          <a:p>
            <a:pPr>
              <a:buNone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	Из воды свой род берет</a:t>
            </a:r>
          </a:p>
          <a:p>
            <a:pPr>
              <a:buNone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	Ну, конечно, это – ЛЁД!</a:t>
            </a:r>
          </a:p>
          <a:p>
            <a:pPr>
              <a:buNone/>
            </a:pP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_Tanita_\Desktop\ЛЁД\фон\57595c44bc43915535106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latin typeface="Arial" pitchFamily="34" charset="0"/>
                <a:cs typeface="Arial" pitchFamily="34" charset="0"/>
              </a:rPr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В результате проведенных опытов и наблюдений, я узнала, что лед имеет полезные для человека свойства, но также может быть опасен для человека и природы.</a:t>
            </a:r>
          </a:p>
          <a:p>
            <a:pPr fontAlgn="base"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Работая над темой, я сделала много интересных открытий для себя, нашла ответы на заданные вопросы. При сборе и изучении информации многое узнала. </a:t>
            </a: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На мой взгляд, я достигла цели своего исследования. </a:t>
            </a:r>
          </a:p>
          <a:p>
            <a:pPr fontAlgn="base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Своими новыми знаниями я обязательно поделюсь с ребятами из нашего класса. </a:t>
            </a:r>
          </a:p>
          <a:p>
            <a:pPr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_Tanita_\Desktop\ЛЁД\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_Tanita_\Desktop\ЛЁД\фон\depositphotos_49740331-stock-photo-ic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АКТУАЛЬНОСТЬ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6336704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2200" i="1" dirty="0">
                <a:latin typeface="Arial" pitchFamily="34" charset="0"/>
                <a:cs typeface="Arial" pitchFamily="34" charset="0"/>
              </a:rPr>
              <a:t>    </a:t>
            </a:r>
            <a:r>
              <a:rPr lang="ru-RU" sz="2200" b="1" i="1" dirty="0">
                <a:latin typeface="Arial" pitchFamily="34" charset="0"/>
                <a:cs typeface="Arial" pitchFamily="34" charset="0"/>
              </a:rPr>
              <a:t>Людей всегда интересуют явления окружающего мира. Много чудес приготовила волшебница -природа. Каждое время года по-своему красиво и интересно. У каждого свои тайны, чудеса и сказки. Но самые волшебные сказки бывают только зимой! С приходом зимы температура воздуха понизилась, что привело к изменению осадков. Выпал снег. Вода в водоёмах замерзла. Лёд появился на лужах, реках, прудах, как только ударил первый мороз. Снег и лёд – это главные признаки зимы. И каждый ребенок любит играть в снежки, резвиться в сугробах и кататься на коньках по льду. В этой работе я хочу показать ребятам какой бывает «твердая вода», из чего состоит, можно ли сделать ЛЁД самому, где он применяется и для чего нужен.</a:t>
            </a:r>
          </a:p>
        </p:txBody>
      </p:sp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_Tanita_\Desktop\ЛЁД\фон\57595c44bc43915535106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76672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	ЦЕЛЬ ИССЛЕДОВАТЕЛЬСКОЙ РАБОТЫ: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7606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i="1" dirty="0">
                <a:latin typeface="Arial" pitchFamily="34" charset="0"/>
                <a:cs typeface="Arial" pitchFamily="34" charset="0"/>
              </a:rPr>
              <a:t>		Узнать секреты ЛЬДА</a:t>
            </a:r>
          </a:p>
          <a:p>
            <a:pPr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ЗАДАЧИ ИССЛЕДОВАТЕЛЬСКОЙ РАБОТЫ:</a:t>
            </a:r>
          </a:p>
          <a:p>
            <a:pPr>
              <a:buNone/>
            </a:pP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200" b="1" i="1" dirty="0">
                <a:latin typeface="Arial" pitchFamily="34" charset="0"/>
                <a:cs typeface="Arial" pitchFamily="34" charset="0"/>
              </a:rPr>
              <a:t>УЗНАТЬ:</a:t>
            </a:r>
          </a:p>
          <a:p>
            <a:pPr lvl="1"/>
            <a:r>
              <a:rPr lang="ru-RU" sz="2200" b="1" i="1" dirty="0">
                <a:latin typeface="Arial" pitchFamily="34" charset="0"/>
                <a:cs typeface="Arial" pitchFamily="34" charset="0"/>
              </a:rPr>
              <a:t> Откуда берется вода?</a:t>
            </a:r>
          </a:p>
          <a:p>
            <a:pPr lvl="1"/>
            <a:r>
              <a:rPr lang="ru-RU" sz="2200" b="1" i="1" dirty="0">
                <a:latin typeface="Arial" pitchFamily="34" charset="0"/>
                <a:cs typeface="Arial" pitchFamily="34" charset="0"/>
              </a:rPr>
              <a:t> Что такое ЛЁД?</a:t>
            </a:r>
          </a:p>
          <a:p>
            <a:pPr lvl="1"/>
            <a:r>
              <a:rPr lang="ru-RU" sz="2200" b="1" i="1" dirty="0">
                <a:latin typeface="Arial" pitchFamily="34" charset="0"/>
                <a:cs typeface="Arial" pitchFamily="34" charset="0"/>
              </a:rPr>
              <a:t> Свойства ЛЬДА?</a:t>
            </a:r>
          </a:p>
          <a:p>
            <a:pPr lvl="1"/>
            <a:r>
              <a:rPr lang="ru-RU" sz="2200" b="1" i="1" dirty="0">
                <a:latin typeface="Arial" pitchFamily="34" charset="0"/>
                <a:cs typeface="Arial" pitchFamily="34" charset="0"/>
              </a:rPr>
              <a:t> Где применяется ЛЁД?</a:t>
            </a:r>
          </a:p>
          <a:p>
            <a:pPr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МЕТОДЫ ИССЛЕДОВАНИЯ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buNone/>
            </a:pPr>
            <a:endParaRPr lang="ru-RU" sz="2000" b="1" i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sz="2000" b="1" i="1" dirty="0">
                <a:latin typeface="Arial" pitchFamily="34" charset="0"/>
                <a:cs typeface="Arial" pitchFamily="34" charset="0"/>
              </a:rPr>
              <a:t> Провести опрос одноклассников и составить диаграмму</a:t>
            </a:r>
          </a:p>
          <a:p>
            <a:pPr lvl="1"/>
            <a:r>
              <a:rPr lang="ru-RU" sz="2000" b="1" i="1" dirty="0">
                <a:latin typeface="Arial" pitchFamily="34" charset="0"/>
                <a:cs typeface="Arial" pitchFamily="34" charset="0"/>
              </a:rPr>
              <a:t>Собрать и изучить необходимую информацию по теме работы</a:t>
            </a:r>
          </a:p>
          <a:p>
            <a:pPr lvl="1"/>
            <a:r>
              <a:rPr lang="ru-RU" sz="2000" b="1" i="1" dirty="0">
                <a:latin typeface="Arial" pitchFamily="34" charset="0"/>
                <a:cs typeface="Arial" pitchFamily="34" charset="0"/>
              </a:rPr>
              <a:t> Произвести опыты по изготовлению льда в домашних условиях</a:t>
            </a:r>
          </a:p>
          <a:p>
            <a:pPr lvl="1"/>
            <a:r>
              <a:rPr lang="ru-RU" sz="2000" b="1" i="1" dirty="0">
                <a:latin typeface="Arial" pitchFamily="34" charset="0"/>
                <a:cs typeface="Arial" pitchFamily="34" charset="0"/>
              </a:rPr>
              <a:t> Сделать выводы о проделанной работе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_Tanita_\Desktop\ЛЁД\фон\57595c44bc43915535106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ОТКУДА БЕРЁТСЯ ВОДА?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700808"/>
            <a:ext cx="4788024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buNone/>
            </a:pPr>
            <a:r>
              <a:rPr lang="ru-RU" sz="2900" b="1" i="1" dirty="0">
                <a:latin typeface="Arial" pitchFamily="34" charset="0"/>
                <a:cs typeface="Arial" pitchFamily="34" charset="0"/>
              </a:rPr>
              <a:t>	Вода появляется из ручейка, Ручьи по пути собирает река, Река полноводно бежит на просторе, Пока, наконец, не вливается в море. Моря пополняют запас океана: Сгущается влага над ним как сметана, Она поднимается выше... Пока Не превращается в облака. А облака, пролетая над нами, Дождем проливаются, сыплют снегами. Снега превратятся весной в ручейки, Ручьи побегут до ближайшей реки...</a:t>
            </a:r>
          </a:p>
          <a:p>
            <a:pPr algn="r">
              <a:buNone/>
            </a:pPr>
            <a:r>
              <a:rPr lang="ru-RU" sz="2600" b="1" i="1" dirty="0">
                <a:latin typeface="Arial" pitchFamily="34" charset="0"/>
                <a:cs typeface="Arial" pitchFamily="34" charset="0"/>
              </a:rPr>
              <a:t>Андрей Усачев</a:t>
            </a:r>
          </a:p>
        </p:txBody>
      </p:sp>
      <p:pic>
        <p:nvPicPr>
          <p:cNvPr id="5123" name="Picture 3" descr="C:\Users\_Tanita_\Desktop\ЛЁД\фон\Vodopad-Iguasu-Braziliya-i-Argent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3600400" cy="36129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_Tanita_\Desktop\ЛЁД\фон\57595c44bc43915535106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ТАКОЕ ЛЁД?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251520" y="1412777"/>
            <a:ext cx="8568952" cy="1296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ЛЁД – твёрдое тело, образующееся из воды при понижении её</a:t>
            </a:r>
            <a:r>
              <a:rPr lang="ru-RU" sz="2400" b="1" i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температуры до нуля градусов и ниже.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 descr="https://get.pxhere.com/photo/water-nature-waterfall-snow-cold-winter-frost-river-motion-stream-ice-rapid-whirlpool-season-body-of-water-rocks-wasserfall-time-lapse-water-feature-freezing-1178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708920"/>
            <a:ext cx="6374709" cy="35859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_Tanita_\Desktop\ЛЁД\фон\57595c44bc43915535106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ОПРОС ОДНОКЛАССНИКОВ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602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i="1" dirty="0">
                <a:latin typeface="Arial" pitchFamily="34" charset="0"/>
                <a:cs typeface="Arial" pitchFamily="34" charset="0"/>
              </a:rPr>
              <a:t>Я провела опрос среди своих одноклассников и получила </a:t>
            </a:r>
          </a:p>
          <a:p>
            <a:pPr>
              <a:buNone/>
            </a:pPr>
            <a:r>
              <a:rPr lang="ru-RU" sz="2200" b="1" i="1" dirty="0">
                <a:latin typeface="Arial" pitchFamily="34" charset="0"/>
                <a:cs typeface="Arial" pitchFamily="34" charset="0"/>
              </a:rPr>
              <a:t>вот такие ответы:</a:t>
            </a:r>
          </a:p>
          <a:p>
            <a:pPr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1. Нужен ли лёд человеку?</a:t>
            </a:r>
          </a:p>
          <a:p>
            <a:pPr>
              <a:buNone/>
            </a:pPr>
            <a:r>
              <a:rPr lang="ru-RU" sz="1600" b="1" i="1" dirty="0">
                <a:latin typeface="Arial" pitchFamily="34" charset="0"/>
                <a:cs typeface="Arial" pitchFamily="34" charset="0"/>
              </a:rPr>
              <a:t>- да – нет - не знаю</a:t>
            </a: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2. Что необходимо для получения льда?</a:t>
            </a:r>
          </a:p>
          <a:p>
            <a:pPr>
              <a:buNone/>
            </a:pPr>
            <a:r>
              <a:rPr lang="ru-RU" sz="1600" b="1" i="1" dirty="0">
                <a:latin typeface="Arial" pitchFamily="34" charset="0"/>
                <a:cs typeface="Arial" pitchFamily="34" charset="0"/>
              </a:rPr>
              <a:t>- да – нет - не знаю</a:t>
            </a: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3.Бывает ли искусственный лёд?</a:t>
            </a:r>
          </a:p>
          <a:p>
            <a:pPr>
              <a:buNone/>
            </a:pPr>
            <a:r>
              <a:rPr lang="ru-RU" sz="1600" b="1" i="1" dirty="0">
                <a:latin typeface="Arial" pitchFamily="34" charset="0"/>
                <a:cs typeface="Arial" pitchFamily="34" charset="0"/>
              </a:rPr>
              <a:t>- да – нет - не знаю</a:t>
            </a: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4. Где берут лёд для строительства</a:t>
            </a: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 ледяных городков?</a:t>
            </a:r>
          </a:p>
          <a:p>
            <a:pPr>
              <a:buNone/>
            </a:pPr>
            <a:r>
              <a:rPr lang="ru-RU" sz="1600" b="1" i="1" dirty="0">
                <a:latin typeface="Arial" pitchFamily="34" charset="0"/>
                <a:cs typeface="Arial" pitchFamily="34" charset="0"/>
              </a:rPr>
              <a:t>- да – нет - не знаю</a:t>
            </a: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5. Можно ли сделать цветной лёд?</a:t>
            </a:r>
          </a:p>
          <a:p>
            <a:pPr>
              <a:buNone/>
            </a:pPr>
            <a:r>
              <a:rPr lang="ru-RU" sz="1600" b="1" i="1" dirty="0">
                <a:latin typeface="Arial" pitchFamily="34" charset="0"/>
                <a:cs typeface="Arial" pitchFamily="34" charset="0"/>
              </a:rPr>
              <a:t>- да – нет - не знаю</a:t>
            </a:r>
          </a:p>
          <a:p>
            <a:pPr algn="ctr">
              <a:buNone/>
            </a:pPr>
            <a:endParaRPr lang="ru-RU" sz="1900" b="1" i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200" b="1" i="1" dirty="0">
                <a:latin typeface="Arial" pitchFamily="34" charset="0"/>
                <a:cs typeface="Arial" pitchFamily="34" charset="0"/>
              </a:rPr>
              <a:t>ВЫВОД: опрос показал, что большинство моих одноклассников очень мало знают про ЛЁД</a:t>
            </a:r>
          </a:p>
          <a:p>
            <a:pPr>
              <a:buNone/>
            </a:pP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220072" y="1196752"/>
          <a:ext cx="392392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_Tanita_\Desktop\ЛЁД\фон\depositphotos_49740331-stock-photo-ic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latin typeface="Arial" pitchFamily="34" charset="0"/>
                <a:cs typeface="Arial" pitchFamily="34" charset="0"/>
              </a:rPr>
              <a:t>ОПЫТ №1: ЛЁД- это «ТВЁРДАЯ ВОДА»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Для этого опыта нам понадобятся: форма для льда, вода и холод. </a:t>
            </a:r>
          </a:p>
          <a:p>
            <a:pPr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_Tanita_\Desktop\ЛЁД\Новая папка\от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060848"/>
            <a:ext cx="2808312" cy="1872208"/>
          </a:xfrm>
          <a:prstGeom prst="rect">
            <a:avLst/>
          </a:prstGeom>
          <a:noFill/>
        </p:spPr>
      </p:pic>
      <p:pic>
        <p:nvPicPr>
          <p:cNvPr id="1029" name="Picture 5" descr="C:\Users\_Tanita_\Desktop\ЛЁД\Новая папка\3.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149080"/>
            <a:ext cx="2809839" cy="18732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2060848"/>
            <a:ext cx="4968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latin typeface="Arial" pitchFamily="34" charset="0"/>
              <a:cs typeface="Arial" pitchFamily="34" charset="0"/>
            </a:endParaRPr>
          </a:p>
          <a:p>
            <a:r>
              <a:rPr lang="ru-RU" b="1" i="1" dirty="0">
                <a:latin typeface="Arial" pitchFamily="34" charset="0"/>
                <a:cs typeface="Arial" pitchFamily="34" charset="0"/>
              </a:rPr>
              <a:t>Берем форму для льда, заливаем в нее воду и ставим в холодильник </a:t>
            </a:r>
          </a:p>
          <a:p>
            <a:endParaRPr lang="ru-RU" b="1" i="1" dirty="0">
              <a:latin typeface="Arial" pitchFamily="34" charset="0"/>
              <a:cs typeface="Arial" pitchFamily="34" charset="0"/>
            </a:endParaRPr>
          </a:p>
          <a:p>
            <a:endParaRPr lang="ru-RU" b="1" i="1" dirty="0">
              <a:latin typeface="Arial" pitchFamily="34" charset="0"/>
              <a:cs typeface="Arial" pitchFamily="34" charset="0"/>
            </a:endParaRPr>
          </a:p>
          <a:p>
            <a:endParaRPr lang="ru-RU" b="1" i="1" dirty="0">
              <a:latin typeface="Arial" pitchFamily="34" charset="0"/>
              <a:cs typeface="Arial" pitchFamily="34" charset="0"/>
            </a:endParaRPr>
          </a:p>
          <a:p>
            <a:endParaRPr lang="ru-RU" b="1" i="1" dirty="0">
              <a:latin typeface="Arial" pitchFamily="34" charset="0"/>
              <a:cs typeface="Arial" pitchFamily="34" charset="0"/>
            </a:endParaRPr>
          </a:p>
          <a:p>
            <a:endParaRPr lang="ru-RU" b="1" i="1" dirty="0">
              <a:latin typeface="Arial" pitchFamily="34" charset="0"/>
              <a:cs typeface="Arial" pitchFamily="34" charset="0"/>
            </a:endParaRPr>
          </a:p>
          <a:p>
            <a:r>
              <a:rPr lang="ru-RU" b="1" i="1" dirty="0">
                <a:latin typeface="Arial" pitchFamily="34" charset="0"/>
                <a:cs typeface="Arial" pitchFamily="34" charset="0"/>
              </a:rPr>
              <a:t>Через некоторое время, достаем форму и видим, что вода застыла и превратилась в ЛЁД</a:t>
            </a:r>
          </a:p>
          <a:p>
            <a:endParaRPr lang="ru-RU" b="1" i="1" dirty="0">
              <a:latin typeface="Arial" pitchFamily="34" charset="0"/>
              <a:cs typeface="Arial" pitchFamily="34" charset="0"/>
            </a:endParaRPr>
          </a:p>
          <a:p>
            <a:endParaRPr lang="ru-RU" b="1" i="1" dirty="0">
              <a:latin typeface="Arial" pitchFamily="34" charset="0"/>
              <a:cs typeface="Arial" pitchFamily="34" charset="0"/>
            </a:endParaRPr>
          </a:p>
          <a:p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_Tanita_\Desktop\ЛЁД\фон\depositphotos_49740331-stock-photo-ic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Arial" pitchFamily="34" charset="0"/>
                <a:cs typeface="Arial" pitchFamily="34" charset="0"/>
              </a:rPr>
              <a:t>ОПЫТ №2: ЛЁД- это «ТВЁРДАЯ ВОДА»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4330824" cy="374441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Берем кубики льда, и кладём их в пустой стакан </a:t>
            </a:r>
          </a:p>
          <a:p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Спустя время ЛЁД в стакане начнет таять и в итоге превратится в воду</a:t>
            </a:r>
          </a:p>
          <a:p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/>
          </a:p>
        </p:txBody>
      </p:sp>
      <p:pic>
        <p:nvPicPr>
          <p:cNvPr id="3074" name="Picture 2" descr="C:\Users\_Tanita_\Desktop\ЛЁД\Новая папка\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40769"/>
            <a:ext cx="2701827" cy="1801218"/>
          </a:xfrm>
          <a:prstGeom prst="rect">
            <a:avLst/>
          </a:prstGeom>
          <a:noFill/>
        </p:spPr>
      </p:pic>
      <p:pic>
        <p:nvPicPr>
          <p:cNvPr id="3075" name="Picture 3" descr="C:\Users\_Tanita_\Desktop\ЛЁД\Новая папка\1..,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284984"/>
            <a:ext cx="2808312" cy="18722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558924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Arial" pitchFamily="34" charset="0"/>
                <a:cs typeface="Arial" pitchFamily="34" charset="0"/>
              </a:rPr>
              <a:t>Сделав опыты №1 и №2, мы доказали , что ЛЁД – это твёрдая вода. </a:t>
            </a:r>
          </a:p>
          <a:p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</TotalTime>
  <Words>514</Words>
  <Application>Microsoft Office PowerPoint</Application>
  <PresentationFormat>Экран (4:3)</PresentationFormat>
  <Paragraphs>172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Исследовательская работа «ТВЕРДАЯ ВОДА» </vt:lpstr>
      <vt:lpstr>ВВЕДЕНИЕ </vt:lpstr>
      <vt:lpstr>АКТУАЛЬНОСТЬ РАБОТЫ</vt:lpstr>
      <vt:lpstr>  ЦЕЛЬ ИССЛЕДОВАТЕЛЬСКОЙ РАБОТЫ:</vt:lpstr>
      <vt:lpstr>ОТКУДА БЕРЁТСЯ ВОДА?</vt:lpstr>
      <vt:lpstr>ЧТО ТАКОЕ ЛЁД?</vt:lpstr>
      <vt:lpstr>ОПРОС ОДНОКЛАССНИКОВ</vt:lpstr>
      <vt:lpstr>ОПЫТ №1: ЛЁД- это «ТВЁРДАЯ ВОДА»</vt:lpstr>
      <vt:lpstr>ОПЫТ №2: ЛЁД- это «ТВЁРДАЯ ВОДА»</vt:lpstr>
      <vt:lpstr>ОПЫТ №3: ЛЁД - ХРУПКИЙ</vt:lpstr>
      <vt:lpstr>ОПЫТ №4: ЛЁД ЛЕГЧЕ ВОДЫ</vt:lpstr>
      <vt:lpstr>ОПЫТ №5: ЦВЕТНОЙ ЛЁД</vt:lpstr>
      <vt:lpstr>ОПЫТ №6: ЛЕДЯНОЙ «КОКТЕЙЛЬ» ДЛЯ ПТИЦ</vt:lpstr>
      <vt:lpstr>СВОЙСТВА ЛЬДА:</vt:lpstr>
      <vt:lpstr>ИНТЕРЕСНЫЕ ФАКТЫ:</vt:lpstr>
      <vt:lpstr>Презентация PowerPoint</vt:lpstr>
      <vt:lpstr>Презентация PowerPoint</vt:lpstr>
      <vt:lpstr>ЗНАЧЕНИЕ ЛЬДА В ЖИЗНИ ЧЕЛОВЕКА</vt:lpstr>
      <vt:lpstr>МОЖЕТ ЛИ ЛЁД БЫТЬ ОПАСНЫМ?</vt:lpstr>
      <vt:lpstr>ЛЕДЯННЫЕ ЧУДЕСА</vt:lpstr>
      <vt:lpstr> ЗАГАДКИ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Научно-исследовательская работа «ТВЕРДАЯ ВОДА» </dc:title>
  <dc:creator>_Tanita_</dc:creator>
  <cp:lastModifiedBy>Ирина</cp:lastModifiedBy>
  <cp:revision>169</cp:revision>
  <dcterms:created xsi:type="dcterms:W3CDTF">2018-02-25T21:42:54Z</dcterms:created>
  <dcterms:modified xsi:type="dcterms:W3CDTF">2018-03-12T15:49:02Z</dcterms:modified>
</cp:coreProperties>
</file>